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 id="2147483685" r:id="rId6"/>
    <p:sldMasterId id="2147483707" r:id="rId7"/>
    <p:sldMasterId id="2147483716" r:id="rId8"/>
    <p:sldMasterId id="2147483726" r:id="rId9"/>
  </p:sldMasterIdLst>
  <p:notesMasterIdLst>
    <p:notesMasterId r:id="rId75"/>
  </p:notesMasterIdLst>
  <p:sldIdLst>
    <p:sldId id="2147470525" r:id="rId10"/>
    <p:sldId id="494" r:id="rId11"/>
    <p:sldId id="495" r:id="rId12"/>
    <p:sldId id="2147480917" r:id="rId13"/>
    <p:sldId id="260" r:id="rId14"/>
    <p:sldId id="2147470502" r:id="rId15"/>
    <p:sldId id="2147480947" r:id="rId16"/>
    <p:sldId id="2147481030" r:id="rId17"/>
    <p:sldId id="2147480948" r:id="rId18"/>
    <p:sldId id="2147480949" r:id="rId19"/>
    <p:sldId id="2147470491" r:id="rId20"/>
    <p:sldId id="2147481035" r:id="rId21"/>
    <p:sldId id="2147480950" r:id="rId22"/>
    <p:sldId id="2147480951" r:id="rId23"/>
    <p:sldId id="2147480952" r:id="rId24"/>
    <p:sldId id="2147480953" r:id="rId25"/>
    <p:sldId id="2147480954" r:id="rId26"/>
    <p:sldId id="2147480955" r:id="rId27"/>
    <p:sldId id="2147480960" r:id="rId28"/>
    <p:sldId id="2147480956" r:id="rId29"/>
    <p:sldId id="2147480957" r:id="rId30"/>
    <p:sldId id="2147480958" r:id="rId31"/>
    <p:sldId id="2147480959" r:id="rId32"/>
    <p:sldId id="2147480933" r:id="rId33"/>
    <p:sldId id="2147480961" r:id="rId34"/>
    <p:sldId id="2147480935" r:id="rId35"/>
    <p:sldId id="2147480962" r:id="rId36"/>
    <p:sldId id="2147480963" r:id="rId37"/>
    <p:sldId id="2147480964" r:id="rId38"/>
    <p:sldId id="2147481024" r:id="rId39"/>
    <p:sldId id="2147480965" r:id="rId40"/>
    <p:sldId id="2147481018" r:id="rId41"/>
    <p:sldId id="2147481019" r:id="rId42"/>
    <p:sldId id="2147481020" r:id="rId43"/>
    <p:sldId id="2147481025" r:id="rId44"/>
    <p:sldId id="2147481021" r:id="rId45"/>
    <p:sldId id="2147481022" r:id="rId46"/>
    <p:sldId id="2147481023" r:id="rId47"/>
    <p:sldId id="2147481031" r:id="rId48"/>
    <p:sldId id="2147480966" r:id="rId49"/>
    <p:sldId id="2147480967" r:id="rId50"/>
    <p:sldId id="2147480968" r:id="rId51"/>
    <p:sldId id="2147480969" r:id="rId52"/>
    <p:sldId id="2147481032" r:id="rId53"/>
    <p:sldId id="2147481033" r:id="rId54"/>
    <p:sldId id="2147481034" r:id="rId55"/>
    <p:sldId id="2147480970" r:id="rId56"/>
    <p:sldId id="2147480971" r:id="rId57"/>
    <p:sldId id="2147480940" r:id="rId58"/>
    <p:sldId id="2147480942" r:id="rId59"/>
    <p:sldId id="2147480972" r:id="rId60"/>
    <p:sldId id="2147480973" r:id="rId61"/>
    <p:sldId id="2147481013" r:id="rId62"/>
    <p:sldId id="2147470488" r:id="rId63"/>
    <p:sldId id="2147470508" r:id="rId64"/>
    <p:sldId id="2147470513" r:id="rId65"/>
    <p:sldId id="2147481014" r:id="rId66"/>
    <p:sldId id="2147481015" r:id="rId67"/>
    <p:sldId id="2147481016" r:id="rId68"/>
    <p:sldId id="2147481017" r:id="rId69"/>
    <p:sldId id="573" r:id="rId70"/>
    <p:sldId id="2147470515" r:id="rId71"/>
    <p:sldId id="2147481027" r:id="rId72"/>
    <p:sldId id="270" r:id="rId73"/>
    <p:sldId id="214748102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D9561DE4-01D6-0762-7F17-5C46F3B63AE4}" name="Bing-E Xu" initials="BEX" userId="S::bxu@ushealthconnect.com::990b69f3-48c2-4329-8ecf-51bb172f8bc3" providerId="AD"/>
  <p188:author id="{ED06ABED-A05C-63D9-D63F-AC90D2E8514B}" name="Harley Kidner" initials="HK" userId="S::HKidner@ushealthconnect.com::5b13863f-857f-45ba-b29d-d3555fa5f8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DF5"/>
    <a:srgbClr val="CBD8E9"/>
    <a:srgbClr val="007DC3"/>
    <a:srgbClr val="00469D"/>
    <a:srgbClr val="E7ECF5"/>
    <a:srgbClr val="CBD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15EEDE-C3BA-4322-8EDB-11E472183D8E}" v="1" dt="2025-12-31T22:00:05.08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76886" autoAdjust="0"/>
  </p:normalViewPr>
  <p:slideViewPr>
    <p:cSldViewPr snapToGrid="0">
      <p:cViewPr varScale="1">
        <p:scale>
          <a:sx n="54" d="100"/>
          <a:sy n="54"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lot of that started with this Phase 3 </a:t>
            </a:r>
            <a:r>
              <a:rPr lang="en-US" dirty="0" err="1"/>
              <a:t>OlympiA</a:t>
            </a:r>
            <a:r>
              <a:rPr lang="en-US" dirty="0"/>
              <a:t> trial that I'll present to you now. This may be data that you're familiar with, but if not, I will tell you about it. And if so, we'll just re-familiarize you. </a:t>
            </a:r>
          </a:p>
          <a:p>
            <a:endParaRPr lang="en-US" dirty="0"/>
          </a:p>
          <a:p>
            <a:r>
              <a:rPr lang="en-US" dirty="0"/>
              <a:t>So, this was a group of patients that had germline pathogenic BRCA1 and 2 mutations. They had HER2-negative early stage breast cancer. This had to be either a stage two or three breast cancer or lack of </a:t>
            </a:r>
            <a:r>
              <a:rPr lang="en-US" dirty="0" err="1"/>
              <a:t>pCR</a:t>
            </a:r>
            <a:r>
              <a:rPr lang="en-US" dirty="0"/>
              <a:t> with neoadjuvant chemotherapy. So, they divided patients into the neoadjuvant group and then the adjuvant group. So, if you'd gotten neoadjuvant chemotherapy and you had triple negative breast cancer and a non-</a:t>
            </a:r>
            <a:r>
              <a:rPr lang="en-US" dirty="0" err="1"/>
              <a:t>pCR</a:t>
            </a:r>
            <a:r>
              <a:rPr lang="en-US" dirty="0"/>
              <a:t>, you were eligible. If you were hormone-positive and you'd had a non-</a:t>
            </a:r>
            <a:r>
              <a:rPr lang="en-US" dirty="0" err="1"/>
              <a:t>pCR</a:t>
            </a:r>
            <a:r>
              <a:rPr lang="en-US" dirty="0"/>
              <a:t> to neoadjuvant chemotherapy, they did this thing called a CPS EG score. This is a little bit complex and probably not necessary to explain exactly how to do that right now, but just to note that if you had an ER-positive patient who got neoadjuvant chemotherapy and didn't get to </a:t>
            </a:r>
            <a:r>
              <a:rPr lang="en-US" dirty="0" err="1"/>
              <a:t>pCR</a:t>
            </a:r>
            <a:r>
              <a:rPr lang="en-US" dirty="0"/>
              <a:t>, you would do this calculation to see if the patient was eligible to enroll in the trial. </a:t>
            </a:r>
          </a:p>
          <a:p>
            <a:endParaRPr lang="en-US" dirty="0"/>
          </a:p>
          <a:p>
            <a:r>
              <a:rPr lang="en-US" dirty="0"/>
              <a:t>For the adjuvant patients, these were patients with triple-negative breast cancer that was either greater than 2-centimeters or node-positive. And if they were ER positive and had not gotten neoadjuvant, they had to have at least four positive lymph nodes, so a high-risk group of patients. </a:t>
            </a:r>
          </a:p>
          <a:p>
            <a:endParaRPr lang="en-US" dirty="0"/>
          </a:p>
          <a:p>
            <a:r>
              <a:rPr lang="en-US" dirty="0"/>
              <a:t>These patients all were randomized 1-to-1 to either receive placebo twice daily for a year, along with endocrine therapy, of course, if these patients were ER positive, or olaparib 300 milligrams twice daily for one year. And that could be given along with endocrine therapy if the patient was ER-positive. </a:t>
            </a:r>
          </a:p>
          <a:p>
            <a:r>
              <a:rPr lang="en-US" dirty="0"/>
              <a:t>The primary endpoint was invasive disease-free survival, and then we looked at things like distant disease-free survival and overall survival as well. They also looked at incidents of other BRCA1 and 2 associated cancers, and then, of course, health-related quality of life.</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a:p>
        </p:txBody>
      </p:sp>
    </p:spTree>
    <p:extLst>
      <p:ext uri="{BB962C8B-B14F-4D97-AF65-F5344CB8AC3E}">
        <p14:creationId xmlns:p14="http://schemas.microsoft.com/office/powerpoint/2010/main" val="879820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description of the patients who enrolled in this study. There were a little over 900 patients in each arm. A young group of patients, which is to be expected given the mutation criteria to entry, with the average age being 42 to 43. About 70% of patients were BRCA1, about 30% of patients or a little fewer than that were BRCA2. There was a handful of patients that had both mutations. And then, the majority of patients, a little over 60%, were premenopausal. </a:t>
            </a:r>
          </a:p>
          <a:p>
            <a:endParaRPr lang="en-US" dirty="0"/>
          </a:p>
          <a:p>
            <a:r>
              <a:rPr lang="en-US" dirty="0"/>
              <a:t>Seventy-five percent of patients roughly had mastectomies. About a quarter had conservative surgery only. </a:t>
            </a:r>
          </a:p>
        </p:txBody>
      </p:sp>
      <p:sp>
        <p:nvSpPr>
          <p:cNvPr id="4" name="Slide Number Placeholder 3"/>
          <p:cNvSpPr>
            <a:spLocks noGrp="1"/>
          </p:cNvSpPr>
          <p:nvPr>
            <p:ph type="sldNum" sz="quarter" idx="5"/>
          </p:nvPr>
        </p:nvSpPr>
        <p:spPr/>
        <p:txBody>
          <a:bodyPr/>
          <a:lstStyle/>
          <a:p>
            <a:fld id="{346C45EA-94B1-CB43-BD15-6A8600409710}" type="slidenum">
              <a:rPr lang="en-US" smtClean="0"/>
              <a:t>13</a:t>
            </a:fld>
            <a:endParaRPr lang="en-US"/>
          </a:p>
        </p:txBody>
      </p:sp>
    </p:spTree>
    <p:extLst>
      <p:ext uri="{BB962C8B-B14F-4D97-AF65-F5344CB8AC3E}">
        <p14:creationId xmlns:p14="http://schemas.microsoft.com/office/powerpoint/2010/main" val="35010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terms of hormone receptor status, a little over 80% were triple-negative, a little under 20% were hormone positive. All these patients got chemotherapy, about 50% neoadjuvant, and then the rest adjuvant. Most patients had anthracycline and taxane-based regimen. </a:t>
            </a:r>
          </a:p>
          <a:p>
            <a:endParaRPr lang="en-US" dirty="0"/>
          </a:p>
          <a:p>
            <a:r>
              <a:rPr lang="en-US" dirty="0"/>
              <a:t>And then, for the hormone-positive patients, a large proportion received concurrent endocrine therapy as well, Ninety-three percent of the placebo patients and 87% of the olaparib patients.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2323483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here is the invasive disease-free survival data, so the primary endpoint. These patients have now been followed out quite a ways, and you can see that at 6 years, the invasive disease-free survival difference is pretty stark with a 9.4% improvement in the patients who received olaparib compared to the patients who received placebo for that last year. </a:t>
            </a:r>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a:p>
        </p:txBody>
      </p:sp>
    </p:spTree>
    <p:extLst>
      <p:ext uri="{BB962C8B-B14F-4D97-AF65-F5344CB8AC3E}">
        <p14:creationId xmlns:p14="http://schemas.microsoft.com/office/powerpoint/2010/main" val="2913075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look at the different subgroups, you can see that the analysis clearly favors olaparib in all the patient populations, regardless of which BRCA mutation you had, whether you were hormone positive or triple-negative, although we see far more patients with TNBC in this trial. Whether you had prior platinum-based chemotherapy or not. Because olaparib is sort of similar to platinum in its action, there was some concern of you know could this be something that's less effective in the patients who'd received platinum? It was a smaller number of patients, but the data still favored olaparib in this patient group. And it didn't matter whether you received the chemotherapy </a:t>
            </a:r>
            <a:r>
              <a:rPr lang="en-US" dirty="0" err="1"/>
              <a:t>neoadjuvantly</a:t>
            </a:r>
            <a:r>
              <a:rPr lang="en-US" dirty="0"/>
              <a:t> or </a:t>
            </a:r>
            <a:r>
              <a:rPr lang="en-US" dirty="0" err="1"/>
              <a:t>adjuvantly</a:t>
            </a:r>
            <a:r>
              <a:rPr lang="en-US" dirty="0"/>
              <a:t> So, all in favor of the year of added olaparib.</a:t>
            </a:r>
          </a:p>
        </p:txBody>
      </p:sp>
      <p:sp>
        <p:nvSpPr>
          <p:cNvPr id="4" name="Slide Number Placeholder 3"/>
          <p:cNvSpPr>
            <a:spLocks noGrp="1"/>
          </p:cNvSpPr>
          <p:nvPr>
            <p:ph type="sldNum" sz="quarter" idx="5"/>
          </p:nvPr>
        </p:nvSpPr>
        <p:spPr/>
        <p:txBody>
          <a:bodyPr/>
          <a:lstStyle/>
          <a:p>
            <a:fld id="{346C45EA-94B1-CB43-BD15-6A8600409710}" type="slidenum">
              <a:rPr lang="en-US" smtClean="0"/>
              <a:t>16</a:t>
            </a:fld>
            <a:endParaRPr lang="en-US"/>
          </a:p>
        </p:txBody>
      </p:sp>
    </p:spTree>
    <p:extLst>
      <p:ext uri="{BB962C8B-B14F-4D97-AF65-F5344CB8AC3E}">
        <p14:creationId xmlns:p14="http://schemas.microsoft.com/office/powerpoint/2010/main" val="3808895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just divides things out into triple-negative and ER-positive. Obviously, a smaller number of ER-positive breast cancer patients and slightly different biology there, but still at that 5- to 6-year time frame of follow-up favoring the olaparib in both groups.</a:t>
            </a:r>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a:p>
        </p:txBody>
      </p:sp>
    </p:spTree>
    <p:extLst>
      <p:ext uri="{BB962C8B-B14F-4D97-AF65-F5344CB8AC3E}">
        <p14:creationId xmlns:p14="http://schemas.microsoft.com/office/powerpoint/2010/main" val="51058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looking at distant disease-free survival, which was a secondary endpoint, but obviously clinically really important, at 6 years. That was 7.8% better in the patients who received olaparib, and they had an 83.5% chance of being free from distant recurrence at 6 years versus only 75% of patients who met that criteria who received placebo. </a:t>
            </a:r>
          </a:p>
        </p:txBody>
      </p:sp>
      <p:sp>
        <p:nvSpPr>
          <p:cNvPr id="4" name="Slide Number Placeholder 3"/>
          <p:cNvSpPr>
            <a:spLocks noGrp="1"/>
          </p:cNvSpPr>
          <p:nvPr>
            <p:ph type="sldNum" sz="quarter" idx="5"/>
          </p:nvPr>
        </p:nvSpPr>
        <p:spPr/>
        <p:txBody>
          <a:bodyPr/>
          <a:lstStyle/>
          <a:p>
            <a:fld id="{346C45EA-94B1-CB43-BD15-6A8600409710}" type="slidenum">
              <a:rPr lang="en-US" smtClean="0"/>
              <a:t>18</a:t>
            </a:fld>
            <a:endParaRPr lang="en-US"/>
          </a:p>
        </p:txBody>
      </p:sp>
    </p:spTree>
    <p:extLst>
      <p:ext uri="{BB962C8B-B14F-4D97-AF65-F5344CB8AC3E}">
        <p14:creationId xmlns:p14="http://schemas.microsoft.com/office/powerpoint/2010/main" val="2388485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clear that the olaparib really does have benefit here. And then, if you look at the distant disease-free survival in those same subgroups, you can see again that this favors olaparib across the board. </a:t>
            </a:r>
          </a:p>
        </p:txBody>
      </p:sp>
      <p:sp>
        <p:nvSpPr>
          <p:cNvPr id="4" name="Slide Number Placeholder 3"/>
          <p:cNvSpPr>
            <a:spLocks noGrp="1"/>
          </p:cNvSpPr>
          <p:nvPr>
            <p:ph type="sldNum" sz="quarter" idx="5"/>
          </p:nvPr>
        </p:nvSpPr>
        <p:spPr/>
        <p:txBody>
          <a:bodyPr/>
          <a:lstStyle/>
          <a:p>
            <a:fld id="{346C45EA-94B1-CB43-BD15-6A8600409710}" type="slidenum">
              <a:rPr lang="en-US" smtClean="0"/>
              <a:t>19</a:t>
            </a:fld>
            <a:endParaRPr lang="en-US"/>
          </a:p>
        </p:txBody>
      </p:sp>
    </p:spTree>
    <p:extLst>
      <p:ext uri="{BB962C8B-B14F-4D97-AF65-F5344CB8AC3E}">
        <p14:creationId xmlns:p14="http://schemas.microsoft.com/office/powerpoint/2010/main" val="297475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deaths? So, this is obviously very important. The total number of deaths. There were 107 deaths in the olaparib population, 143 deaths in the placebo population. In terms of primary cause of death, there was breast cancer recurrence in 10.2% of the patients with 94 of the 107in the olaparib group, and then 128 out of 143 in the placebo group. So, you're seeing that not only are there longer time to progression, but potentially also fewer progressions and fewer patients dying from breast cancer. </a:t>
            </a:r>
          </a:p>
          <a:p>
            <a:endParaRPr lang="en-US" dirty="0"/>
          </a:p>
          <a:p>
            <a:r>
              <a:rPr lang="en-US" dirty="0"/>
              <a:t>You can see that in the olaparib group, there was one patient who had pancreatic cancer, three patients who had AML, and we'll talk a little bit more about that. And then the placebo group, there were two patients who had ovarian cancer, one with pancreatic cancer, and then also three with leukemia. </a:t>
            </a:r>
          </a:p>
          <a:p>
            <a:endParaRPr lang="en-US" dirty="0"/>
          </a:p>
          <a:p>
            <a:r>
              <a:rPr lang="en-US" dirty="0"/>
              <a:t>So, leukemia is one of those things that with olaparib, sometimes you can see secondary AML and secondary MDS, not typically after one year. And it's important to note that in this study, you didn't see an increased risk of AML in the olaparib group.</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20</a:t>
            </a:fld>
            <a:endParaRPr lang="en-US"/>
          </a:p>
        </p:txBody>
      </p:sp>
    </p:spTree>
    <p:extLst>
      <p:ext uri="{BB962C8B-B14F-4D97-AF65-F5344CB8AC3E}">
        <p14:creationId xmlns:p14="http://schemas.microsoft.com/office/powerpoint/2010/main" val="1955051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looking at overall survival, and you can see again, at 6 years, there is a difference of 4.4%. It does seem like those curves potentially are widening. </a:t>
            </a:r>
          </a:p>
        </p:txBody>
      </p:sp>
      <p:sp>
        <p:nvSpPr>
          <p:cNvPr id="4" name="Slide Number Placeholder 3"/>
          <p:cNvSpPr>
            <a:spLocks noGrp="1"/>
          </p:cNvSpPr>
          <p:nvPr>
            <p:ph type="sldNum" sz="quarter" idx="5"/>
          </p:nvPr>
        </p:nvSpPr>
        <p:spPr/>
        <p:txBody>
          <a:bodyPr/>
          <a:lstStyle/>
          <a:p>
            <a:fld id="{346C45EA-94B1-CB43-BD15-6A8600409710}" type="slidenum">
              <a:rPr lang="en-US" smtClean="0"/>
              <a:t>21</a:t>
            </a:fld>
            <a:endParaRPr lang="en-US"/>
          </a:p>
        </p:txBody>
      </p:sp>
    </p:spTree>
    <p:extLst>
      <p:ext uri="{BB962C8B-B14F-4D97-AF65-F5344CB8AC3E}">
        <p14:creationId xmlns:p14="http://schemas.microsoft.com/office/powerpoint/2010/main" val="379779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subgroup, again, the survival data favors the olaparib. So, all this is to say that this is an effective medication and is now a standard of care for patients who met criteria for this trial. </a:t>
            </a:r>
          </a:p>
        </p:txBody>
      </p:sp>
      <p:sp>
        <p:nvSpPr>
          <p:cNvPr id="4" name="Slide Number Placeholder 3"/>
          <p:cNvSpPr>
            <a:spLocks noGrp="1"/>
          </p:cNvSpPr>
          <p:nvPr>
            <p:ph type="sldNum" sz="quarter" idx="5"/>
          </p:nvPr>
        </p:nvSpPr>
        <p:spPr/>
        <p:txBody>
          <a:bodyPr/>
          <a:lstStyle/>
          <a:p>
            <a:fld id="{346C45EA-94B1-CB43-BD15-6A8600409710}" type="slidenum">
              <a:rPr lang="en-US" smtClean="0"/>
              <a:t>22</a:t>
            </a:fld>
            <a:endParaRPr lang="en-US"/>
          </a:p>
        </p:txBody>
      </p:sp>
    </p:spTree>
    <p:extLst>
      <p:ext uri="{BB962C8B-B14F-4D97-AF65-F5344CB8AC3E}">
        <p14:creationId xmlns:p14="http://schemas.microsoft.com/office/powerpoint/2010/main" val="241003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if you look at adverse events of special interest, you can see, as we talked about, that the MDS AML risk was not higher in the olaparib patient population. The pneumonitis risk also was the same. And then, new primary malignancies were actually higher, 7.5% of the placebo group numerically compared to 4.9% in the olaparib group. So, you wonder whether that adjuvant olaparib is maybe preventing things like ovarian cancer or pancreatic cancer down the line. </a:t>
            </a:r>
          </a:p>
          <a:p>
            <a:endParaRPr lang="en-US" dirty="0"/>
          </a:p>
          <a:p>
            <a:r>
              <a:rPr lang="en-US" dirty="0"/>
              <a:t>I think more studies and potentially real-world data will be needed to bear out that potential hypothesis, but certainly patients did not do worse when you incorporated the olaparib. </a:t>
            </a:r>
          </a:p>
          <a:p>
            <a:endParaRPr lang="en-US" dirty="0"/>
          </a:p>
          <a:p>
            <a:r>
              <a:rPr lang="en-US" dirty="0"/>
              <a:t>So, I think all that data really just serves to hammer home the important point that if you get BRCA testing and you find the mutation, then you can potentially offer patients this life-saving treatment after they finish the rest of their neoadjuvant and adjuvant therapy that doesn't add a lot in terms of toxicity and potentially add significant benefit. So, it’s very important to integrate this testing into treatment planning.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23</a:t>
            </a:fld>
            <a:endParaRPr lang="en-US"/>
          </a:p>
        </p:txBody>
      </p:sp>
    </p:spTree>
    <p:extLst>
      <p:ext uri="{BB962C8B-B14F-4D97-AF65-F5344CB8AC3E}">
        <p14:creationId xmlns:p14="http://schemas.microsoft.com/office/powerpoint/2010/main" val="3882801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with hormone-positive, HER2-negative breast cancer, if they're node positive after neoadjuvant therapy or have any disease left over, then you're thinking about adjuvant endocrine therapy, of course. And then if they're germline mutated, you would think about adding olaparib to endocrine therapy. You could also consider adding adjuvant abemaciclib or ribociclib to this high-risk population. And we'll talk a little bit in future slides about the MONARCHE and NATALEE trials, which led to those recommendations. We'll also talk a little bit about how you sequence those because you don't want to give all three pills at once. </a:t>
            </a:r>
          </a:p>
          <a:p>
            <a:endParaRPr lang="en-US" dirty="0"/>
          </a:p>
          <a:p>
            <a:r>
              <a:rPr lang="en-US" dirty="0"/>
              <a:t>And then, for triple-negative breast cancer, for these patients who don't get to </a:t>
            </a:r>
            <a:r>
              <a:rPr lang="en-US" dirty="0" err="1"/>
              <a:t>pCR</a:t>
            </a:r>
            <a:r>
              <a:rPr lang="en-US" dirty="0"/>
              <a:t> after neoadjuvant, you're giving adjuvant pembrolizumab as things stand. And then also adjuvant olaparib. There's this question of whether you should be giving adjuvant capecitabine, and we'll talk about this some in the case studies. So, my typical practice in a germline BRCA patient who doesn't get to </a:t>
            </a:r>
            <a:r>
              <a:rPr lang="en-US" dirty="0" err="1"/>
              <a:t>pCR</a:t>
            </a:r>
            <a:r>
              <a:rPr lang="en-US" dirty="0"/>
              <a:t> with chemo is to give adjuvant olaparib along with the pembrolizumab, usually incorporating the olaparib after radiation is done. And then, if patients are able and want to, you could consider adjuvant capecitabine after that. But for many patients, the adjuvant olaparib may be sufficient.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25</a:t>
            </a:fld>
            <a:endParaRPr lang="en-US"/>
          </a:p>
        </p:txBody>
      </p:sp>
    </p:spTree>
    <p:extLst>
      <p:ext uri="{BB962C8B-B14F-4D97-AF65-F5344CB8AC3E}">
        <p14:creationId xmlns:p14="http://schemas.microsoft.com/office/powerpoint/2010/main" val="2987066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talking about hormone-positive, HER2-negative breast cancer with germline BRCA mutations how do you classify these patients and what do you do to treat them? I think there's definitely a difference between clinical stage 1 and 2, versus those who have stage 2 to 3 disease where you might be thinking about neoadjuvant. So, if you've got a higher stage disease over on the right, and you're thinking about neoadjuvant chemotherapy followed by surgery, then you're really dividing those patients after their neoadjuvant chemotherapy into whether they get to </a:t>
            </a:r>
            <a:r>
              <a:rPr lang="en-US" dirty="0" err="1"/>
              <a:t>pCR</a:t>
            </a:r>
            <a:r>
              <a:rPr lang="en-US" dirty="0"/>
              <a:t> or whether they don't. </a:t>
            </a:r>
          </a:p>
          <a:p>
            <a:endParaRPr lang="en-US" dirty="0"/>
          </a:p>
          <a:p>
            <a:r>
              <a:rPr lang="en-US" dirty="0"/>
              <a:t>So, if they get to </a:t>
            </a:r>
            <a:r>
              <a:rPr lang="en-US" dirty="0" err="1"/>
              <a:t>pCR</a:t>
            </a:r>
            <a:r>
              <a:rPr lang="en-US" dirty="0"/>
              <a:t>, they're going to get endocrine therapy alone afterwards. A lot of these patients don't get to </a:t>
            </a:r>
            <a:r>
              <a:rPr lang="en-US" dirty="0" err="1"/>
              <a:t>pCR</a:t>
            </a:r>
            <a:r>
              <a:rPr lang="en-US" dirty="0"/>
              <a:t>, of course, and we always counsel patients that </a:t>
            </a:r>
            <a:r>
              <a:rPr lang="en-US" dirty="0" err="1"/>
              <a:t>pCR</a:t>
            </a:r>
            <a:r>
              <a:rPr lang="en-US" dirty="0"/>
              <a:t> is less of a meaningful predictor in patients with ER-positive breast cancer But if they get there, then we give them endocrine therapy alone and– don’t consider olaparib. If they don't get to </a:t>
            </a:r>
            <a:r>
              <a:rPr lang="en-US" dirty="0" err="1"/>
              <a:t>pCR</a:t>
            </a:r>
            <a:r>
              <a:rPr lang="en-US" dirty="0"/>
              <a:t>, but their nodes are negative, then they also would receive endocrine therapy alone. If patients have node-positive disease after neoadjuvant, that's where we might consider endocrine therapy along with olaparib, and then after that year of olaparib is over, potentially considering sequential CDK 4/6 inhibitor therapy. </a:t>
            </a:r>
          </a:p>
          <a:p>
            <a:endParaRPr lang="en-US" dirty="0"/>
          </a:p>
          <a:p>
            <a:r>
              <a:rPr lang="en-US" dirty="0"/>
              <a:t>For patients who have stage 1 to 2 disease that is operable and go to surgery up front, certainly if they have node-negative disease, some patients might receive chemotherapy based on their Oncotype score or other genomic assay. They're all going to receive endocrine therapy, of course. If these patients have positive nodes at surgery, then they likely will get chemotherapy, especially if premenopausal, then you might also consider olaparib with endocrine therapy afterwards, or you could consider abemaciclib with endocrine therapy afterwards, depending on their disease characteristics and, of course, personal preferences. </a:t>
            </a:r>
          </a:p>
          <a:p>
            <a:endParaRPr lang="en-US" dirty="0"/>
          </a:p>
          <a:p>
            <a:r>
              <a:rPr lang="en-US" dirty="0"/>
              <a:t>And if they have lots of nodal disease, so N2 or N3, that's where we would really be thinking about chemotherapy for sure, and then olaparib endocrine therapy and probably pushing for sequential abemaciclib just to give patients the optimal chance of cure if they can handle all that therapy. It's a really nice way of laying it out.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26</a:t>
            </a:fld>
            <a:endParaRPr lang="en-US"/>
          </a:p>
        </p:txBody>
      </p:sp>
    </p:spTree>
    <p:extLst>
      <p:ext uri="{BB962C8B-B14F-4D97-AF65-F5344CB8AC3E}">
        <p14:creationId xmlns:p14="http://schemas.microsoft.com/office/powerpoint/2010/main" val="11541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these CDK 4/6 inhibitor recommendations come from? So, the Phase 3 </a:t>
            </a:r>
            <a:r>
              <a:rPr lang="en-US" dirty="0" err="1"/>
              <a:t>monarchE</a:t>
            </a:r>
            <a:r>
              <a:rPr lang="en-US" dirty="0"/>
              <a:t> trial was a trial that looked at adjuvant abemaciclib and endocrine therapy versus endocrine therapy alone in patients with hormone-positive, HER2-negative, high-risk, early-stage breast cancer. So, now we're moving sort of away from the germline BRCA cohort explicitly to talk about patients with just high-risk, early-stage, ER-positive breast cancer. </a:t>
            </a:r>
          </a:p>
          <a:p>
            <a:endParaRPr lang="en-US" dirty="0"/>
          </a:p>
          <a:p>
            <a:r>
              <a:rPr lang="en-US" dirty="0"/>
              <a:t>So, these were patients with very high-risk disease. They either had to have had 4 or more positive lymph nodes, or could have had 1 to 3 positive nodes in at least either grade 3 disease, a tumor greater than 5 centimeters, or have a high Ki-67 index. So, this is a very high-risk group of node-positive patients. </a:t>
            </a:r>
          </a:p>
          <a:p>
            <a:endParaRPr lang="en-US" dirty="0"/>
          </a:p>
          <a:p>
            <a:r>
              <a:rPr lang="en-US" dirty="0"/>
              <a:t>They were enrolled after receiving appropriate chemotherapy, surgery, radiation, and then one-to-one were randomized to receive either endocrine therapy alone or endocrine therapy plus abemaciclib 150 milligrams twice daily. These patients were then followed. The abemaciclib was given for 2 years, so the study period where patients were actively on treatment was 2 years. And then, they were followed after that as clinically appropriate.</a:t>
            </a:r>
          </a:p>
          <a:p>
            <a:endParaRPr lang="en-US" dirty="0"/>
          </a:p>
          <a:p>
            <a:r>
              <a:rPr lang="en-US" dirty="0"/>
              <a:t>The primary objective was invasive disease-free survival, and then there were a number of different secondary objectives.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27</a:t>
            </a:fld>
            <a:endParaRPr lang="en-US"/>
          </a:p>
        </p:txBody>
      </p:sp>
    </p:spTree>
    <p:extLst>
      <p:ext uri="{BB962C8B-B14F-4D97-AF65-F5344CB8AC3E}">
        <p14:creationId xmlns:p14="http://schemas.microsoft.com/office/powerpoint/2010/main" val="3159623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here are the results. 84-month primary endpoint of invasive disease-free survival. You can see that these curves started to separate really early on at 24 months, where you saw a 2.8% benefit in favor of the abemaciclib and that was really like right at the end of the treatment period. But then, as patients go on over time, you can see that those curves separate more and the overall benefit, the improvement in invasive disease-free survival, now looking at 84-months, is a 6.5% benefit, so 70.9% of patients in the placebo arm, the endocrine-only arm, were disease-free at an 84-month time point versus 77% of patients who received the abemaciclib for that 2-year time frame. So, really impressive data that's both statistically and clinically significant. </a:t>
            </a:r>
          </a:p>
        </p:txBody>
      </p:sp>
      <p:sp>
        <p:nvSpPr>
          <p:cNvPr id="4" name="Slide Number Placeholder 3"/>
          <p:cNvSpPr>
            <a:spLocks noGrp="1"/>
          </p:cNvSpPr>
          <p:nvPr>
            <p:ph type="sldNum" sz="quarter" idx="5"/>
          </p:nvPr>
        </p:nvSpPr>
        <p:spPr/>
        <p:txBody>
          <a:bodyPr/>
          <a:lstStyle/>
          <a:p>
            <a:fld id="{346C45EA-94B1-CB43-BD15-6A8600409710}" type="slidenum">
              <a:rPr lang="en-US" smtClean="0"/>
              <a:t>28</a:t>
            </a:fld>
            <a:endParaRPr lang="en-US"/>
          </a:p>
        </p:txBody>
      </p:sp>
    </p:spTree>
    <p:extLst>
      <p:ext uri="{BB962C8B-B14F-4D97-AF65-F5344CB8AC3E}">
        <p14:creationId xmlns:p14="http://schemas.microsoft.com/office/powerpoint/2010/main" val="260309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look at overall survival, this is an endpoint that is very hard to reach in trials of early-stage, ER-positive breast cancer, because not that many of these patients recur, thankfully, and when they do recur, they live for long periods of time. But you're starting to see, now that we're going out past 5 years, a slight separation of curves that will need to be continued to follow. So, definitely important to think about. And then, if you look at the statistical significance here, technically this was a statistically significant hazard ratio, not crossing 1, so technically, an overall survival benefit Clinically, it's a small number, 1.8% difference, but something that we do expect may continue to widen over time as we continue to follow patients.</a:t>
            </a:r>
          </a:p>
        </p:txBody>
      </p:sp>
      <p:sp>
        <p:nvSpPr>
          <p:cNvPr id="4" name="Slide Number Placeholder 3"/>
          <p:cNvSpPr>
            <a:spLocks noGrp="1"/>
          </p:cNvSpPr>
          <p:nvPr>
            <p:ph type="sldNum" sz="quarter" idx="5"/>
          </p:nvPr>
        </p:nvSpPr>
        <p:spPr/>
        <p:txBody>
          <a:bodyPr/>
          <a:lstStyle/>
          <a:p>
            <a:fld id="{346C45EA-94B1-CB43-BD15-6A8600409710}" type="slidenum">
              <a:rPr lang="en-US" smtClean="0"/>
              <a:t>29</a:t>
            </a:fld>
            <a:endParaRPr lang="en-US"/>
          </a:p>
        </p:txBody>
      </p:sp>
    </p:spTree>
    <p:extLst>
      <p:ext uri="{BB962C8B-B14F-4D97-AF65-F5344CB8AC3E}">
        <p14:creationId xmlns:p14="http://schemas.microsoft.com/office/powerpoint/2010/main" val="3021091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looking at distant recurrence-free survival, that same trial, with those same endpoints. And you can see that distant recurrence-free survival has also improved at 84 months by 5.1% in patients who received abemaciclib for 2 years. </a:t>
            </a:r>
          </a:p>
        </p:txBody>
      </p:sp>
      <p:sp>
        <p:nvSpPr>
          <p:cNvPr id="4" name="Slide Number Placeholder 3"/>
          <p:cNvSpPr>
            <a:spLocks noGrp="1"/>
          </p:cNvSpPr>
          <p:nvPr>
            <p:ph type="sldNum" sz="quarter" idx="5"/>
          </p:nvPr>
        </p:nvSpPr>
        <p:spPr/>
        <p:txBody>
          <a:bodyPr/>
          <a:lstStyle/>
          <a:p>
            <a:fld id="{346C45EA-94B1-CB43-BD15-6A8600409710}" type="slidenum">
              <a:rPr lang="en-US" smtClean="0"/>
              <a:t>30</a:t>
            </a:fld>
            <a:endParaRPr lang="en-US"/>
          </a:p>
        </p:txBody>
      </p:sp>
    </p:spTree>
    <p:extLst>
      <p:ext uri="{BB962C8B-B14F-4D97-AF65-F5344CB8AC3E}">
        <p14:creationId xmlns:p14="http://schemas.microsoft.com/office/powerpoint/2010/main" val="1004805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what about adverse events? Obviously something to think about. This is looking at patients on the abemaciclib arm on the left, the endocrine therapy alone on the right. And these were really consistent with the safety results from prior analyses of this drug. There were no relevant differences between treatment arms and causes of death due to adverse events. Certainly more diarrhea and </a:t>
            </a:r>
            <a:r>
              <a:rPr lang="en-US" dirty="0" err="1"/>
              <a:t>cytopenias</a:t>
            </a:r>
            <a:r>
              <a:rPr lang="en-US" dirty="0"/>
              <a:t> were seen in patients who received abemaciclib, but this was felt to be a cost that was worth it for most patients who were on the study.</a:t>
            </a:r>
          </a:p>
        </p:txBody>
      </p:sp>
      <p:sp>
        <p:nvSpPr>
          <p:cNvPr id="4" name="Slide Number Placeholder 3"/>
          <p:cNvSpPr>
            <a:spLocks noGrp="1"/>
          </p:cNvSpPr>
          <p:nvPr>
            <p:ph type="sldNum" sz="quarter" idx="5"/>
          </p:nvPr>
        </p:nvSpPr>
        <p:spPr/>
        <p:txBody>
          <a:bodyPr/>
          <a:lstStyle/>
          <a:p>
            <a:fld id="{346C45EA-94B1-CB43-BD15-6A8600409710}" type="slidenum">
              <a:rPr lang="en-US" smtClean="0"/>
              <a:t>31</a:t>
            </a:fld>
            <a:endParaRPr lang="en-US"/>
          </a:p>
        </p:txBody>
      </p:sp>
    </p:spTree>
    <p:extLst>
      <p:ext uri="{BB962C8B-B14F-4D97-AF65-F5344CB8AC3E}">
        <p14:creationId xmlns:p14="http://schemas.microsoft.com/office/powerpoint/2010/main" val="1507950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what about NATALEE? So, NATALEE is another Phase 3 trial of adjuvant CDK 4/6 inhibitors. This was a trial that looked at ribociclib plus endocrine therapy as opposed to abemaciclib. The main differences in this study, other than the different CDK 4/6 inhibitor, was that this trial looked at 3 years of the CDK 4/6 inhibitor intervention as opposed to 2 years. It also allowed a slightly less high-risk patient population. </a:t>
            </a:r>
          </a:p>
          <a:p>
            <a:endParaRPr lang="en-US" dirty="0"/>
          </a:p>
          <a:p>
            <a:r>
              <a:rPr lang="en-US" dirty="0"/>
              <a:t>These patients had either stage 2 or stage 3 disease, but could be T2 and 0. If they were T2 and 0, they had to have either high-risk Oncotype score, a higher Ki-67 index, or be a grade 3. So, these patients had to have some high-risk criteria, but could be node-negative, as opposed to the abemaciclib study where they were all node-positive. The other thing to note is that this study allowed patients to have already started their endocrine therapy up to one year ago, whereas in the trial of abemaciclib, they only were allowed to have had 3 months on their endocrine therapy before going on the study. </a:t>
            </a:r>
          </a:p>
          <a:p>
            <a:r>
              <a:rPr lang="en-US" dirty="0"/>
              <a:t> </a:t>
            </a:r>
          </a:p>
          <a:p>
            <a:r>
              <a:rPr lang="en-US" dirty="0"/>
              <a:t>This is a more stringent criteria in the previous study, but this study also was a positive study, which I'll show you. They looked at a 3-year intervention, also a one-to-one randomization. </a:t>
            </a:r>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a:p>
        </p:txBody>
      </p:sp>
    </p:spTree>
    <p:extLst>
      <p:ext uri="{BB962C8B-B14F-4D97-AF65-F5344CB8AC3E}">
        <p14:creationId xmlns:p14="http://schemas.microsoft.com/office/powerpoint/2010/main" val="406308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 invasive disease-free survival data that we have so far, looking out at the 5-year mark, 60 months, is a 4.5% difference in favor of the ribociclib arm. So, 81% of patients disease-free at 5 years. And the patients who received placebo or no ribociclib, as it was. But 85% of the patients who were on ribociclib are disease-free at that time point. So, both clinically and statistically significant.</a:t>
            </a:r>
          </a:p>
        </p:txBody>
      </p:sp>
      <p:sp>
        <p:nvSpPr>
          <p:cNvPr id="4" name="Slide Number Placeholder 3"/>
          <p:cNvSpPr>
            <a:spLocks noGrp="1"/>
          </p:cNvSpPr>
          <p:nvPr>
            <p:ph type="sldNum" sz="quarter" idx="5"/>
          </p:nvPr>
        </p:nvSpPr>
        <p:spPr/>
        <p:txBody>
          <a:bodyPr/>
          <a:lstStyle/>
          <a:p>
            <a:fld id="{346C45EA-94B1-CB43-BD15-6A8600409710}" type="slidenum">
              <a:rPr lang="en-US" smtClean="0"/>
              <a:t>33</a:t>
            </a:fld>
            <a:endParaRPr lang="en-US"/>
          </a:p>
        </p:txBody>
      </p:sp>
    </p:spTree>
    <p:extLst>
      <p:ext uri="{BB962C8B-B14F-4D97-AF65-F5344CB8AC3E}">
        <p14:creationId xmlns:p14="http://schemas.microsoft.com/office/powerpoint/2010/main" val="505193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survival, this hazard ratio, as you can see, does technically cross 1, but it is very possible that as we follow these patients further out beyond 5 years, we may too start to see a small overall survival benefit in this patient population.</a:t>
            </a:r>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a:p>
        </p:txBody>
      </p:sp>
    </p:spTree>
    <p:extLst>
      <p:ext uri="{BB962C8B-B14F-4D97-AF65-F5344CB8AC3E}">
        <p14:creationId xmlns:p14="http://schemas.microsoft.com/office/powerpoint/2010/main" val="8031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here, is looking at distant disease-free survival and also distant recurrence-free survival, and you can see that these endpoints also were positive in favor of continuing the ribociclib. </a:t>
            </a:r>
          </a:p>
        </p:txBody>
      </p:sp>
      <p:sp>
        <p:nvSpPr>
          <p:cNvPr id="4" name="Slide Number Placeholder 3"/>
          <p:cNvSpPr>
            <a:spLocks noGrp="1"/>
          </p:cNvSpPr>
          <p:nvPr>
            <p:ph type="sldNum" sz="quarter" idx="5"/>
          </p:nvPr>
        </p:nvSpPr>
        <p:spPr/>
        <p:txBody>
          <a:bodyPr/>
          <a:lstStyle/>
          <a:p>
            <a:fld id="{346C45EA-94B1-CB43-BD15-6A8600409710}" type="slidenum">
              <a:rPr lang="en-US" smtClean="0"/>
              <a:t>35</a:t>
            </a:fld>
            <a:endParaRPr lang="en-US"/>
          </a:p>
        </p:txBody>
      </p:sp>
    </p:spTree>
    <p:extLst>
      <p:ext uri="{BB962C8B-B14F-4D97-AF65-F5344CB8AC3E}">
        <p14:creationId xmlns:p14="http://schemas.microsoft.com/office/powerpoint/2010/main" val="1084525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deaths and safety assessments? There were 5 deaths due to adverse events, but these were not considered related to study treatment. You can see the list here of what happened in each of these individual patients. The proportion of patients who developed second primary malignancies was also similar in both arms. So, no new safety assessments. This is a drug that we've all been using in the metastatic setting for quite some time. It performed very similarly in terms of how patients tolerated it in the upfront setting.</a:t>
            </a:r>
          </a:p>
        </p:txBody>
      </p:sp>
      <p:sp>
        <p:nvSpPr>
          <p:cNvPr id="4" name="Slide Number Placeholder 3"/>
          <p:cNvSpPr>
            <a:spLocks noGrp="1"/>
          </p:cNvSpPr>
          <p:nvPr>
            <p:ph type="sldNum" sz="quarter" idx="5"/>
          </p:nvPr>
        </p:nvSpPr>
        <p:spPr/>
        <p:txBody>
          <a:bodyPr/>
          <a:lstStyle/>
          <a:p>
            <a:fld id="{346C45EA-94B1-CB43-BD15-6A8600409710}" type="slidenum">
              <a:rPr lang="en-US" smtClean="0"/>
              <a:t>36</a:t>
            </a:fld>
            <a:endParaRPr lang="en-US"/>
          </a:p>
        </p:txBody>
      </p:sp>
    </p:spTree>
    <p:extLst>
      <p:ext uri="{BB962C8B-B14F-4D97-AF65-F5344CB8AC3E}">
        <p14:creationId xmlns:p14="http://schemas.microsoft.com/office/powerpoint/2010/main" val="1667574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about pembrolizumab for patients with ER-positive early-stage breast cancer? We know that from KEYNOTE-522 that pembrolizumab, works very, very well in patients with triple-negative breast cancer and that has become a standard of care of what we give to our early-stage patients. And we give it along with 24 weeks of chemotherapy, </a:t>
            </a:r>
            <a:r>
              <a:rPr lang="en-US" dirty="0" err="1"/>
              <a:t>neoadjuvantly</a:t>
            </a:r>
            <a:r>
              <a:rPr lang="en-US" dirty="0"/>
              <a:t>, followed by an adjuvant course. </a:t>
            </a:r>
          </a:p>
          <a:p>
            <a:endParaRPr lang="en-US" dirty="0"/>
          </a:p>
          <a:p>
            <a:r>
              <a:rPr lang="en-US" dirty="0"/>
              <a:t>And then, what about these hormone-positive patients with high-risk disease? So, KEYNOTE-756 looked at patients who had either T1C or T2 disease that was also node-positive, or T3 to 4 disease that had any nodal status. These patients had to have had grade 3 ER-positive breast cancer, and be treatment naive. They were then randomized one-to-one prior to surgery to receive either a very similar regimen to what was received in the KEYNOTE-522 trial, which was chemotherapy along with paclitaxel and then also, </a:t>
            </a:r>
            <a:r>
              <a:rPr lang="en-US" dirty="0" err="1"/>
              <a:t>epirubicin</a:t>
            </a:r>
            <a:r>
              <a:rPr lang="en-US" dirty="0"/>
              <a:t> or doxorubicin plus cyclophosphamide, with either placebo every 3 weeks or with pembrolizumab. Patients all then went to surgery and then, similarly to the KEYNOTE-522 trial received pembrolizumab afterwards for 6 months plus endocrine therapy or placebo plus endocrine therapy. </a:t>
            </a:r>
            <a:r>
              <a:rPr lang="en-US" dirty="0" err="1"/>
              <a:t>pCR</a:t>
            </a:r>
            <a:r>
              <a:rPr lang="en-US" dirty="0"/>
              <a:t> and event-free survival were dual primary endpoints of this study.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37</a:t>
            </a:fld>
            <a:endParaRPr lang="en-US"/>
          </a:p>
        </p:txBody>
      </p:sp>
    </p:spTree>
    <p:extLst>
      <p:ext uri="{BB962C8B-B14F-4D97-AF65-F5344CB8AC3E}">
        <p14:creationId xmlns:p14="http://schemas.microsoft.com/office/powerpoint/2010/main" val="1160111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the primary endpoint, looking at </a:t>
            </a:r>
            <a:r>
              <a:rPr lang="en-US" dirty="0" err="1"/>
              <a:t>pCR</a:t>
            </a:r>
            <a:r>
              <a:rPr lang="en-US" dirty="0"/>
              <a:t> rates, higher certainly, in the patients who received the pembrolizumab, 8.5% difference with 24.3% of patients who received the pembrolizumab getting to </a:t>
            </a:r>
            <a:r>
              <a:rPr lang="en-US" dirty="0" err="1"/>
              <a:t>pCR</a:t>
            </a:r>
            <a:r>
              <a:rPr lang="en-US" dirty="0"/>
              <a:t> versus just 15.6% in the placebo arm. And then these other </a:t>
            </a:r>
            <a:r>
              <a:rPr lang="en-US" dirty="0" err="1"/>
              <a:t>pCR</a:t>
            </a:r>
            <a:r>
              <a:rPr lang="en-US" dirty="0"/>
              <a:t> definitions, you can see that there are different ways to define </a:t>
            </a:r>
            <a:r>
              <a:rPr lang="en-US" dirty="0" err="1"/>
              <a:t>pCR</a:t>
            </a:r>
            <a:r>
              <a:rPr lang="en-US" dirty="0"/>
              <a:t>. Do you include DCIS or do you not? But you can see that all of these clearly did favor the pembrolizumab in this patient population. </a:t>
            </a:r>
          </a:p>
        </p:txBody>
      </p:sp>
      <p:sp>
        <p:nvSpPr>
          <p:cNvPr id="4" name="Slide Number Placeholder 3"/>
          <p:cNvSpPr>
            <a:spLocks noGrp="1"/>
          </p:cNvSpPr>
          <p:nvPr>
            <p:ph type="sldNum" sz="quarter" idx="5"/>
          </p:nvPr>
        </p:nvSpPr>
        <p:spPr/>
        <p:txBody>
          <a:bodyPr/>
          <a:lstStyle/>
          <a:p>
            <a:fld id="{346C45EA-94B1-CB43-BD15-6A8600409710}" type="slidenum">
              <a:rPr lang="en-US" smtClean="0"/>
              <a:t>38</a:t>
            </a:fld>
            <a:endParaRPr lang="en-US"/>
          </a:p>
        </p:txBody>
      </p:sp>
    </p:spTree>
    <p:extLst>
      <p:ext uri="{BB962C8B-B14F-4D97-AF65-F5344CB8AC3E}">
        <p14:creationId xmlns:p14="http://schemas.microsoft.com/office/powerpoint/2010/main" val="970358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immune-related adverse events, we obviously saw more of these in the pembrolizumab arm than in the placebo arm, with most of these being hypothyroidism and thankfully most of these being low-grade. And I think the challenge of the </a:t>
            </a:r>
            <a:r>
              <a:rPr lang="en-US" dirty="0" err="1"/>
              <a:t>pCR</a:t>
            </a:r>
            <a:r>
              <a:rPr lang="en-US" dirty="0"/>
              <a:t> is that that's not always the best predictor of prognosis in these patients with ER-positive disease, although maybe a better predictor of prognosis in patients who are exclusively grade 3, as this population was, so it does beg the question of should we be using this? It is not standard of care in this patient population, but definitely is something that I think we need to follow closely.</a:t>
            </a:r>
          </a:p>
        </p:txBody>
      </p:sp>
      <p:sp>
        <p:nvSpPr>
          <p:cNvPr id="4" name="Slide Number Placeholder 3"/>
          <p:cNvSpPr>
            <a:spLocks noGrp="1"/>
          </p:cNvSpPr>
          <p:nvPr>
            <p:ph type="sldNum" sz="quarter" idx="5"/>
          </p:nvPr>
        </p:nvSpPr>
        <p:spPr/>
        <p:txBody>
          <a:bodyPr/>
          <a:lstStyle/>
          <a:p>
            <a:fld id="{346C45EA-94B1-CB43-BD15-6A8600409710}" type="slidenum">
              <a:rPr lang="en-US" smtClean="0"/>
              <a:t>39</a:t>
            </a:fld>
            <a:endParaRPr lang="en-US"/>
          </a:p>
        </p:txBody>
      </p:sp>
    </p:spTree>
    <p:extLst>
      <p:ext uri="{BB962C8B-B14F-4D97-AF65-F5344CB8AC3E}">
        <p14:creationId xmlns:p14="http://schemas.microsoft.com/office/powerpoint/2010/main" val="173189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patients with germline BRCA-mutated, triple-negative breast cancer, how are we thinking about this patient population? This is a little bit easier, I think, than thinking about the patients with ER-positive disease because there's so many moving parts in terms of how we interpret </a:t>
            </a:r>
            <a:r>
              <a:rPr lang="en-US" dirty="0" err="1"/>
              <a:t>pCR</a:t>
            </a:r>
            <a:r>
              <a:rPr lang="en-US" dirty="0"/>
              <a:t> and then what we do with regards to CDK 4/6 inhibitors. But here's how we look at those TNBC patients. </a:t>
            </a:r>
          </a:p>
          <a:p>
            <a:endParaRPr lang="en-US" dirty="0"/>
          </a:p>
          <a:p>
            <a:r>
              <a:rPr lang="en-US" dirty="0"/>
              <a:t>So, for most clinical stage 1 patients, they're going to go straight to surgery. If they are truly node-negative at the time of surgery, and truly stage 1, then they'll receive adjuvant chemotherapy. If they have more than stage 1 disease, if they are either node-positive or turn out to have more than 2 centimeters of disease, they can get chemotherapy and also receive a year of adjuvant olaparib.</a:t>
            </a:r>
          </a:p>
          <a:p>
            <a:endParaRPr lang="en-US" dirty="0"/>
          </a:p>
          <a:p>
            <a:r>
              <a:rPr lang="en-US" dirty="0"/>
              <a:t>I think it's rarer that we come up with these patients just because so many triple-negative breast cancer patients are getting neoadjuvant chemotherapy these days. But if that does happen, that your patient goes to surgery and you find out, oh, hey, they're germline BRCA mutated and they also have a tumor that's greater than 2 centimeters or node-positive but we didn't realize, they are actually olaparib candidates. So, I think that is an important pearl to remember. </a:t>
            </a:r>
          </a:p>
          <a:p>
            <a:endParaRPr lang="en-US" dirty="0"/>
          </a:p>
          <a:p>
            <a:r>
              <a:rPr lang="en-US" dirty="0"/>
              <a:t>And then, the more common scenario, if patients have a stage 2 or 3 disease and they're receiving neoadjuvant chemotherapy with immunotherapy, then we're really dividing them after that into </a:t>
            </a:r>
            <a:r>
              <a:rPr lang="en-US" dirty="0" err="1"/>
              <a:t>pCR</a:t>
            </a:r>
            <a:r>
              <a:rPr lang="en-US" dirty="0"/>
              <a:t> versus non-PCR. If they get to </a:t>
            </a:r>
            <a:r>
              <a:rPr lang="en-US" dirty="0" err="1"/>
              <a:t>pCR</a:t>
            </a:r>
            <a:r>
              <a:rPr lang="en-US" dirty="0"/>
              <a:t>, then they're completing 1 year of adjuvant immunotherapy or enrolling in a trial, like optimized </a:t>
            </a:r>
            <a:r>
              <a:rPr lang="en-US" dirty="0" err="1"/>
              <a:t>pCR</a:t>
            </a:r>
            <a:r>
              <a:rPr lang="en-US" dirty="0"/>
              <a:t>, that potentially allows them to omit that immunotherapy. If they don't get to </a:t>
            </a:r>
            <a:r>
              <a:rPr lang="en-US" dirty="0" err="1"/>
              <a:t>pCR</a:t>
            </a:r>
            <a:r>
              <a:rPr lang="en-US" dirty="0"/>
              <a:t>, then, assuming they don't have a clinical trial to enroll in, they would be receiving a year of adjuvant olaparib plus or minus immunotherapy. </a:t>
            </a:r>
          </a:p>
          <a:p>
            <a:endParaRPr lang="en-US" dirty="0"/>
          </a:p>
          <a:p>
            <a:r>
              <a:rPr lang="en-US" dirty="0"/>
              <a:t>So, important just to know where that olaparib comes in.</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40</a:t>
            </a:fld>
            <a:endParaRPr lang="en-US"/>
          </a:p>
        </p:txBody>
      </p:sp>
    </p:spTree>
    <p:extLst>
      <p:ext uri="{BB962C8B-B14F-4D97-AF65-F5344CB8AC3E}">
        <p14:creationId xmlns:p14="http://schemas.microsoft.com/office/powerpoint/2010/main" val="1881456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522 trial I've mentioned already. This was the pivotal trial that led to the incorporation of chemo along with immunotherapy in patients with earlier stage triple-negative breast cancer. This was not just germline BRCA mutation carriers, but all triple negative breast cancer patients with stage 2 or 3 disease. </a:t>
            </a:r>
          </a:p>
          <a:p>
            <a:endParaRPr lang="en-US" dirty="0"/>
          </a:p>
          <a:p>
            <a:r>
              <a:rPr lang="en-US" dirty="0"/>
              <a:t>Patients were randomized in this study in a 2-to-1 fashion to receive either 12 weeks of platinum with paclitaxel, followed by anthracycline plus cyclophosphamide, and then patients either received placebo along with that 24-week course or pembrolizumab every 3 weeks along with that 24-week course. </a:t>
            </a:r>
          </a:p>
          <a:p>
            <a:endParaRPr lang="en-US" dirty="0"/>
          </a:p>
          <a:p>
            <a:r>
              <a:rPr lang="en-US" dirty="0"/>
              <a:t>Patients then went to surgery and the patients who received pembrolizumab pre-op also received pembrolizumab post-op. The patients who did not receive pembrolizumab received placebo afterwards.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41</a:t>
            </a:fld>
            <a:endParaRPr lang="en-US"/>
          </a:p>
        </p:txBody>
      </p:sp>
    </p:spTree>
    <p:extLst>
      <p:ext uri="{BB962C8B-B14F-4D97-AF65-F5344CB8AC3E}">
        <p14:creationId xmlns:p14="http://schemas.microsoft.com/office/powerpoint/2010/main" val="279586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complex trial with a lot of therapy. But what we found is that the addition of the pembrolizumab improved event-free survival and overall survival in this patient population. So, if you'll get 5-year event-free survival data, you can see there's almost a 10% improvement for the patients who received pembrolizumab. And then 5-year overall survival data is also bearing that out because unlike with ER-positive breast cancer, these patients do tend to succumb to their disease earlier, so you see those overall survival curves separating more quickly and also more meaningfully. </a:t>
            </a:r>
          </a:p>
        </p:txBody>
      </p:sp>
      <p:sp>
        <p:nvSpPr>
          <p:cNvPr id="4" name="Slide Number Placeholder 3"/>
          <p:cNvSpPr>
            <a:spLocks noGrp="1"/>
          </p:cNvSpPr>
          <p:nvPr>
            <p:ph type="sldNum" sz="quarter" idx="5"/>
          </p:nvPr>
        </p:nvSpPr>
        <p:spPr/>
        <p:txBody>
          <a:bodyPr/>
          <a:lstStyle/>
          <a:p>
            <a:fld id="{346C45EA-94B1-CB43-BD15-6A8600409710}" type="slidenum">
              <a:rPr lang="en-US" smtClean="0"/>
              <a:t>42</a:t>
            </a:fld>
            <a:endParaRPr lang="en-US"/>
          </a:p>
        </p:txBody>
      </p:sp>
    </p:spTree>
    <p:extLst>
      <p:ext uri="{BB962C8B-B14F-4D97-AF65-F5344CB8AC3E}">
        <p14:creationId xmlns:p14="http://schemas.microsoft.com/office/powerpoint/2010/main" val="730242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adverse events, most of the adverse events that were more significant in the </a:t>
            </a:r>
            <a:r>
              <a:rPr lang="en-US" dirty="0" err="1"/>
              <a:t>pembro</a:t>
            </a:r>
            <a:r>
              <a:rPr lang="en-US" dirty="0"/>
              <a:t> arm were the immune-related adverse events, so mostly things like hypothyroidism, some skin reactions, dermatologic issues, occasionally gastritis. We didn't see a whole lot of other major adverse events. There was a little bit of adrenal insufficiency but most of these patients had grade 1 or 2 adrenal insufficiency, and it was only 2.6% of the population. And the rest of the side effects that patients experience were really more related to the chemotherapy. So, nausea seen in about 60% in both groups, alopecia in about 60% in both groups, and then of course, the </a:t>
            </a:r>
            <a:r>
              <a:rPr lang="en-US" dirty="0" err="1"/>
              <a:t>cytopenias</a:t>
            </a:r>
            <a:r>
              <a:rPr lang="en-US" dirty="0"/>
              <a:t> and fatigue that you would expect with chemotherapy. </a:t>
            </a:r>
          </a:p>
        </p:txBody>
      </p:sp>
      <p:sp>
        <p:nvSpPr>
          <p:cNvPr id="4" name="Slide Number Placeholder 3"/>
          <p:cNvSpPr>
            <a:spLocks noGrp="1"/>
          </p:cNvSpPr>
          <p:nvPr>
            <p:ph type="sldNum" sz="quarter" idx="5"/>
          </p:nvPr>
        </p:nvSpPr>
        <p:spPr/>
        <p:txBody>
          <a:bodyPr/>
          <a:lstStyle/>
          <a:p>
            <a:fld id="{346C45EA-94B1-CB43-BD15-6A8600409710}" type="slidenum">
              <a:rPr lang="en-US" smtClean="0"/>
              <a:t>43</a:t>
            </a:fld>
            <a:endParaRPr lang="en-US"/>
          </a:p>
        </p:txBody>
      </p:sp>
    </p:spTree>
    <p:extLst>
      <p:ext uri="{BB962C8B-B14F-4D97-AF65-F5344CB8AC3E}">
        <p14:creationId xmlns:p14="http://schemas.microsoft.com/office/powerpoint/2010/main" val="3377390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trial is looking at the </a:t>
            </a:r>
            <a:r>
              <a:rPr lang="en-US" dirty="0" err="1"/>
              <a:t>OlympiaN</a:t>
            </a:r>
            <a:r>
              <a:rPr lang="en-US" dirty="0"/>
              <a:t> trial, so not </a:t>
            </a:r>
            <a:r>
              <a:rPr lang="en-US" dirty="0" err="1"/>
              <a:t>OlympiA</a:t>
            </a:r>
            <a:r>
              <a:rPr lang="en-US" dirty="0"/>
              <a:t>, but </a:t>
            </a:r>
            <a:r>
              <a:rPr lang="en-US" dirty="0" err="1"/>
              <a:t>OlympiaN</a:t>
            </a:r>
            <a:r>
              <a:rPr lang="en-US" dirty="0"/>
              <a:t>. This is looking at neoadjuvant olaparib plus or minus durvalumab in HER2-negative early breast cancer patients who had BRCA mutations. So, a very different patient population than KEYNOTE-522. These were patients who had germline BRCA mutations. </a:t>
            </a:r>
          </a:p>
          <a:p>
            <a:endParaRPr lang="en-US" dirty="0"/>
          </a:p>
          <a:p>
            <a:r>
              <a:rPr lang="en-US" dirty="0"/>
              <a:t>They were ER-negative or ER-low. They could be less than 10% ER-positive. They were also HER2-negative. And then, these patients had either tumors that were stage 1 but would have been eligible for neoadjuvant chemotherapy, or could be TN1, so a tumor that was less than 2 centimeters but had a positive node, or could be T2N0, so 2 to 5 centimeters but node-negative. </a:t>
            </a:r>
          </a:p>
          <a:p>
            <a:r>
              <a:rPr lang="en-US" dirty="0"/>
              <a:t> </a:t>
            </a:r>
          </a:p>
          <a:p>
            <a:r>
              <a:rPr lang="en-US" dirty="0"/>
              <a:t>They were then divided into risk cohorts, so the earlier stage, stage 1 patients, were felt to be lower risk. The patients who were early stage 2s, either T1N1 or T2N0, were felt to be a little higher risk. </a:t>
            </a:r>
          </a:p>
          <a:p>
            <a:endParaRPr lang="en-US" dirty="0"/>
          </a:p>
          <a:p>
            <a:r>
              <a:rPr lang="en-US" dirty="0"/>
              <a:t>These patients then received olaparib, continuously in the lower risk category, and then olaparib plus durvalumab in the higher risk category. All patients then went to surgery. The primary endpoint was </a:t>
            </a:r>
            <a:r>
              <a:rPr lang="en-US" dirty="0" err="1"/>
              <a:t>pCR</a:t>
            </a:r>
            <a:r>
              <a:rPr lang="en-US" dirty="0"/>
              <a:t>, and then afterwards they could receive treatment as per local practice. </a:t>
            </a:r>
          </a:p>
          <a:p>
            <a:endParaRPr lang="en-US" dirty="0"/>
          </a:p>
          <a:p>
            <a:r>
              <a:rPr lang="en-US" dirty="0"/>
              <a:t>So, patients could receive adjuvant olaparib if they got to </a:t>
            </a:r>
            <a:r>
              <a:rPr lang="en-US" dirty="0" err="1"/>
              <a:t>pCR</a:t>
            </a:r>
            <a:r>
              <a:rPr lang="en-US" dirty="0"/>
              <a:t> with neoadjuvant olaparib, but certainly chemotherapy and other medicines could be given. So, really interesting study.</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a:p>
        </p:txBody>
      </p:sp>
    </p:spTree>
    <p:extLst>
      <p:ext uri="{BB962C8B-B14F-4D97-AF65-F5344CB8AC3E}">
        <p14:creationId xmlns:p14="http://schemas.microsoft.com/office/powerpoint/2010/main" val="3227162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look here at the results, so for cohort A, those patients with stage 1 disease who received olaparib, 68% got to </a:t>
            </a:r>
            <a:r>
              <a:rPr lang="en-US" dirty="0" err="1"/>
              <a:t>pCR</a:t>
            </a:r>
            <a:r>
              <a:rPr lang="en-US" dirty="0"/>
              <a:t>. Small number. There were only 25 patients in each arm, but this does show the value and the activity of this drug in a pretty impressive way. </a:t>
            </a:r>
          </a:p>
          <a:p>
            <a:endParaRPr lang="en-US" dirty="0"/>
          </a:p>
          <a:p>
            <a:r>
              <a:rPr lang="en-US" dirty="0"/>
              <a:t>And then, if you look at the cohort B, this is patients who received olaparib, durvalumab. You get an 80% </a:t>
            </a:r>
            <a:r>
              <a:rPr lang="en-US" dirty="0" err="1"/>
              <a:t>pCR</a:t>
            </a:r>
            <a:r>
              <a:rPr lang="en-US" dirty="0"/>
              <a:t> rate in those patients. And then, if you look at RCB class 0 to 1, so patients who had a little bit of residual disease, that was 84% of the patient population who really had quite a little bit of cancer left behind. </a:t>
            </a:r>
          </a:p>
          <a:p>
            <a:endParaRPr lang="en-US" dirty="0"/>
          </a:p>
          <a:p>
            <a:r>
              <a:rPr lang="en-US" dirty="0"/>
              <a:t>So, it definitely shows good efficacy in small numbers of patients. Maybe not ready for prime time yet, but definitely worthy of greater study. And I think in those patients who can't tolerate chemotherapy, this would be something I would consider pushing for. It definitely shows the activity of the drug.</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2832062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terms of adverse events, we could see that most of these adverse events were things like anemia a little bit of diarrhea, things like that. The diarrhea was much more often seen in the patients who received durvalumab. But again, was still only 4% of patients.</a:t>
            </a:r>
          </a:p>
          <a:p>
            <a:endParaRPr lang="en-US" dirty="0"/>
          </a:p>
          <a:p>
            <a:r>
              <a:rPr lang="en-US" dirty="0"/>
              <a:t>There was one patient in the durvalumab cohorts that had diabetes that was felt to be possibly related to the immunotherapy. But patients mostly did quite, quite well. There were no adverse events leading to death, thankfully, and then very few serious adverse events. So, these patients did quite well and also tolerate the treatment beautifully.</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2004697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moving from treatment to shared decision-making. I think now that we have so many options for patients, it is really important for patients to understand what you're talking about, and also have the opportunity to express buy-in. So, shared decision-making occurs when the healthcare providers, us, and their patients work together to make healthcare decisions that are best for patients. </a:t>
            </a:r>
          </a:p>
          <a:p>
            <a:endParaRPr lang="en-US" dirty="0"/>
          </a:p>
          <a:p>
            <a:r>
              <a:rPr lang="en-US" dirty="0"/>
              <a:t>I think optimal decision making does take into account, of course, the evidence, which we all know well, our experience with drugs and with trials, and also the patient's values and preferences. I think it's really important, I feel, before we even go into a discussion of what are we recommending for you, to kind of understand where patients are coming from. I'll often ask questions like, after I've taken a full history, what else should I know about you in order to help you make good decisions? And I might also ask questions like, what do you know so far about what the treatment might look like for this cancer? I'd just like to know where you're coming from, so I can kind of meet you where you are. </a:t>
            </a:r>
          </a:p>
          <a:p>
            <a:endParaRPr lang="en-US" dirty="0"/>
          </a:p>
          <a:p>
            <a:r>
              <a:rPr lang="en-US" dirty="0"/>
              <a:t>But often those kind of more open-ended questions, both A; show that you care about who they are as a person, and then B; allow you to get really important information about what they think they do know so far, and what their feelings are about things like chemotherapy or genetic testing, or what in their own life might make things particularly hard for them or challenging about the treatment plan you're about to embark upon.</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38775331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best do this. The SHARE approach is this 5-step process that I think – and these processes always feel a little bit stilted when you describe them, but I think you can definitely modify them to fit what feels most natural for you. But basically takes these 5 steps to explore and compare the risks and benefits of each option, and then talk to patients about what matters most to them. </a:t>
            </a:r>
          </a:p>
          <a:p>
            <a:endParaRPr lang="en-US" dirty="0"/>
          </a:p>
          <a:p>
            <a:r>
              <a:rPr lang="en-US" dirty="0"/>
              <a:t>So, the S is for seek your patient's participation. You want to bring them into the dialogue and make them know that they value and you value what they have to say. You want to help them explore and compare treatment options. And I think it is nice and important to present, there's not just one way to do this, here are the multiple ways. Here's why I might choose what I would choose if you kind of asked for that guidance But really assess – that's the third one, the assess – your patient's values and preferences. You then reach a decision with your patient after discussion, and then have opportunities to evaluate your patient's decision with them. You also want to make sure that they know that any decision they make is not usually irreversible. They can continue to talk that through with you. If they start a chemotherapy regimen and they really don't tolerate it, there are always opportunities to sort of backtrack or take a different approach as time goes on and to be flexible. </a:t>
            </a:r>
          </a:p>
          <a:p>
            <a:endParaRPr lang="en-US" dirty="0"/>
          </a:p>
          <a:p>
            <a:r>
              <a:rPr lang="en-US" dirty="0"/>
              <a:t>Data shows that patients and their families who are engaged in this shared decision-making are more likely to get to a treatment decision that works best for all of them and more likely to be able to sort of motivate to get through these complex treatments that we are now recommending.</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1328073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team-based practical strategies and surveillance and management of adverse events. We've talked a little bit about adverse events already, and this is just a slide looking at olaparib versus placebo in the </a:t>
            </a:r>
            <a:r>
              <a:rPr lang="en-US" dirty="0" err="1"/>
              <a:t>OlympiA</a:t>
            </a:r>
            <a:r>
              <a:rPr lang="en-US" dirty="0"/>
              <a:t> trial, that initial trial that looked at the year of adjuvant olaparib compared to placebo in patients who already received appropriate care for their breast cancer. You see that nausea and fatigue were much more significant in patients who received olaparib than patients who received placebo. Most of this was low-grade, but nausea and fatigue, even at low grade, can be really impactful in terms of everyday life. </a:t>
            </a:r>
          </a:p>
          <a:p>
            <a:endParaRPr lang="en-US" dirty="0"/>
          </a:p>
          <a:p>
            <a:r>
              <a:rPr lang="en-US" dirty="0"/>
              <a:t>Anemia is also a thing, and with anemia, of course, comes more fatigue. And then other side effects were pretty similar, headaches 19% versus 16%, decreased appetite was a little bit more prominent in the olaparib arm. But most of these side effects patients did feel were manageable. </a:t>
            </a:r>
          </a:p>
          <a:p>
            <a:endParaRPr lang="en-US" dirty="0"/>
          </a:p>
          <a:p>
            <a:r>
              <a:rPr lang="en-US" dirty="0"/>
              <a:t>So, I think it's important to sort of think about these things and make sure that you're preparing your patients for what they might experience on these medications, and of course, be following them closely to make sure that if side effects do come up, you can address them in ways that feel safe and helpful.</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a:p>
        </p:txBody>
      </p:sp>
    </p:spTree>
    <p:extLst>
      <p:ext uri="{BB962C8B-B14F-4D97-AF65-F5344CB8AC3E}">
        <p14:creationId xmlns:p14="http://schemas.microsoft.com/office/powerpoint/2010/main" val="310716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nausea and fatigue are two of the most common side effects associated with PARP inhibitors. We're talking about non-hematologic side effects just because these are the ones that tend to affect patients' quality of life the most. So, this is just a little bit of a baseline guideline for how to manage these things. If patients have low-grade symptoms, you don't want to replace a vomited dose, but you do want to take the next dose at the scheduled time. And then, you can consider prophylactic medications such as metoclopramide 30 to 60 minutes before patients take a PARP inhibitor, so that things are moving through appropriately. </a:t>
            </a:r>
          </a:p>
          <a:p>
            <a:endParaRPr lang="en-US" dirty="0"/>
          </a:p>
          <a:p>
            <a:r>
              <a:rPr lang="en-US" dirty="0"/>
              <a:t>We often will prescribe things like ondansetron as well to help with symptom management. And then, patients can consider taking the pill later in the day for twice-daily dosing, or at night before bed if patients are taking the medication daily. And then for fatigue, this is a harder thing to medicate, of course. We often can optimize sleep management with our patients. We can treat depression. We can optimize nutrition and exercise. Typically, I don't recommend stimulants for patients who have fatigue on PARP inhibitors because it's one of those things where we’re not really sure that the stimulant is going to make that better, or if it does, it may come at some cost. So, there's really more lifestyle management, and then if fatigue is overwhelming, considering a dose reduction.</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3212655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anemia, neutropenia, and thrombocytopenia, these things are a little bit less gray because they are very well-defined by what the numbers look like. And you can see that for many patients, you do want to investigate, especially with anemia first, whether they could have a nutritional deficiency contributing or hypothyroidism. But certainly, if symptoms are higher grade or for these other </a:t>
            </a:r>
            <a:r>
              <a:rPr lang="en-US" dirty="0" err="1"/>
              <a:t>cytopenias</a:t>
            </a:r>
            <a:r>
              <a:rPr lang="en-US" dirty="0"/>
              <a:t>, you're probably going to end up doing some drug holds, some rechecking of labs before you get back to a dose that works for the patient. </a:t>
            </a: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1503395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think interprofessional collaboration is really important. So, we want to be managing these toxicities together, making sure that we do utilize dose delays and dose reductions to help patients understand that we can help them feel better, that they don't have to stay on the full dose, and that we can have some be better than none. And then, we have to develop practical strategies to ensure that patients are feeling safe and that they are able to adhere to their treatment. </a:t>
            </a:r>
          </a:p>
          <a:p>
            <a:endParaRPr lang="en-US" dirty="0"/>
          </a:p>
          <a:p>
            <a:r>
              <a:rPr lang="en-US" dirty="0"/>
              <a:t>The other thing we didn't talk about yet is financial toxicity, but that certainly can be an issue too. Some insurance companies cover this more completely and patients may fall into like, donut holes of prescription drug coverage where the cost of the medication can be concerning. I think I find that it's so variable and sometimes patients don't want to talk about that stuff, and so I do say to people, really with any specialty drug, if we prescribe this pill and it's cost prohibitive, definitely let us know because we may not even know. And if you tell us, there may be things we can do about it, talking to the company, getting coupons, those kinds of things.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a:p>
        </p:txBody>
      </p:sp>
    </p:spTree>
    <p:extLst>
      <p:ext uri="{BB962C8B-B14F-4D97-AF65-F5344CB8AC3E}">
        <p14:creationId xmlns:p14="http://schemas.microsoft.com/office/powerpoint/2010/main" val="393876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NCCN guidelines suggest that for localized breast cancer, and that's patients who have invasive, non-inflammatory, non-metastatic breast cancer, genetic counseling and testing in the patient’s at risk for hereditary breast cancer is important. This is particularly critical for patients with any stage of triple-negative breast cancer or if they might be a candidate for adjuvant olaparib. And we'll talk more about who is a candidate for adjuvant olaparib, but this often encompasses most of our patients who have ER-positive breast cancer and almost anyone with triple-negative disease. </a:t>
            </a:r>
          </a:p>
          <a:p>
            <a:endParaRPr lang="en-US" dirty="0"/>
          </a:p>
          <a:p>
            <a:r>
              <a:rPr lang="en-US" dirty="0"/>
              <a:t>And then, ASCO and SSO take it a little bit further and they say BRCA mutational testing should be offered to all newly diagnosed patients with breast cancer under 65 and then select patients over 65 based on personal history, family history, and eligibility for PARP inhibitor therapy. And I do agree with those sort of broader ASCO guidelines. I think, this testing and these test results can make a difference for almost any patient. And, knowledge is power and knowing about it, even if it doesn't directly affect exactly what you're going to do from a breast cancer treatment standpoint, might be useful for understanding your own cancer risk going forward, and certainly for impacting and helping your family. So, these are just some things to keep in mind as you think to yourself about which of my patients might be eligible for germline mutational testing.</a:t>
            </a:r>
          </a:p>
        </p:txBody>
      </p:sp>
      <p:sp>
        <p:nvSpPr>
          <p:cNvPr id="4" name="Slide Number Placeholder 3"/>
          <p:cNvSpPr>
            <a:spLocks noGrp="1"/>
          </p:cNvSpPr>
          <p:nvPr>
            <p:ph type="sldNum" sz="quarter" idx="5"/>
          </p:nvPr>
        </p:nvSpPr>
        <p:spPr/>
        <p:txBody>
          <a:bodyPr/>
          <a:lstStyle/>
          <a:p>
            <a:fld id="{346C45EA-94B1-CB43-BD15-6A8600409710}" type="slidenum">
              <a:rPr lang="en-US" smtClean="0"/>
              <a:t>6</a:t>
            </a:fld>
            <a:endParaRPr lang="en-US"/>
          </a:p>
        </p:txBody>
      </p:sp>
    </p:spTree>
    <p:extLst>
      <p:ext uri="{BB962C8B-B14F-4D97-AF65-F5344CB8AC3E}">
        <p14:creationId xmlns:p14="http://schemas.microsoft.com/office/powerpoint/2010/main" val="4188805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475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case is a 55-year-old woman. She has a family history of ovarian cancer and her sister at age 47. She herself is now presenting with a left breast mass. Her biopsy shows grade 3 adenocarcinoma. She's ER 50%, PR 30%, Ki-67 of 30%. </a:t>
            </a:r>
          </a:p>
          <a:p>
            <a:endParaRPr lang="en-US" dirty="0"/>
          </a:p>
          <a:p>
            <a:r>
              <a:rPr lang="en-US" dirty="0"/>
              <a:t>She has genetic testing and has a BRCA2 mutation that's found. Because of this, she opts to go with bilateral total mastectomy and left axillary dissection. She's found to have a 2-centimeter ER-positive, HER2-negative breast cancer with 4 out of 14 lymph nodes positive, so she meets the criteria for the </a:t>
            </a:r>
            <a:r>
              <a:rPr lang="en-US" dirty="0" err="1"/>
              <a:t>OlympiA</a:t>
            </a:r>
            <a:r>
              <a:rPr lang="en-US" dirty="0"/>
              <a:t> trial with those four positive nodes. She receives post-mastectomy radiation, but then you're thinking through with her, what do you want to do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902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other than anastrozole for at least 5 years, what else would you offer this patient? Would you offer her no further therapy, capecitabine for 6 months, abemaciclib for 2 years or ribociclib for 3 years, olaparib for 1 year, or olaparib for 1 year, then abemaciclib for 2 years, or ribociclib for 3 years, or would you do something else? And remember, this is a patient with 4 out of 14 positive lymph nodes, ER-positive breast cancer, and a BRCA2 mutation. </a:t>
            </a:r>
          </a:p>
          <a:p>
            <a:endParaRPr lang="en-US" dirty="0"/>
          </a:p>
          <a:p>
            <a:r>
              <a:rPr lang="en-US" dirty="0"/>
              <a:t>So, I think yeah, this kind of does highlight all the options that patients now have and also the importance of shared decision-making. So, this is a patient who's going to benefit from the anastrozole for at least 5 years for sure. I would not say no further therapy because she has so many other options. I also would not say capecitabine for 6 months because that would be really more for a patient with triple-negative disease and probably someone without a germline BRCA mutation, because for those mutation carriers, you're going to be thinking about olaparib. </a:t>
            </a:r>
          </a:p>
          <a:p>
            <a:endParaRPr lang="en-US" dirty="0"/>
          </a:p>
          <a:p>
            <a:r>
              <a:rPr lang="en-US" dirty="0"/>
              <a:t>For this patient, I definitely would want to give her olaparib for a year. With those four positive lymph nodes, she meets criteria for the </a:t>
            </a:r>
            <a:r>
              <a:rPr lang="en-US" dirty="0" err="1"/>
              <a:t>OlympiA</a:t>
            </a:r>
            <a:r>
              <a:rPr lang="en-US" dirty="0"/>
              <a:t> trial, and we have a clear benefit in these patients in terms of disease-free survival, distant disease-free survival, and even overall survival with the olaparib. And I think after the olaparib, it's really about pacing yourself. In patients with BRCA2 mutations and ER-positive disease and those four positive nodes, I do worry about recurrence. I do want to do everything I can within reason to reduce her risk of recurrence. So, I would probably start with the one year of olaparib along with endocrine therapy and after that, if the patient feels well enough and is ready for something more, that's where I would consider either the abemaciclib for 2 years or the ribociclib for 3. </a:t>
            </a:r>
          </a:p>
          <a:p>
            <a:endParaRPr lang="en-US" dirty="0"/>
          </a:p>
          <a:p>
            <a:r>
              <a:rPr lang="en-US" dirty="0"/>
              <a:t>She meets criteria for abemaciclib, and I think 2 years of treatment is often easier for patients than 3 years of additional, so I probably would start with the abemaciclib in her if she was willing to do a CDK4/6 inhibitor. But if diarrhea or something like that became prohibitive, she could always switch to the ribociclib.</a:t>
            </a:r>
          </a:p>
          <a:p>
            <a:endParaRPr lang="en-US" dirty="0"/>
          </a:p>
          <a:p>
            <a:r>
              <a:rPr lang="en-US" dirty="0"/>
              <a:t>I think, psychologically for patients, this can feel like a lot. It's a lot of pills, it's a lot of specialty drugs, a lot of potential side effects and lab draws.</a:t>
            </a:r>
          </a:p>
          <a:p>
            <a:endParaRPr lang="en-US" dirty="0"/>
          </a:p>
          <a:p>
            <a:r>
              <a:rPr lang="en-US" dirty="0"/>
              <a:t>So, I usually try to present this as if it's an opportunity, which it really is. It's an opportunity to optimize your cure rate. And if you can't do all of it, we understand that. It's not any fault of yours, it’s just that this is hard treatment. But these are all opportunities for you and we want to do everything we can to help you get through it. And that's kind of how I present it so that patients feel not like it's an obligation, but like it's sort of an opportunity, to optimize their rate of cure. And they know that if they kind of have a really difficult time tolerating some of these medications, that A: we can change things up if we have to, and B: that if they can't tolerate all of it and can't get through the whole thing, then that's okay So, I think that's sort of just common sense, supportive partnership with your patients when you're thinking about all these things if it makes sense. </a:t>
            </a:r>
          </a:p>
          <a:p>
            <a:endParaRPr lang="en-US" dirty="0"/>
          </a:p>
          <a:p>
            <a:r>
              <a:rPr lang="en-US" dirty="0"/>
              <a:t>But in terms of what I would want this patient to do in an ideal situation, it would be the anastrozole for 5 to 10 years, and that first year incorporating olaparib for the 12 months, and then add 2 years of a CDK 4/6 inhibitor, abemaciclib.</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150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D0ED-D2A8-3851-1278-7532EF2EC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A9961-AB55-4E34-8D8D-AE7DE702E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7CC7B-6B80-C077-3AFA-B1678DE35A70}"/>
              </a:ext>
            </a:extLst>
          </p:cNvPr>
          <p:cNvSpPr>
            <a:spLocks noGrp="1"/>
          </p:cNvSpPr>
          <p:nvPr>
            <p:ph type="body" idx="1"/>
          </p:nvPr>
        </p:nvSpPr>
        <p:spPr/>
        <p:txBody>
          <a:bodyPr/>
          <a:lstStyle/>
          <a:p>
            <a:r>
              <a:rPr lang="en-US" dirty="0"/>
              <a:t>So, this one is a 45-year-old woman, so younger Her mother had breast cancer at age 40. This patient is presenting with a 3-centimeter right breast mass. It's clinically node-negative, and her biopsy shows a grade 3 triple-negative breast cancer. She undergoes genetic testing very appropriately and is found to have a BRCA1 mutation, and she receives the KEYNOTE-522 regimen So, that’s pembrolizumab kind of all the way through 24 weeks, the first 12 weeks with carboplatin paclitaxel, and then– the second 12-week period of time receiving AC as well. </a:t>
            </a:r>
          </a:p>
          <a:p>
            <a:endParaRPr lang="en-US" dirty="0"/>
          </a:p>
          <a:p>
            <a:r>
              <a:rPr lang="en-US" dirty="0"/>
              <a:t>She undergoes a bilateral mastectomy and unfortunately, is found to have 1 centimeter residual disease and has one positive axillary node. So, that's unfortunate for this patient, but of course, you have options for her. </a:t>
            </a:r>
          </a:p>
        </p:txBody>
      </p:sp>
      <p:sp>
        <p:nvSpPr>
          <p:cNvPr id="4" name="Slide Number Placeholder 3">
            <a:extLst>
              <a:ext uri="{FF2B5EF4-FFF2-40B4-BE49-F238E27FC236}">
                <a16:creationId xmlns:a16="http://schemas.microsoft.com/office/drawing/2014/main" id="{8163ED0C-719C-201B-5FAE-B255E589FC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6701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03E16-76A2-87B7-6902-B7F684219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A1795-C4DB-1AA4-02F4-1A711FFE2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79972-4165-841E-51F8-8875FD81FE12}"/>
              </a:ext>
            </a:extLst>
          </p:cNvPr>
          <p:cNvSpPr>
            <a:spLocks noGrp="1"/>
          </p:cNvSpPr>
          <p:nvPr>
            <p:ph type="body" idx="1"/>
          </p:nvPr>
        </p:nvSpPr>
        <p:spPr/>
        <p:txBody>
          <a:bodyPr/>
          <a:lstStyle/>
          <a:p>
            <a:r>
              <a:rPr lang="en-US" dirty="0"/>
              <a:t>What would be your approach? Would you do pembrolizumab for 9 cycles? Would you do that pembrolizumab for 9 cycles followed by capecitabine? Would you do pembrolizumab for 9 cycles followed by olaparib or along with olaparib? Would you do just olaparib for one year? Would you do capecitabine for 6 to 8 cycles? Or would you do something else? </a:t>
            </a:r>
          </a:p>
          <a:p>
            <a:endParaRPr lang="en-US" dirty="0"/>
          </a:p>
          <a:p>
            <a:r>
              <a:rPr lang="en-US" dirty="0"/>
              <a:t>So, in terms of my approach to this, this is a patient where she did have some shrinkage, which is good, and you do want to reassure her that is a good thing because I do think that she still is probably likely to have a very good outcome and you don't want patients to be more afraid than they have to be. But you do want to explain that because she didn't get a complete response, she is higher risk for recurrence, and so we still do want to do more afterwards. And like with the positive patients, we now have opportunities for her that are more targeted that she can take advantage of to hopefully increase her cure rate. </a:t>
            </a:r>
          </a:p>
          <a:p>
            <a:endParaRPr lang="en-US" dirty="0"/>
          </a:p>
          <a:p>
            <a:r>
              <a:rPr lang="en-US" dirty="0"/>
              <a:t>So, these patients all should receive 9 cycles of pembrolizumab. That was what was included in the KEYNOTE-522 regimen as kind of a standard of care. And then if she didn't have the BRCA mutation, I would consider the capecitabine for 6 to 8 cycles or a clinical trial. But since she did have that, I would consider the olaparib for a year. And this is a patient who is going to benefit from radiation as well because she's got that positive lymph node, so mechanistically how I would do this is I would continue marching out the pembrolizumab, I would do the radiation therapy, and then the olaparib I would incorporate after the radiation is complete. So, the olaparib and the pembrolizumab would not overlap entirely, but probably the olaparib would get started as the pembrolizumab is winding down. </a:t>
            </a:r>
          </a:p>
          <a:p>
            <a:endParaRPr lang="en-US" dirty="0"/>
          </a:p>
        </p:txBody>
      </p:sp>
      <p:sp>
        <p:nvSpPr>
          <p:cNvPr id="4" name="Slide Number Placeholder 3">
            <a:extLst>
              <a:ext uri="{FF2B5EF4-FFF2-40B4-BE49-F238E27FC236}">
                <a16:creationId xmlns:a16="http://schemas.microsoft.com/office/drawing/2014/main" id="{71E844A2-3AB6-B591-234A-07A269070B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600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342E0-39E3-51B5-3FDA-A93A2C471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041BD-27AA-33C3-9F91-76689FF9C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9CF36-7701-3740-F014-70A260EEEB3B}"/>
              </a:ext>
            </a:extLst>
          </p:cNvPr>
          <p:cNvSpPr>
            <a:spLocks noGrp="1"/>
          </p:cNvSpPr>
          <p:nvPr>
            <p:ph type="body" idx="1"/>
          </p:nvPr>
        </p:nvSpPr>
        <p:spPr/>
        <p:txBody>
          <a:bodyPr/>
          <a:lstStyle/>
          <a:p>
            <a:r>
              <a:rPr lang="en-US" dirty="0"/>
              <a:t>So, continuing, this patient receives adjuvant pembrolizumab as well as adjuvant olaparib 300 twice a day. Three months into treatment, she complains of fatigue. Her hemoglobin decreases to 8 from 12, and so now you have to think about what to do for her. And it's one of these tricky things where the fatigue, of course, could be related to the drug. It also could be related to other things. The anemia, of course, could be related to the drug, and also there are other reasons why people sometimes have anemia. </a:t>
            </a:r>
          </a:p>
        </p:txBody>
      </p:sp>
      <p:sp>
        <p:nvSpPr>
          <p:cNvPr id="4" name="Slide Number Placeholder 3">
            <a:extLst>
              <a:ext uri="{FF2B5EF4-FFF2-40B4-BE49-F238E27FC236}">
                <a16:creationId xmlns:a16="http://schemas.microsoft.com/office/drawing/2014/main" id="{B09B8A09-FD30-8FBC-4DEF-66D744A129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594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B891-EA48-57FE-43C7-3C46D339C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E89E4-9BD7-872A-9549-8AAD2B720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5435F-1B75-7824-E885-166813E8ED77}"/>
              </a:ext>
            </a:extLst>
          </p:cNvPr>
          <p:cNvSpPr>
            <a:spLocks noGrp="1"/>
          </p:cNvSpPr>
          <p:nvPr>
            <p:ph type="body" idx="1"/>
          </p:nvPr>
        </p:nvSpPr>
        <p:spPr/>
        <p:txBody>
          <a:bodyPr/>
          <a:lstStyle/>
          <a:p>
            <a:r>
              <a:rPr lang="en-US" dirty="0"/>
              <a:t>So, would you either A: Do iron studies, B: Give IV iron, C: Do a bone marrow biopsy, D: Do a blood transfusion, E: Hold the olaparib and then restart at a lower dose, or other.</a:t>
            </a:r>
          </a:p>
          <a:p>
            <a:endParaRPr lang="en-US" dirty="0"/>
          </a:p>
          <a:p>
            <a:r>
              <a:rPr lang="en-US" dirty="0"/>
              <a:t>So, this is a case where this patient is fatigued and her hemoglobin has dropped significantly. She was completely normal at first at 12, and now she's at 8, which at our institution, unless you have like a major cardiac issue, which we're not seeing in this question stem, you probably wouldn't be transfusing her to hemoglobin of 8, but she is getting a little bit dangerously close. So, this is a situation where I would want to hold the olaparib, allow her counts to recover, and then consider restarting at the 200 milligram dose. </a:t>
            </a:r>
          </a:p>
          <a:p>
            <a:endParaRPr lang="en-US" dirty="0"/>
          </a:p>
          <a:p>
            <a:r>
              <a:rPr lang="en-US" dirty="0"/>
              <a:t>I probably, also in this case, in the real-world, would do iron studies as well as B12 and folate just because I would want to be kind of uncovering anything nutritional that I could fix. But I definitely wouldn't give either the iron or even consider a bone marrow biopsy unless either the iron studies showed low iron, in which case I probably would supplement oral iron first, and then as far as a bone marrow biopsy would go, you really wouldn't want to do that unless all cell lines were down and you really had a high suspicion for MDS, which would be extremely unusual for someone on one year of adjuvant olaparib. As we saw in the studies, we really didn't see increased rates of that compared to placebo in this trial. So, the answer here is probably hold the olaparib, then restart the lower dose once she recovers, and then potentially consider doing iron studies just to be complete. </a:t>
            </a:r>
          </a:p>
          <a:p>
            <a:endParaRPr lang="en-US" dirty="0"/>
          </a:p>
        </p:txBody>
      </p:sp>
      <p:sp>
        <p:nvSpPr>
          <p:cNvPr id="4" name="Slide Number Placeholder 3">
            <a:extLst>
              <a:ext uri="{FF2B5EF4-FFF2-40B4-BE49-F238E27FC236}">
                <a16:creationId xmlns:a16="http://schemas.microsoft.com/office/drawing/2014/main" id="{8F98372A-332D-8E0C-FE1A-DCDFC11198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733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61</a:t>
            </a:fld>
            <a:endParaRPr lang="en-US"/>
          </a:p>
        </p:txBody>
      </p:sp>
    </p:spTree>
    <p:extLst>
      <p:ext uri="{BB962C8B-B14F-4D97-AF65-F5344CB8AC3E}">
        <p14:creationId xmlns:p14="http://schemas.microsoft.com/office/powerpoint/2010/main" val="8918127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moving on to some of the key takeaways. Every newly diagnosed early breast cancer patient these days will likely receive a germline BRCA test, particularly if they're HER2-negative and per ASCO if they're under 65, regardless. High-risk patients with BRCA-mutated, HER2-negative early breast cancer derive a benefit from adjuvant olaparib, not only in terms of progression-free survival, but also in terms of how long they live. We literally can cure more patients with this drug. </a:t>
            </a:r>
          </a:p>
          <a:p>
            <a:endParaRPr lang="en-US" dirty="0"/>
          </a:p>
          <a:p>
            <a:r>
              <a:rPr lang="en-US" dirty="0"/>
              <a:t>Invasive disease-free survival benefit is seen with adjuvant CDK4/6 inhibitors in patients who have hormone-positive, early-stage breast cancer. There's an overall survival benefit now that we see that's statistically significant with adjuvant abemaciclib. The adjuvant ribociclib trial was not powered for overall survival, so we have to be careful as we continue to interpret that data going forward.</a:t>
            </a:r>
          </a:p>
          <a:p>
            <a:endParaRPr lang="en-US" dirty="0"/>
          </a:p>
          <a:p>
            <a:r>
              <a:rPr lang="en-US" dirty="0"/>
              <a:t>We know that </a:t>
            </a:r>
            <a:r>
              <a:rPr lang="en-US" dirty="0" err="1"/>
              <a:t>pCR</a:t>
            </a:r>
            <a:r>
              <a:rPr lang="en-US" dirty="0"/>
              <a:t> rates are improved by neoadjuvant pembrolizumab in hormone-positive, HER2-negative early breast cancer. We still don't quite know how that correlates with event-free survival and actual outcomes, so we're not really using neoadjuvant </a:t>
            </a:r>
            <a:r>
              <a:rPr lang="en-US" dirty="0" err="1"/>
              <a:t>pembro</a:t>
            </a:r>
            <a:r>
              <a:rPr lang="en-US" dirty="0"/>
              <a:t> yet in hormone-positive disease, but we know that early-stage triple-negative breast cancer patients do benefit from receiving pembrolizumab in the neoadjuvant and adjuvant setting.</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62</a:t>
            </a:fld>
            <a:endParaRPr lang="en-US"/>
          </a:p>
        </p:txBody>
      </p:sp>
    </p:spTree>
    <p:extLst>
      <p:ext uri="{BB962C8B-B14F-4D97-AF65-F5344CB8AC3E}">
        <p14:creationId xmlns:p14="http://schemas.microsoft.com/office/powerpoint/2010/main" val="3420960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choose adjuvant therapy for patients with early-stage breast cancer who have BRCA mutations? We know that for hormone-positive breast cancer, olaparib can be given for a year prior to CDK4/6 inhibitors if residual disease is present after neoadjuvant chemotherapy. And for triple-negative, we can give olaparib with pembrolizumab if there's any residual disease after neoadjuvant chemoimmunotherapy. </a:t>
            </a:r>
          </a:p>
          <a:p>
            <a:endParaRPr lang="en-US" dirty="0"/>
          </a:p>
          <a:p>
            <a:r>
              <a:rPr lang="en-US" dirty="0"/>
              <a:t>I think it's very possible that biomarkers in the future may be able to help us determine the optimal treatments for individual patients.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a:p>
        </p:txBody>
      </p:sp>
    </p:spTree>
    <p:extLst>
      <p:ext uri="{BB962C8B-B14F-4D97-AF65-F5344CB8AC3E}">
        <p14:creationId xmlns:p14="http://schemas.microsoft.com/office/powerpoint/2010/main" val="131046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 world, how are we doing with this? So, a total of 2,373 U.S. patients who were diagnosed with HER2-negative early breast cancer between January 2021 and February 2024 were studied, so three years of following this patient population. What was found was that less than half of these patients received a germline BRCA test. There were lower testing rates in patients with hormone-positive disease than triple-negative disease. About 44% of the hormone-positive patients were tested and 73% of the triple-negative. And a substantial portion of patients who had been eligible, including those less than 50 years old, who had high-risk hormone positive early breast cancer, or those with high-risk triple negative breast cancer, had unknown or untested status. </a:t>
            </a:r>
          </a:p>
          <a:p>
            <a:endParaRPr lang="en-US" dirty="0"/>
          </a:p>
          <a:p>
            <a:r>
              <a:rPr lang="en-US" dirty="0"/>
              <a:t>This is an abstract that was presented at San Antonio in 2024. While, of course, this is just a small subset of the US population, it speaks to the fact that we don't have the uptake we would like to be seeing in terms of germline testing for these patients.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7</a:t>
            </a:fld>
            <a:endParaRPr lang="en-US"/>
          </a:p>
        </p:txBody>
      </p:sp>
    </p:spTree>
    <p:extLst>
      <p:ext uri="{BB962C8B-B14F-4D97-AF65-F5344CB8AC3E}">
        <p14:creationId xmlns:p14="http://schemas.microsoft.com/office/powerpoint/2010/main" val="235493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of the problems behind this? We'll talk more about this, but I think some of it is that we aren't always doing this in our own clinical practices. It can be hard to get patients in with genetic counselors, and therefore patients sometimes don't do just that one more thing if they're already needing to have surgery and think about chemo and anti-estrogen therapy, so sometimes it's just not feasible to make it to a genetic counselor. And sometimes also we don't have the tools that we need to be able to counsel patients on this. </a:t>
            </a:r>
          </a:p>
          <a:p>
            <a:r>
              <a:rPr lang="en-US" dirty="0"/>
              <a:t> </a:t>
            </a:r>
          </a:p>
          <a:p>
            <a:r>
              <a:rPr lang="en-US" dirty="0"/>
              <a:t>The point of this slide is that point-of-care germline BRCA testing is feasible. Patients have breast cancer, they come into your clinic, you identify that the patient needs testing, and often as physicians, we are qualified to do the pre-test consenting and counseling for germline testing. We can then obtain a sample, which sometimes is blood, but sometimes can just be a saliva sample, and send the sample to the lab and get the results. And often what we do is we refer the patient to the genetics team if more discussion is required. This kind of takes that bottleneck of seeing the genetic counselor out of the picture. It allows you to get your genetics results early because many patients that you test will be negative and that will be reassuring. But for those who are positive, we are increasingly able to counsel patients on what they need to do from a treatment of the cancer standpoint. And then from a future risk standpoint, that's where bringing a genetic counselor in on a sort of urgent and timely manner, but not so much of an emergency as we've got to get this testing done now, can happen. </a:t>
            </a:r>
          </a:p>
          <a:p>
            <a:endParaRPr lang="en-US" dirty="0"/>
          </a:p>
          <a:p>
            <a:r>
              <a:rPr lang="en-US" dirty="0"/>
              <a:t>So, if no germline BRCA mutation is identified, that's one thing. If you find a germline BRCA mutation, then of course we're going to counsel patients and also send them to genetics. And then if a variant of uncertain significance is detected, then we can often reassure those patients. </a:t>
            </a:r>
          </a:p>
          <a:p>
            <a:endParaRPr lang="en-US" dirty="0"/>
          </a:p>
          <a:p>
            <a:r>
              <a:rPr lang="en-US" dirty="0"/>
              <a:t>But of course, make sure that those patients are then continuing to be followed so that if that variant becomes significant at some time point, we're able to counsel them on what to do.</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8</a:t>
            </a:fld>
            <a:endParaRPr lang="en-US"/>
          </a:p>
        </p:txBody>
      </p:sp>
    </p:spTree>
    <p:extLst>
      <p:ext uri="{BB962C8B-B14F-4D97-AF65-F5344CB8AC3E}">
        <p14:creationId xmlns:p14="http://schemas.microsoft.com/office/powerpoint/2010/main" val="20394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team approach, I think, is key. We all work in multidisciplinary teams. I think breast cancer, you can’t treat this disease alone, and your multidisciplinary team may include a genetic counselor, medical oncologist, surgical oncologist, gynecologist, social worker. Of course, many other people too. I mean, your radiation doctors, your pathologists are all key as part of this, and often your other team members such as cardiology and psychiatry, as well.</a:t>
            </a:r>
          </a:p>
          <a:p>
            <a:endParaRPr lang="en-US" dirty="0"/>
          </a:p>
          <a:p>
            <a:r>
              <a:rPr lang="en-US" dirty="0"/>
              <a:t>So, the multidisciplinary team approach brings together lots of various specialists to deliver this coordinated and comprehensive care. As far as genetics goes, we all are really working together to assess patients' risk, determine the need for genetic testing, and then of course counsel patients about that because patients often will come to the table with certain fears about what they might have inherited, what this might mean for their family, for their insurance, all sorts of things. So, being prepared to talk to patients about all those questions I think is really key. </a:t>
            </a:r>
          </a:p>
          <a:p>
            <a:endParaRPr lang="en-US" dirty="0"/>
          </a:p>
          <a:p>
            <a:r>
              <a:rPr lang="en-US" dirty="0"/>
              <a:t>And with bringing all these different perspectives to the table, the multidisciplinary team can address these needs for patients and make sure that patients get the information that they need to make the best decisions about their care. </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9</a:t>
            </a:fld>
            <a:endParaRPr lang="en-US"/>
          </a:p>
        </p:txBody>
      </p:sp>
    </p:spTree>
    <p:extLst>
      <p:ext uri="{BB962C8B-B14F-4D97-AF65-F5344CB8AC3E}">
        <p14:creationId xmlns:p14="http://schemas.microsoft.com/office/powerpoint/2010/main" val="164975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Racial disparities, I think, are important to mention. This is different in different parts of the country, depending on the populations that you're treating. But racial disparities in breast cancer outcomes are well-described, of course, and screening strategies need to be risk-based, but also race-based. We know that young black women have often a higher risk of early onset triple negative breast cancer compared to the rest of the population, and we need to be testing these patients. I think sometimes there are misconceptions that if you're not Ashkenazi Jewish, you're not from Eastern Europe, maybe you don't need BRCA testing. But we do see these mutations in black and Hispanic populations as well, and it's important to be counseling these patients on the importance of genetic testing and performing that testing for them. </a:t>
            </a:r>
          </a:p>
          <a:p>
            <a:endParaRPr lang="en-US" dirty="0"/>
          </a:p>
          <a:p>
            <a:r>
              <a:rPr lang="en-US" dirty="0"/>
              <a:t>I think early risk assessment and identification of these patients is very important. And that they make sure that we're educating not just patients, but also healthcare providers about the need to do this testing in these populations is really, really important. And I think studying this is also key because we want to make sure that we're giving patients the most evidence-based and up-to-date recommendations.</a:t>
            </a:r>
          </a:p>
          <a:p>
            <a:endParaRPr lang="en-US" dirty="0"/>
          </a:p>
        </p:txBody>
      </p:sp>
      <p:sp>
        <p:nvSpPr>
          <p:cNvPr id="4" name="Slide Number Placeholder 3"/>
          <p:cNvSpPr>
            <a:spLocks noGrp="1"/>
          </p:cNvSpPr>
          <p:nvPr>
            <p:ph type="sldNum" sz="quarter" idx="5"/>
          </p:nvPr>
        </p:nvSpPr>
        <p:spPr/>
        <p:txBody>
          <a:bodyPr/>
          <a:lstStyle/>
          <a:p>
            <a:fld id="{346C45EA-94B1-CB43-BD15-6A8600409710}" type="slidenum">
              <a:rPr lang="en-US" smtClean="0"/>
              <a:t>10</a:t>
            </a:fld>
            <a:endParaRPr lang="en-US"/>
          </a:p>
        </p:txBody>
      </p:sp>
    </p:spTree>
    <p:extLst>
      <p:ext uri="{BB962C8B-B14F-4D97-AF65-F5344CB8AC3E}">
        <p14:creationId xmlns:p14="http://schemas.microsoft.com/office/powerpoint/2010/main" val="3244471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7001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64EC20E7-971B-9C32-398B-8F11BAC3EEE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78210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9F3F8-9BD5-5E93-EDD4-37E3BAF67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298287-6384-0DB4-EC86-18FF94CE1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88328-9D81-79EB-C25D-E3C617123EE5}"/>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1/19/2026</a:t>
            </a:fld>
            <a:endParaRPr lang="en-US"/>
          </a:p>
        </p:txBody>
      </p:sp>
      <p:sp>
        <p:nvSpPr>
          <p:cNvPr id="5" name="Footer Placeholder 4">
            <a:extLst>
              <a:ext uri="{FF2B5EF4-FFF2-40B4-BE49-F238E27FC236}">
                <a16:creationId xmlns:a16="http://schemas.microsoft.com/office/drawing/2014/main" id="{84A2BBFD-E1D8-F689-08AC-301B29944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8C4D7-CBF2-9476-2F72-122958F0AD16}"/>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a:p>
        </p:txBody>
      </p:sp>
    </p:spTree>
    <p:extLst>
      <p:ext uri="{BB962C8B-B14F-4D97-AF65-F5344CB8AC3E}">
        <p14:creationId xmlns:p14="http://schemas.microsoft.com/office/powerpoint/2010/main" val="37447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1DF39-97A0-0CC4-FFA1-2D004E0BC5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16AEAD-BA4A-4AB8-C541-535BFD31A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2DF70-CE7F-79FA-936B-02C8D93D33FE}"/>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1/19/2026</a:t>
            </a:fld>
            <a:endParaRPr lang="en-US"/>
          </a:p>
        </p:txBody>
      </p:sp>
      <p:sp>
        <p:nvSpPr>
          <p:cNvPr id="5" name="Footer Placeholder 4">
            <a:extLst>
              <a:ext uri="{FF2B5EF4-FFF2-40B4-BE49-F238E27FC236}">
                <a16:creationId xmlns:a16="http://schemas.microsoft.com/office/drawing/2014/main" id="{BBB66D26-29CB-C31F-5889-F191CCB5A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E8771-2DB2-313B-02D5-1BD8BE4B8829}"/>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a:p>
        </p:txBody>
      </p:sp>
    </p:spTree>
    <p:extLst>
      <p:ext uri="{BB962C8B-B14F-4D97-AF65-F5344CB8AC3E}">
        <p14:creationId xmlns:p14="http://schemas.microsoft.com/office/powerpoint/2010/main" val="352798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86518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3932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343075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12356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985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36063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45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8977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232967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4231E-5DD2-2B8C-1D99-5A0084EE4636}"/>
              </a:ext>
            </a:extLst>
          </p:cNvPr>
          <p:cNvPicPr>
            <a:picLocks noChangeAspect="1"/>
          </p:cNvPicPr>
          <p:nvPr userDrawn="1"/>
        </p:nvPicPr>
        <p:blipFill>
          <a:blip r:embed="rId3"/>
          <a:srcRect t="6071" b="6071"/>
          <a:stretch>
            <a:fillRect/>
          </a:stretch>
        </p:blipFill>
        <p:spPr>
          <a:xfrm>
            <a:off x="-4" y="1"/>
            <a:ext cx="12192003" cy="6054430"/>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999281" y="1122363"/>
            <a:ext cx="7888638"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999281" y="3602038"/>
            <a:ext cx="788863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74085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258751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39017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322089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3901940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26831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3575666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557868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Tree>
    <p:extLst>
      <p:ext uri="{BB962C8B-B14F-4D97-AF65-F5344CB8AC3E}">
        <p14:creationId xmlns:p14="http://schemas.microsoft.com/office/powerpoint/2010/main" val="326195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a:xfrm>
            <a:off x="2" y="251928"/>
            <a:ext cx="12191997" cy="9890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2" y="1433027"/>
            <a:ext cx="12191998" cy="4815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76952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7">
            <a:extLst>
              <a:ext uri="{FF2B5EF4-FFF2-40B4-BE49-F238E27FC236}">
                <a16:creationId xmlns:a16="http://schemas.microsoft.com/office/drawing/2014/main" id="{51E9E37E-8B3B-66CD-9BAE-C4BD4C51C6FC}"/>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78456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799007"/>
            <a:ext cx="12192000" cy="60589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30810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81356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56346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087AD9-E391-1B62-3218-C74F9A8DBE10}"/>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a:t>
            </a:r>
            <a:r>
              <a:rPr lang="en-GB" err="1"/>
              <a:t>Thorac</a:t>
            </a:r>
            <a:r>
              <a:rPr lang="en-GB"/>
              <a:t> Oncol. 2025;20(6):809-816. 3. </a:t>
            </a:r>
            <a:r>
              <a:rPr lang="en-GB" err="1"/>
              <a:t>Leighl</a:t>
            </a:r>
            <a:r>
              <a:rPr lang="en-GB"/>
              <a:t> NB, et al. J Clin Oncol. 2024;42(30):3593-3605.</a:t>
            </a:r>
          </a:p>
        </p:txBody>
      </p:sp>
      <p:sp>
        <p:nvSpPr>
          <p:cNvPr id="14" name="Content Placeholder 2">
            <a:extLst>
              <a:ext uri="{FF2B5EF4-FFF2-40B4-BE49-F238E27FC236}">
                <a16:creationId xmlns:a16="http://schemas.microsoft.com/office/drawing/2014/main" id="{8A0D0889-5E6C-1F6D-E532-F4E8F28FB4F4}"/>
              </a:ext>
            </a:extLst>
          </p:cNvPr>
          <p:cNvSpPr>
            <a:spLocks noGrp="1"/>
          </p:cNvSpPr>
          <p:nvPr>
            <p:ph idx="1"/>
          </p:nvPr>
        </p:nvSpPr>
        <p:spPr>
          <a:xfrm>
            <a:off x="320040" y="1092200"/>
            <a:ext cx="11551920" cy="5124069"/>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182585629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a:t>
            </a:r>
            <a:r>
              <a:rPr lang="en-GB" err="1"/>
              <a:t>Thorac</a:t>
            </a:r>
            <a:r>
              <a:rPr lang="en-GB"/>
              <a:t> Oncol. 2025;20(6):809-816. 3. </a:t>
            </a:r>
            <a:r>
              <a:rPr lang="en-GB" err="1"/>
              <a:t>Leighl</a:t>
            </a:r>
            <a:r>
              <a:rPr lang="en-GB"/>
              <a:t> NB, et al. J Clin Oncol. 2024;42(30):3593-3605.</a:t>
            </a:r>
          </a:p>
        </p:txBody>
      </p:sp>
    </p:spTree>
    <p:extLst>
      <p:ext uri="{BB962C8B-B14F-4D97-AF65-F5344CB8AC3E}">
        <p14:creationId xmlns:p14="http://schemas.microsoft.com/office/powerpoint/2010/main" val="3420280861"/>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436968" y="325564"/>
            <a:ext cx="11333817" cy="576000"/>
          </a:xfrm>
          <a:prstGeom prst="rect">
            <a:avLst/>
          </a:prstGeom>
          <a:noFill/>
          <a:ln>
            <a:noFill/>
          </a:ln>
        </p:spPr>
        <p:txBody>
          <a:bodyPr spcFirstLastPara="1" wrap="square" lIns="0" tIns="45700" rIns="91425" bIns="45700" anchor="t" anchorCtr="0">
            <a:noAutofit/>
          </a:bodyPr>
          <a:lstStyle>
            <a:lvl1pPr marR="0" lvl="0" algn="ctr" rtl="0">
              <a:lnSpc>
                <a:spcPct val="80000"/>
              </a:lnSpc>
              <a:spcBef>
                <a:spcPts val="0"/>
              </a:spcBef>
              <a:spcAft>
                <a:spcPts val="0"/>
              </a:spcAft>
              <a:buClr>
                <a:srgbClr val="508FA1"/>
              </a:buClr>
              <a:buSzPts val="1400"/>
              <a:buFont typeface="Arial"/>
              <a:buNone/>
              <a:defRPr sz="3200" b="1"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8" name="TextBox 7">
            <a:extLst>
              <a:ext uri="{FF2B5EF4-FFF2-40B4-BE49-F238E27FC236}">
                <a16:creationId xmlns:a16="http://schemas.microsoft.com/office/drawing/2014/main" id="{9D7575C8-EA87-E0E9-45DA-C9738FA7C54F}"/>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3" name="Rectangle 2">
            <a:extLst>
              <a:ext uri="{FF2B5EF4-FFF2-40B4-BE49-F238E27FC236}">
                <a16:creationId xmlns:a16="http://schemas.microsoft.com/office/drawing/2014/main" id="{BF716464-A559-8508-6BC7-35B1FB658CCD}"/>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9" name="Text Placeholder 3">
            <a:extLst>
              <a:ext uri="{FF2B5EF4-FFF2-40B4-BE49-F238E27FC236}">
                <a16:creationId xmlns:a16="http://schemas.microsoft.com/office/drawing/2014/main" id="{406FB44C-C801-4449-618A-F8DD2803A97B}"/>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6" name="TextBox 5">
            <a:extLst>
              <a:ext uri="{FF2B5EF4-FFF2-40B4-BE49-F238E27FC236}">
                <a16:creationId xmlns:a16="http://schemas.microsoft.com/office/drawing/2014/main" id="{31BAE8D1-B973-5898-B166-C1E368C29F02}"/>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994639764"/>
      </p:ext>
    </p:extLst>
  </p:cSld>
  <p:clrMapOvr>
    <a:masterClrMapping/>
  </p:clrMapOvr>
  <p:extLst>
    <p:ext uri="{DCECCB84-F9BA-43D5-87BE-67443E8EF086}">
      <p15:sldGuideLst xmlns:p15="http://schemas.microsoft.com/office/powerpoint/2012/main">
        <p15:guide id="1" orient="horz" pos="14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44088" y="1220631"/>
            <a:ext cx="11326696" cy="4576111"/>
          </a:xfrm>
          <a:prstGeom prst="rect">
            <a:avLst/>
          </a:prstGeom>
          <a:noFill/>
          <a:ln>
            <a:noFill/>
          </a:ln>
        </p:spPr>
        <p:txBody>
          <a:bodyPr spcFirstLastPara="1" wrap="square" lIns="0" tIns="45700" rIns="91425" bIns="45700" anchor="t" anchorCtr="0">
            <a:noAutofit/>
          </a:bodyPr>
          <a:lstStyle>
            <a:lvl1pPr marL="80431" marR="0" lvl="0" indent="-71965" algn="l" rtl="0">
              <a:lnSpc>
                <a:spcPct val="100000"/>
              </a:lnSpc>
              <a:spcBef>
                <a:spcPts val="427"/>
              </a:spcBef>
              <a:spcAft>
                <a:spcPts val="0"/>
              </a:spcAft>
              <a:buClr>
                <a:srgbClr val="508FA1"/>
              </a:buClr>
              <a:buSzPts val="1600"/>
              <a:buFont typeface="Noto Sans Symbols"/>
              <a:buNone/>
              <a:tabLst/>
              <a:defRPr sz="1600" b="0" i="0" u="none" strike="noStrike" kern="1200" cap="none" dirty="0">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434420" y="325564"/>
            <a:ext cx="11326515" cy="576000"/>
          </a:xfrm>
          <a:prstGeom prst="rect">
            <a:avLst/>
          </a:prstGeom>
          <a:noFill/>
          <a:ln>
            <a:noFill/>
          </a:ln>
        </p:spPr>
        <p:txBody>
          <a:bodyPr spcFirstLastPara="1" wrap="square" lIns="0" tIns="45700" rIns="91425" bIns="45700" anchor="t" anchorCtr="0">
            <a:noAutofit/>
          </a:bodyPr>
          <a:lstStyle>
            <a:lvl1pPr marR="0" lvl="0" algn="l" rtl="0">
              <a:lnSpc>
                <a:spcPct val="80000"/>
              </a:lnSpc>
              <a:spcBef>
                <a:spcPts val="0"/>
              </a:spcBef>
              <a:spcAft>
                <a:spcPts val="0"/>
              </a:spcAft>
              <a:buClr>
                <a:srgbClr val="508FA1"/>
              </a:buClr>
              <a:buSzPts val="1400"/>
              <a:buFont typeface="Arial"/>
              <a:buNone/>
              <a:defRPr sz="3733" b="1" i="0" u="none" strike="noStrike" cap="none">
                <a:solidFill>
                  <a:srgbClr val="D77337"/>
                </a:solidFill>
                <a:latin typeface="Arial Narrow"/>
                <a:ea typeface="Arial Narrow"/>
                <a:cs typeface="Arial Narrow"/>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3" name="Rectangle 2">
            <a:extLst>
              <a:ext uri="{FF2B5EF4-FFF2-40B4-BE49-F238E27FC236}">
                <a16:creationId xmlns:a16="http://schemas.microsoft.com/office/drawing/2014/main" id="{74CCBBDA-D967-874F-7C16-CDFA764D2BB0}"/>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6" name="TextBox 5">
            <a:extLst>
              <a:ext uri="{FF2B5EF4-FFF2-40B4-BE49-F238E27FC236}">
                <a16:creationId xmlns:a16="http://schemas.microsoft.com/office/drawing/2014/main" id="{CA084E85-1846-AFD2-9CF8-208B6FB42AF2}"/>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8" name="Text Placeholder 3">
            <a:extLst>
              <a:ext uri="{FF2B5EF4-FFF2-40B4-BE49-F238E27FC236}">
                <a16:creationId xmlns:a16="http://schemas.microsoft.com/office/drawing/2014/main" id="{42057F11-2E82-0521-AED9-78C74926A9B2}"/>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7" name="TextBox 6">
            <a:extLst>
              <a:ext uri="{FF2B5EF4-FFF2-40B4-BE49-F238E27FC236}">
                <a16:creationId xmlns:a16="http://schemas.microsoft.com/office/drawing/2014/main" id="{399BB9EB-56FE-2DE0-7745-8BF7AE4D558F}"/>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3483911899"/>
      </p:ext>
    </p:extLst>
  </p:cSld>
  <p:clrMapOvr>
    <a:masterClrMapping/>
  </p:clrMapOvr>
  <p:extLst>
    <p:ext uri="{DCECCB84-F9BA-43D5-87BE-67443E8EF086}">
      <p15:sldGuideLst xmlns:p15="http://schemas.microsoft.com/office/powerpoint/2012/main">
        <p15:guide id="1" orient="horz" pos="146">
          <p15:clr>
            <a:srgbClr val="FBAE40"/>
          </p15:clr>
        </p15:guide>
        <p15:guide id="2" pos="2880">
          <p15:clr>
            <a:srgbClr val="FBAE40"/>
          </p15:clr>
        </p15:guide>
        <p15:guide id="3" pos="5376">
          <p15:clr>
            <a:srgbClr val="FBAE40"/>
          </p15:clr>
        </p15:guide>
        <p15:guide id="4" orient="horz" pos="308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sp>
        <p:nvSpPr>
          <p:cNvPr id="5" name="Slide Number Placeholder 4"/>
          <p:cNvSpPr>
            <a:spLocks noGrp="1"/>
          </p:cNvSpPr>
          <p:nvPr>
            <p:ph type="sldNum" sz="quarter" idx="12"/>
          </p:nvPr>
        </p:nvSpPr>
        <p:spPr/>
        <p:txBody>
          <a:bodyPr/>
          <a:lstStyle/>
          <a:p>
            <a:fld id="{5995E601-DF00-9247-9DC1-CFD8AC0C03EA}" type="slidenum">
              <a:rPr lang="en-US" smtClean="0"/>
              <a:t>‹#›</a:t>
            </a:fld>
            <a:endParaRPr lang="en-US"/>
          </a:p>
        </p:txBody>
      </p:sp>
    </p:spTree>
    <p:extLst>
      <p:ext uri="{BB962C8B-B14F-4D97-AF65-F5344CB8AC3E}">
        <p14:creationId xmlns:p14="http://schemas.microsoft.com/office/powerpoint/2010/main" val="493364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4740E-CBBF-F91F-6196-E2AD0376397E}"/>
              </a:ext>
            </a:extLst>
          </p:cNvPr>
          <p:cNvSpPr>
            <a:spLocks noGrp="1"/>
          </p:cNvSpPr>
          <p:nvPr>
            <p:ph idx="1"/>
          </p:nvPr>
        </p:nvSpPr>
        <p:spPr>
          <a:xfrm>
            <a:off x="450002" y="1633818"/>
            <a:ext cx="11291998" cy="4774182"/>
          </a:xfrm>
        </p:spPr>
        <p:txBody>
          <a:bodyPr lIns="0" tIns="0" rIns="0" bIns="0">
            <a:noAutofit/>
            <a:scene3d>
              <a:camera prst="orthographicFront"/>
              <a:lightRig rig="threePt" dir="t"/>
            </a:scene3d>
            <a:sp3d>
              <a:bevelT w="12700"/>
            </a:sp3d>
          </a:bodyPr>
          <a:lstStyle>
            <a:lvl1pPr>
              <a:defRPr sz="1700">
                <a:latin typeface="Arial" panose="020B0604020202020204" pitchFamily="34" charset="0"/>
                <a:cs typeface="Arial" panose="020B0604020202020204" pitchFamily="34" charset="0"/>
              </a:defRPr>
            </a:lvl1pPr>
            <a:lvl2pPr>
              <a:defRPr sz="1700">
                <a:latin typeface="Arial" panose="020B0604020202020204" pitchFamily="34" charset="0"/>
                <a:cs typeface="Arial" panose="020B0604020202020204" pitchFamily="34" charset="0"/>
              </a:defRPr>
            </a:lvl2pPr>
            <a:lvl3pPr>
              <a:defRPr sz="1700">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1" name="Group 10">
            <a:extLst>
              <a:ext uri="{FF2B5EF4-FFF2-40B4-BE49-F238E27FC236}">
                <a16:creationId xmlns:a16="http://schemas.microsoft.com/office/drawing/2014/main" id="{B882977C-2E78-DD60-3721-82913C7E046E}"/>
              </a:ext>
            </a:extLst>
          </p:cNvPr>
          <p:cNvGrpSpPr/>
          <p:nvPr userDrawn="1"/>
        </p:nvGrpSpPr>
        <p:grpSpPr>
          <a:xfrm>
            <a:off x="-1594" y="1"/>
            <a:ext cx="12192000" cy="546616"/>
            <a:chOff x="-1594" y="1"/>
            <a:chExt cx="12192000" cy="546616"/>
          </a:xfrm>
        </p:grpSpPr>
        <p:pic>
          <p:nvPicPr>
            <p:cNvPr id="9" name="Picture 8">
              <a:extLst>
                <a:ext uri="{FF2B5EF4-FFF2-40B4-BE49-F238E27FC236}">
                  <a16:creationId xmlns:a16="http://schemas.microsoft.com/office/drawing/2014/main" id="{CC3CFD12-93EF-2463-52D4-F0B089C49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4" y="1"/>
              <a:ext cx="12192000" cy="546616"/>
            </a:xfrm>
            <a:prstGeom prst="rect">
              <a:avLst/>
            </a:prstGeom>
          </p:spPr>
        </p:pic>
        <p:pic>
          <p:nvPicPr>
            <p:cNvPr id="10" name="Picture 9">
              <a:extLst>
                <a:ext uri="{FF2B5EF4-FFF2-40B4-BE49-F238E27FC236}">
                  <a16:creationId xmlns:a16="http://schemas.microsoft.com/office/drawing/2014/main" id="{A126F7C4-9457-EDD7-6DBB-1502506E68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41097" y="153535"/>
              <a:ext cx="3719868" cy="220311"/>
            </a:xfrm>
            <a:prstGeom prst="rect">
              <a:avLst/>
            </a:prstGeom>
          </p:spPr>
        </p:pic>
        <p:pic>
          <p:nvPicPr>
            <p:cNvPr id="6" name="Picture 5">
              <a:extLst>
                <a:ext uri="{FF2B5EF4-FFF2-40B4-BE49-F238E27FC236}">
                  <a16:creationId xmlns:a16="http://schemas.microsoft.com/office/drawing/2014/main" id="{2A187343-D216-1F67-4EAA-E4B0518278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7271" y="166851"/>
              <a:ext cx="3159167" cy="234013"/>
            </a:xfrm>
            <a:prstGeom prst="rect">
              <a:avLst/>
            </a:prstGeom>
          </p:spPr>
        </p:pic>
      </p:grpSp>
      <p:sp>
        <p:nvSpPr>
          <p:cNvPr id="2" name="Title Placeholder 1">
            <a:extLst>
              <a:ext uri="{FF2B5EF4-FFF2-40B4-BE49-F238E27FC236}">
                <a16:creationId xmlns:a16="http://schemas.microsoft.com/office/drawing/2014/main" id="{BEF4003F-B5AB-0140-A0AE-E00E157ACD75}"/>
              </a:ext>
            </a:extLst>
          </p:cNvPr>
          <p:cNvSpPr>
            <a:spLocks noGrp="1"/>
          </p:cNvSpPr>
          <p:nvPr>
            <p:ph type="title"/>
          </p:nvPr>
        </p:nvSpPr>
        <p:spPr>
          <a:xfrm>
            <a:off x="450001" y="796369"/>
            <a:ext cx="11291998" cy="526468"/>
          </a:xfrm>
          <a:prstGeom prst="rect">
            <a:avLst/>
          </a:prstGeom>
          <a:noFill/>
          <a:ln w="31750">
            <a:gradFill>
              <a:gsLst>
                <a:gs pos="96000">
                  <a:schemeClr val="bg1"/>
                </a:gs>
                <a:gs pos="100000">
                  <a:srgbClr val="F4DE71"/>
                </a:gs>
              </a:gsLst>
              <a:lin ang="5400000" scaled="1"/>
            </a:gradFill>
            <a:prstDash val="solid"/>
          </a:ln>
        </p:spPr>
        <p:txBody>
          <a:bodyPr vert="horz" wrap="square" lIns="0" tIns="144000" rIns="0" bIns="36000" rtlCol="0" anchor="t" anchorCtr="0">
            <a:spAutoFit/>
          </a:bodyPr>
          <a:lstStyle>
            <a:lvl1pPr>
              <a:lnSpc>
                <a:spcPct val="80000"/>
              </a:lnSpc>
              <a:defRPr sz="2800">
                <a:latin typeface="Arial" panose="020B0604020202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5585802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20"/>
        <p:cNvGrpSpPr/>
        <p:nvPr/>
      </p:nvGrpSpPr>
      <p:grpSpPr>
        <a:xfrm>
          <a:off x="0" y="0"/>
          <a:ext cx="0" cy="0"/>
          <a:chOff x="0" y="0"/>
          <a:chExt cx="0" cy="0"/>
        </a:xfrm>
      </p:grpSpPr>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39377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200"/>
            </a:lvl1pPr>
            <a:lvl2pPr marL="457223" indent="0">
              <a:buNone/>
              <a:defRPr/>
            </a:lvl2pPr>
            <a:lvl3pPr marL="914446" indent="0">
              <a:buNone/>
              <a:defRPr/>
            </a:lvl3pPr>
            <a:lvl4pPr marL="1371669" indent="0">
              <a:buNone/>
              <a:defRPr/>
            </a:lvl4pPr>
            <a:lvl5pPr marL="1828891" indent="0">
              <a:buNone/>
              <a:defRPr/>
            </a:lvl5pPr>
          </a:lstStyle>
          <a:p>
            <a:pPr lvl="0"/>
            <a:r>
              <a:rPr lang="en-US"/>
              <a:t>Click to edit Master text styles</a:t>
            </a:r>
          </a:p>
        </p:txBody>
      </p:sp>
    </p:spTree>
    <p:extLst>
      <p:ext uri="{BB962C8B-B14F-4D97-AF65-F5344CB8AC3E}">
        <p14:creationId xmlns:p14="http://schemas.microsoft.com/office/powerpoint/2010/main" val="881946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4"/>
          </a:xfrm>
        </p:spPr>
        <p:txBody>
          <a:bodyPr/>
          <a:lstStyle>
            <a:lvl1pPr>
              <a:defRPr sz="3328">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3" y="1713180"/>
            <a:ext cx="10985780" cy="4169411"/>
          </a:xfrm>
        </p:spPr>
        <p:txBody>
          <a:bodyPr/>
          <a:lstStyle>
            <a:lvl1pPr marL="233737" marR="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sz="1997">
                <a:solidFill>
                  <a:schemeClr val="tx1"/>
                </a:solidFill>
                <a:latin typeface="Verdana" charset="0"/>
                <a:ea typeface="Verdana" charset="0"/>
                <a:cs typeface="Verdana" charset="0"/>
              </a:defRPr>
            </a:lvl1pPr>
            <a:lvl2pPr marL="533497" marR="0"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0204"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5306"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5288" marR="0"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3737" marR="0" lvl="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a:pPr>
            <a:r>
              <a:rPr kumimoji="0" lang="en-US" sz="2329"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3497" marR="0" lvl="1"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9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0204" marR="0" lvl="2"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7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5306" marR="0" lvl="3"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4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5288" marR="0" lvl="4"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2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6" name="Text Placeholder 4">
            <a:extLst>
              <a:ext uri="{FF2B5EF4-FFF2-40B4-BE49-F238E27FC236}">
                <a16:creationId xmlns:a16="http://schemas.microsoft.com/office/drawing/2014/main" id="{02F82EA5-51C8-4281-BA2B-B2356B0C5184}"/>
              </a:ext>
            </a:extLst>
          </p:cNvPr>
          <p:cNvSpPr>
            <a:spLocks noGrp="1"/>
          </p:cNvSpPr>
          <p:nvPr>
            <p:ph type="body" sz="quarter" idx="17" hasCustomPrompt="1"/>
          </p:nvPr>
        </p:nvSpPr>
        <p:spPr>
          <a:xfrm>
            <a:off x="601928" y="6279366"/>
            <a:ext cx="8382000" cy="275167"/>
          </a:xfrm>
        </p:spPr>
        <p:txBody>
          <a:bodyPr anchor="b"/>
          <a:lstStyle>
            <a:lvl1pPr marL="0" indent="0">
              <a:lnSpc>
                <a:spcPct val="90000"/>
              </a:lnSpc>
              <a:spcBef>
                <a:spcPts val="0"/>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18454497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3DD6EE70-201A-7784-D7C2-A6526FFC6C9E}"/>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916736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line 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1247907"/>
            <a:ext cx="12192000" cy="56100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70815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124790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173728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568788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00420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686162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346214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8222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79246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5815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276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953898-0ECA-6990-6980-48A428E02755}"/>
              </a:ext>
            </a:extLst>
          </p:cNvPr>
          <p:cNvSpPr/>
          <p:nvPr/>
        </p:nvSpPr>
        <p:spPr>
          <a:xfrm rot="10800000">
            <a:off x="-4" y="6056242"/>
            <a:ext cx="12192001" cy="801757"/>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364974" y="1433769"/>
            <a:ext cx="9144000" cy="2387600"/>
          </a:xfrm>
          <a:prstGeom prst="rect">
            <a:avLst/>
          </a:prstGeo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364974" y="3913444"/>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1524000" y="5944204"/>
            <a:ext cx="1325217" cy="1024031"/>
          </a:xfrm>
          <a:prstGeom prst="rect">
            <a:avLst/>
          </a:prstGeom>
        </p:spPr>
      </p:pic>
    </p:spTree>
    <p:extLst>
      <p:ext uri="{BB962C8B-B14F-4D97-AF65-F5344CB8AC3E}">
        <p14:creationId xmlns:p14="http://schemas.microsoft.com/office/powerpoint/2010/main" val="60667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A11942B-E38F-D79B-FAB4-CCA4B14117CA}"/>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042017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EF93B09-8887-1DC4-6BFB-AE156562ABD2}"/>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B01F8B83-A08E-9C25-9D5E-499988C92166}"/>
              </a:ext>
            </a:extLst>
          </p:cNvPr>
          <p:cNvSpPr>
            <a:spLocks noGrp="1"/>
          </p:cNvSpPr>
          <p:nvPr>
            <p:ph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8">
            <a:extLst>
              <a:ext uri="{FF2B5EF4-FFF2-40B4-BE49-F238E27FC236}">
                <a16:creationId xmlns:a16="http://schemas.microsoft.com/office/drawing/2014/main" id="{CD3DBE1F-2F5A-2E42-E42C-6BB000573CE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918573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B6B5EA-FEEE-A024-C2E5-CBBE110ECDB8}"/>
              </a:ext>
            </a:extLst>
          </p:cNvPr>
          <p:cNvSpPr/>
          <p:nvPr/>
        </p:nvSpPr>
        <p:spPr>
          <a:xfrm>
            <a:off x="9414934" y="324762"/>
            <a:ext cx="2428683" cy="2428683"/>
          </a:xfrm>
          <a:prstGeom prst="ellipse">
            <a:avLst/>
          </a:prstGeom>
          <a:solidFill>
            <a:srgbClr val="00B140"/>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5B"/>
              </a:solidFill>
            </a:endParaRPr>
          </a:p>
        </p:txBody>
      </p:sp>
      <p:sp>
        <p:nvSpPr>
          <p:cNvPr id="6" name="Title Placeholder 1">
            <a:extLst>
              <a:ext uri="{FF2B5EF4-FFF2-40B4-BE49-F238E27FC236}">
                <a16:creationId xmlns:a16="http://schemas.microsoft.com/office/drawing/2014/main" id="{C2497A12-EB9E-811B-7D26-C3E56E9607CB}"/>
              </a:ext>
            </a:extLst>
          </p:cNvPr>
          <p:cNvSpPr>
            <a:spLocks noGrp="1"/>
          </p:cNvSpPr>
          <p:nvPr>
            <p:ph type="title"/>
          </p:nvPr>
        </p:nvSpPr>
        <p:spPr>
          <a:xfrm>
            <a:off x="838200" y="365125"/>
            <a:ext cx="8385313"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24484DD4-6CB0-D7F2-F81E-5EF6B5B58BA7}"/>
              </a:ext>
            </a:extLst>
          </p:cNvPr>
          <p:cNvSpPr>
            <a:spLocks noGrp="1"/>
          </p:cNvSpPr>
          <p:nvPr>
            <p:ph idx="1"/>
          </p:nvPr>
        </p:nvSpPr>
        <p:spPr>
          <a:xfrm>
            <a:off x="838200" y="1331283"/>
            <a:ext cx="8385313"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8">
            <a:extLst>
              <a:ext uri="{FF2B5EF4-FFF2-40B4-BE49-F238E27FC236}">
                <a16:creationId xmlns:a16="http://schemas.microsoft.com/office/drawing/2014/main" id="{75BB9C91-1CA9-D712-FA26-8BC4F6FDAF3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375279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130642" y="1176337"/>
            <a:ext cx="9930715" cy="2252661"/>
          </a:xfrm>
          <a:prstGeom prst="rect">
            <a:avLst/>
          </a:prstGeom>
        </p:spPr>
        <p:txBody>
          <a:bodyPr anchor="b">
            <a:normAutofit/>
          </a:bodyPr>
          <a:lstStyle>
            <a:lvl1pPr>
              <a:defRPr sz="5400">
                <a:solidFill>
                  <a:schemeClr val="accent2"/>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130642" y="3588327"/>
            <a:ext cx="9930715" cy="1801986"/>
          </a:xfrm>
          <a:prstGeom prst="rect">
            <a:avLst/>
          </a:prstGeo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8" name="Rectangle 7">
            <a:extLst>
              <a:ext uri="{FF2B5EF4-FFF2-40B4-BE49-F238E27FC236}">
                <a16:creationId xmlns:a16="http://schemas.microsoft.com/office/drawing/2014/main" id="{C35C64C0-8ED6-0029-147C-45851A7C83A0}"/>
              </a:ext>
            </a:extLst>
          </p:cNvPr>
          <p:cNvSpPr/>
          <p:nvPr/>
        </p:nvSpPr>
        <p:spPr>
          <a:xfrm>
            <a:off x="0" y="5791200"/>
            <a:ext cx="1351722" cy="848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6CFAE0-17A1-A339-52BA-90606A0CA3EA}"/>
              </a:ext>
            </a:extLst>
          </p:cNvPr>
          <p:cNvPicPr>
            <a:picLocks noChangeAspect="1"/>
          </p:cNvPicPr>
          <p:nvPr/>
        </p:nvPicPr>
        <p:blipFill>
          <a:blip r:embed="rId2"/>
          <a:stretch>
            <a:fillRect/>
          </a:stretch>
        </p:blipFill>
        <p:spPr>
          <a:xfrm>
            <a:off x="1130642" y="5753822"/>
            <a:ext cx="1559083" cy="866157"/>
          </a:xfrm>
          <a:prstGeom prst="rect">
            <a:avLst/>
          </a:prstGeom>
        </p:spPr>
      </p:pic>
    </p:spTree>
    <p:extLst>
      <p:ext uri="{BB962C8B-B14F-4D97-AF65-F5344CB8AC3E}">
        <p14:creationId xmlns:p14="http://schemas.microsoft.com/office/powerpoint/2010/main" val="2408091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464129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376363"/>
            <a:ext cx="5157787"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376363"/>
            <a:ext cx="5183188" cy="823912"/>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48C6DA02-C3EE-DC69-3057-9C1CE70A3FEE}"/>
              </a:ext>
            </a:extLst>
          </p:cNvPr>
          <p:cNvSpPr>
            <a:spLocks noGrp="1"/>
          </p:cNvSpPr>
          <p:nvPr>
            <p:ph sz="half" idx="10"/>
          </p:nvPr>
        </p:nvSpPr>
        <p:spPr>
          <a:xfrm>
            <a:off x="838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15F12633-902A-CE63-7D31-B07578BA030C}"/>
              </a:ext>
            </a:extLst>
          </p:cNvPr>
          <p:cNvSpPr>
            <a:spLocks noGrp="1"/>
          </p:cNvSpPr>
          <p:nvPr>
            <p:ph sz="half" idx="2"/>
          </p:nvPr>
        </p:nvSpPr>
        <p:spPr>
          <a:xfrm>
            <a:off x="6172200" y="2340120"/>
            <a:ext cx="5181600" cy="33747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DAFE9052-47F7-003B-FD52-9A896EB23884}"/>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11" name="Footer Placeholder 8">
            <a:extLst>
              <a:ext uri="{FF2B5EF4-FFF2-40B4-BE49-F238E27FC236}">
                <a16:creationId xmlns:a16="http://schemas.microsoft.com/office/drawing/2014/main" id="{1AEDE0CE-0735-6E75-1DEB-BDEEAD5B584E}"/>
              </a:ext>
            </a:extLst>
          </p:cNvPr>
          <p:cNvSpPr>
            <a:spLocks noGrp="1"/>
          </p:cNvSpPr>
          <p:nvPr>
            <p:ph type="ftr" sz="quarter" idx="11"/>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3620658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51844CF-8EEF-08F9-BC27-89613EA3EB3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Footer Placeholder 8">
            <a:extLst>
              <a:ext uri="{FF2B5EF4-FFF2-40B4-BE49-F238E27FC236}">
                <a16:creationId xmlns:a16="http://schemas.microsoft.com/office/drawing/2014/main" id="{D9F92E1D-C775-38FA-26EF-713C607310D1}"/>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42666017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8">
            <a:extLst>
              <a:ext uri="{FF2B5EF4-FFF2-40B4-BE49-F238E27FC236}">
                <a16:creationId xmlns:a16="http://schemas.microsoft.com/office/drawing/2014/main" id="{EFB6B984-FFEE-A88E-5810-FECE31BEB4D3}"/>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045445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486044"/>
            <a:ext cx="5181600" cy="42288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86F767F2-B9A5-092C-8442-E350F58B3B7F}"/>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8">
            <a:extLst>
              <a:ext uri="{FF2B5EF4-FFF2-40B4-BE49-F238E27FC236}">
                <a16:creationId xmlns:a16="http://schemas.microsoft.com/office/drawing/2014/main" id="{BF0D31C7-3380-9235-901E-8E93D7E3A56B}"/>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2383235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6194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XIS Case Stu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 name="Text Placeholder 20"/>
          <p:cNvSpPr>
            <a:spLocks noGrp="1"/>
          </p:cNvSpPr>
          <p:nvPr>
            <p:ph type="body" sz="quarter" idx="21" hasCustomPrompt="1"/>
          </p:nvPr>
        </p:nvSpPr>
        <p:spPr>
          <a:xfrm>
            <a:off x="1095285" y="1106040"/>
            <a:ext cx="9996049" cy="284041"/>
          </a:xfrm>
          <a:prstGeom prst="rect">
            <a:avLst/>
          </a:prstGeom>
        </p:spPr>
        <p:txBody>
          <a:bodyPr anchor="ctr"/>
          <a:lstStyle>
            <a:lvl1pPr marL="0" indent="0" algn="ctr" defTabSz="630936">
              <a:spcBef>
                <a:spcPts val="600"/>
              </a:spcBef>
              <a:buNone/>
              <a:defRPr sz="1380" b="1"/>
            </a:lvl1pPr>
          </a:lstStyle>
          <a:p>
            <a:r>
              <a:t>XX-YEAR-OLD MAN/WOMAN</a:t>
            </a:r>
          </a:p>
        </p:txBody>
      </p:sp>
      <p:sp>
        <p:nvSpPr>
          <p:cNvPr id="24" name="Text Placeholder 20"/>
          <p:cNvSpPr>
            <a:spLocks noGrp="1"/>
          </p:cNvSpPr>
          <p:nvPr>
            <p:ph type="body" sz="quarter" idx="22" hasCustomPrompt="1"/>
          </p:nvPr>
        </p:nvSpPr>
        <p:spPr>
          <a:xfrm>
            <a:off x="1369329" y="1525141"/>
            <a:ext cx="4464203" cy="284038"/>
          </a:xfrm>
          <a:prstGeom prst="rect">
            <a:avLst/>
          </a:prstGeom>
        </p:spPr>
        <p:txBody>
          <a:bodyPr>
            <a:noAutofit/>
          </a:bodyPr>
          <a:lstStyle>
            <a:lvl1pPr marL="0" indent="0" defTabSz="694944">
              <a:spcBef>
                <a:spcPts val="700"/>
              </a:spcBef>
              <a:buNone/>
              <a:defRPr sz="1600" b="1">
                <a:solidFill>
                  <a:srgbClr val="367BBE"/>
                </a:solidFill>
              </a:defRPr>
            </a:lvl1pPr>
          </a:lstStyle>
          <a:p>
            <a:r>
              <a:t>Subheader:</a:t>
            </a:r>
          </a:p>
        </p:txBody>
      </p:sp>
      <p:sp>
        <p:nvSpPr>
          <p:cNvPr id="3" name="Title Placeholder 5">
            <a:extLst>
              <a:ext uri="{FF2B5EF4-FFF2-40B4-BE49-F238E27FC236}">
                <a16:creationId xmlns:a16="http://schemas.microsoft.com/office/drawing/2014/main" id="{CFC42A0F-EFCE-BD9A-0B22-B01DF954C85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4" name="Text Placeholder 8">
            <a:extLst>
              <a:ext uri="{FF2B5EF4-FFF2-40B4-BE49-F238E27FC236}">
                <a16:creationId xmlns:a16="http://schemas.microsoft.com/office/drawing/2014/main" id="{DA4E93F9-86C3-E449-DAB6-B80AFAF81FFE}"/>
              </a:ext>
            </a:extLst>
          </p:cNvPr>
          <p:cNvSpPr>
            <a:spLocks noGrp="1"/>
          </p:cNvSpPr>
          <p:nvPr>
            <p:ph idx="1" hasCustomPrompt="1"/>
          </p:nvPr>
        </p:nvSpPr>
        <p:spPr>
          <a:xfrm>
            <a:off x="1379424" y="1955799"/>
            <a:ext cx="4475112" cy="3988408"/>
          </a:xfrm>
          <a:prstGeom prst="rect">
            <a:avLst/>
          </a:prstGeom>
        </p:spPr>
        <p:txBody>
          <a:bodyPr vert="horz" lIns="91440" tIns="45720" rIns="91440" bIns="45720" rtlCol="0">
            <a:normAutofit/>
          </a:bodyPr>
          <a:lstStyle>
            <a:lvl1pPr>
              <a:buClr>
                <a:srgbClr val="DC983B"/>
              </a:buClr>
              <a:defRPr/>
            </a:lvl1pPr>
            <a:lvl2pPr>
              <a:buClr>
                <a:srgbClr val="DC983B"/>
              </a:buClr>
              <a:defRPr/>
            </a:lvl2pPr>
            <a:lvl3pPr>
              <a:buClr>
                <a:srgbClr val="DC983B"/>
              </a:buClr>
              <a:defRPr/>
            </a:lvl3pPr>
            <a:lvl4pPr>
              <a:buClr>
                <a:srgbClr val="DC983B"/>
              </a:buClr>
              <a:defRPr/>
            </a:lvl4pPr>
            <a:lvl5pPr>
              <a:buClr>
                <a:srgbClr val="DC983B"/>
              </a:buClr>
              <a:defRPr/>
            </a:lvl5p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5" name="Footer Placeholder 10">
            <a:extLst>
              <a:ext uri="{FF2B5EF4-FFF2-40B4-BE49-F238E27FC236}">
                <a16:creationId xmlns:a16="http://schemas.microsoft.com/office/drawing/2014/main" id="{6EEF26A4-42EF-A2B4-A670-578A3622CA62}"/>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1955994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6" name="Text Placeholder 7">
            <a:extLst>
              <a:ext uri="{FF2B5EF4-FFF2-40B4-BE49-F238E27FC236}">
                <a16:creationId xmlns:a16="http://schemas.microsoft.com/office/drawing/2014/main" id="{4716A040-6F1B-7409-788E-EF6C2F76F072}"/>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89331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DE8D3-1534-4D20-9C0F-1A9F9DDBADC1}"/>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1/19/2026</a:t>
            </a:fld>
            <a:endParaRPr lang="en-US"/>
          </a:p>
        </p:txBody>
      </p:sp>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94C9DD-4077-A73C-46FF-BF8C20B763AB}"/>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a:p>
        </p:txBody>
      </p:sp>
    </p:spTree>
    <p:extLst>
      <p:ext uri="{BB962C8B-B14F-4D97-AF65-F5344CB8AC3E}">
        <p14:creationId xmlns:p14="http://schemas.microsoft.com/office/powerpoint/2010/main" val="21799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683F4-2E1F-5948-14C0-8EFCF22681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5E223E-E4B1-806D-BFE2-C115E4068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FDC6E4-76C7-E629-719D-E412FC29D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DB410-9F55-FF71-BA2B-5898ED51C899}"/>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1/19/2026</a:t>
            </a:fld>
            <a:endParaRPr lang="en-US"/>
          </a:p>
        </p:txBody>
      </p:sp>
      <p:sp>
        <p:nvSpPr>
          <p:cNvPr id="6" name="Footer Placeholder 5">
            <a:extLst>
              <a:ext uri="{FF2B5EF4-FFF2-40B4-BE49-F238E27FC236}">
                <a16:creationId xmlns:a16="http://schemas.microsoft.com/office/drawing/2014/main" id="{3FF83F92-6CE4-9D2E-45A8-E6BA5C655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DCF2B-3821-B386-A4CC-E6BE75EE37D2}"/>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a:p>
        </p:txBody>
      </p:sp>
    </p:spTree>
    <p:extLst>
      <p:ext uri="{BB962C8B-B14F-4D97-AF65-F5344CB8AC3E}">
        <p14:creationId xmlns:p14="http://schemas.microsoft.com/office/powerpoint/2010/main" val="189654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1058-AF2B-850E-AD7E-A5A65564F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EB1C7C-7863-36E6-82D2-9F48FAB6D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C56E97-FC13-E8F3-0821-EE56B71E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D0AB8-ACAB-EB47-A185-84369BBC995E}"/>
              </a:ext>
            </a:extLst>
          </p:cNvPr>
          <p:cNvSpPr>
            <a:spLocks noGrp="1"/>
          </p:cNvSpPr>
          <p:nvPr>
            <p:ph type="dt" sz="half" idx="10"/>
          </p:nvPr>
        </p:nvSpPr>
        <p:spPr>
          <a:xfrm>
            <a:off x="1186992" y="6356350"/>
            <a:ext cx="2743200" cy="365125"/>
          </a:xfrm>
          <a:prstGeom prst="rect">
            <a:avLst/>
          </a:prstGeom>
        </p:spPr>
        <p:txBody>
          <a:bodyPr/>
          <a:lstStyle/>
          <a:p>
            <a:fld id="{8CE159EB-6069-C74C-AB21-534706C89CDE}" type="datetimeFigureOut">
              <a:rPr lang="en-US" smtClean="0"/>
              <a:t>1/19/2026</a:t>
            </a:fld>
            <a:endParaRPr lang="en-US"/>
          </a:p>
        </p:txBody>
      </p:sp>
      <p:sp>
        <p:nvSpPr>
          <p:cNvPr id="6" name="Footer Placeholder 5">
            <a:extLst>
              <a:ext uri="{FF2B5EF4-FFF2-40B4-BE49-F238E27FC236}">
                <a16:creationId xmlns:a16="http://schemas.microsoft.com/office/drawing/2014/main" id="{9C6E3B96-9545-7F61-DA50-F7C88A1A0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1793C-3C35-E6E2-56ED-C6F5868A45D3}"/>
              </a:ext>
            </a:extLst>
          </p:cNvPr>
          <p:cNvSpPr>
            <a:spLocks noGrp="1"/>
          </p:cNvSpPr>
          <p:nvPr>
            <p:ph type="sldNum" sz="quarter" idx="12"/>
          </p:nvPr>
        </p:nvSpPr>
        <p:spPr>
          <a:xfrm>
            <a:off x="8610600" y="6356350"/>
            <a:ext cx="2743200" cy="365125"/>
          </a:xfrm>
          <a:prstGeom prst="rect">
            <a:avLst/>
          </a:prstGeom>
        </p:spPr>
        <p:txBody>
          <a:bodyPr/>
          <a:lstStyle/>
          <a:p>
            <a:fld id="{0CEF87B9-1DC1-FF4D-B57C-A882BABCA614}" type="slidenum">
              <a:rPr lang="en-US" smtClean="0"/>
              <a:t>‹#›</a:t>
            </a:fld>
            <a:endParaRPr lang="en-US"/>
          </a:p>
        </p:txBody>
      </p:sp>
    </p:spTree>
    <p:extLst>
      <p:ext uri="{BB962C8B-B14F-4D97-AF65-F5344CB8AC3E}">
        <p14:creationId xmlns:p14="http://schemas.microsoft.com/office/powerpoint/2010/main" val="74447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image" Target="../media/image3.png"/><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2.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png"/><Relationship Id="rId5" Type="http://schemas.openxmlformats.org/officeDocument/2006/relationships/slideLayout" Target="../slideLayouts/slideLayout45.xml"/><Relationship Id="rId10" Type="http://schemas.openxmlformats.org/officeDocument/2006/relationships/image" Target="../media/image1.png"/><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5.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1955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3608EC-7E77-9FBE-47B4-A289EEDCDA26}"/>
              </a:ext>
            </a:extLst>
          </p:cNvPr>
          <p:cNvSpPr/>
          <p:nvPr userDrawn="1"/>
        </p:nvSpPr>
        <p:spPr>
          <a:xfrm>
            <a:off x="1057197" y="6311899"/>
            <a:ext cx="11134803" cy="546101"/>
          </a:xfrm>
          <a:prstGeom prst="rect">
            <a:avLst/>
          </a:prstGeom>
          <a:gradFill flip="none" rotWithShape="1">
            <a:gsLst>
              <a:gs pos="0">
                <a:schemeClr val="accent1"/>
              </a:gs>
              <a:gs pos="86000">
                <a:schemeClr val="tx2"/>
              </a:gs>
            </a:gsLst>
            <a:lin ang="108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640263" y="6356350"/>
            <a:ext cx="8521831" cy="42536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Delay 8">
            <a:extLst>
              <a:ext uri="{FF2B5EF4-FFF2-40B4-BE49-F238E27FC236}">
                <a16:creationId xmlns:a16="http://schemas.microsoft.com/office/drawing/2014/main" id="{A7CFC9E5-7337-DB8B-981A-7F8B6486125A}"/>
              </a:ext>
            </a:extLst>
          </p:cNvPr>
          <p:cNvSpPr/>
          <p:nvPr userDrawn="1"/>
        </p:nvSpPr>
        <p:spPr>
          <a:xfrm>
            <a:off x="-4317" y="6176962"/>
            <a:ext cx="1411700" cy="681037"/>
          </a:xfrm>
          <a:custGeom>
            <a:avLst/>
            <a:gdLst>
              <a:gd name="connsiteX0" fmla="*/ 0 w 748430"/>
              <a:gd name="connsiteY0" fmla="*/ 0 h 689139"/>
              <a:gd name="connsiteX1" fmla="*/ 374215 w 748430"/>
              <a:gd name="connsiteY1" fmla="*/ 0 h 689139"/>
              <a:gd name="connsiteX2" fmla="*/ 748430 w 748430"/>
              <a:gd name="connsiteY2" fmla="*/ 344570 h 689139"/>
              <a:gd name="connsiteX3" fmla="*/ 374215 w 748430"/>
              <a:gd name="connsiteY3" fmla="*/ 689140 h 689139"/>
              <a:gd name="connsiteX4" fmla="*/ 0 w 748430"/>
              <a:gd name="connsiteY4" fmla="*/ 689139 h 689139"/>
              <a:gd name="connsiteX5" fmla="*/ 0 w 748430"/>
              <a:gd name="connsiteY5" fmla="*/ 0 h 689139"/>
              <a:gd name="connsiteX0" fmla="*/ 1650124 w 2398554"/>
              <a:gd name="connsiteY0" fmla="*/ 0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650124 w 2398554"/>
              <a:gd name="connsiteY5" fmla="*/ 0 h 699650"/>
              <a:gd name="connsiteX0" fmla="*/ 0 w 2409064"/>
              <a:gd name="connsiteY0" fmla="*/ 10511 h 699650"/>
              <a:gd name="connsiteX1" fmla="*/ 2034849 w 2409064"/>
              <a:gd name="connsiteY1" fmla="*/ 0 h 699650"/>
              <a:gd name="connsiteX2" fmla="*/ 2409064 w 2409064"/>
              <a:gd name="connsiteY2" fmla="*/ 344570 h 699650"/>
              <a:gd name="connsiteX3" fmla="*/ 2034849 w 2409064"/>
              <a:gd name="connsiteY3" fmla="*/ 689140 h 699650"/>
              <a:gd name="connsiteX4" fmla="*/ 10510 w 2409064"/>
              <a:gd name="connsiteY4" fmla="*/ 699650 h 699650"/>
              <a:gd name="connsiteX5" fmla="*/ 0 w 2409064"/>
              <a:gd name="connsiteY5" fmla="*/ 10511 h 699650"/>
              <a:gd name="connsiteX0" fmla="*/ 1057075 w 2398554"/>
              <a:gd name="connsiteY0" fmla="*/ 1 h 699650"/>
              <a:gd name="connsiteX1" fmla="*/ 2024339 w 2398554"/>
              <a:gd name="connsiteY1" fmla="*/ 0 h 699650"/>
              <a:gd name="connsiteX2" fmla="*/ 2398554 w 2398554"/>
              <a:gd name="connsiteY2" fmla="*/ 344570 h 699650"/>
              <a:gd name="connsiteX3" fmla="*/ 2024339 w 2398554"/>
              <a:gd name="connsiteY3" fmla="*/ 689140 h 699650"/>
              <a:gd name="connsiteX4" fmla="*/ 0 w 2398554"/>
              <a:gd name="connsiteY4" fmla="*/ 699650 h 699650"/>
              <a:gd name="connsiteX5" fmla="*/ 1057075 w 2398554"/>
              <a:gd name="connsiteY5" fmla="*/ 1 h 699650"/>
              <a:gd name="connsiteX0" fmla="*/ 19992 w 1361471"/>
              <a:gd name="connsiteY0" fmla="*/ 1 h 689140"/>
              <a:gd name="connsiteX1" fmla="*/ 987256 w 1361471"/>
              <a:gd name="connsiteY1" fmla="*/ 0 h 689140"/>
              <a:gd name="connsiteX2" fmla="*/ 1361471 w 1361471"/>
              <a:gd name="connsiteY2" fmla="*/ 344570 h 689140"/>
              <a:gd name="connsiteX3" fmla="*/ 987256 w 1361471"/>
              <a:gd name="connsiteY3" fmla="*/ 689140 h 689140"/>
              <a:gd name="connsiteX4" fmla="*/ 0 w 1361471"/>
              <a:gd name="connsiteY4" fmla="*/ 689140 h 689140"/>
              <a:gd name="connsiteX5" fmla="*/ 19992 w 1361471"/>
              <a:gd name="connsiteY5" fmla="*/ 1 h 689140"/>
              <a:gd name="connsiteX0" fmla="*/ 0 w 1365647"/>
              <a:gd name="connsiteY0" fmla="*/ 1 h 689140"/>
              <a:gd name="connsiteX1" fmla="*/ 991432 w 1365647"/>
              <a:gd name="connsiteY1" fmla="*/ 0 h 689140"/>
              <a:gd name="connsiteX2" fmla="*/ 1365647 w 1365647"/>
              <a:gd name="connsiteY2" fmla="*/ 344570 h 689140"/>
              <a:gd name="connsiteX3" fmla="*/ 991432 w 1365647"/>
              <a:gd name="connsiteY3" fmla="*/ 689140 h 689140"/>
              <a:gd name="connsiteX4" fmla="*/ 4176 w 1365647"/>
              <a:gd name="connsiteY4" fmla="*/ 689140 h 689140"/>
              <a:gd name="connsiteX5" fmla="*/ 0 w 1365647"/>
              <a:gd name="connsiteY5" fmla="*/ 1 h 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647" h="689140">
                <a:moveTo>
                  <a:pt x="0" y="1"/>
                </a:moveTo>
                <a:lnTo>
                  <a:pt x="991432" y="0"/>
                </a:lnTo>
                <a:cubicBezTo>
                  <a:pt x="1198105" y="0"/>
                  <a:pt x="1365647" y="154269"/>
                  <a:pt x="1365647" y="344570"/>
                </a:cubicBezTo>
                <a:cubicBezTo>
                  <a:pt x="1365647" y="534871"/>
                  <a:pt x="1198105" y="689140"/>
                  <a:pt x="991432" y="689140"/>
                </a:cubicBezTo>
                <a:lnTo>
                  <a:pt x="4176" y="689140"/>
                </a:lnTo>
                <a:lnTo>
                  <a:pt x="0" y="1"/>
                </a:lnTo>
                <a:close/>
              </a:path>
            </a:pathLst>
          </a:custGeom>
          <a:solidFill>
            <a:schemeClr val="bg1"/>
          </a:solidFill>
          <a:ln>
            <a:noFill/>
          </a:ln>
          <a:effectLst>
            <a:outerShdw blurRad="76859" dist="38100" dir="16200000"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userDrawn="1"/>
        </p:nvPicPr>
        <p:blipFill>
          <a:blip r:embed="rId14"/>
          <a:stretch>
            <a:fillRect/>
          </a:stretch>
        </p:blipFill>
        <p:spPr>
          <a:xfrm>
            <a:off x="123944" y="6263241"/>
            <a:ext cx="933253" cy="518474"/>
          </a:xfrm>
          <a:prstGeom prst="rect">
            <a:avLst/>
          </a:prstGeom>
        </p:spPr>
      </p:pic>
    </p:spTree>
    <p:extLst>
      <p:ext uri="{BB962C8B-B14F-4D97-AF65-F5344CB8AC3E}">
        <p14:creationId xmlns:p14="http://schemas.microsoft.com/office/powerpoint/2010/main" val="3547685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System Font Regular"/>
        <a:buChar char="-"/>
        <a:defRPr sz="2400" kern="1200">
          <a:solidFill>
            <a:schemeClr val="accent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System Font Regular"/>
        <a:buChar char="&gt;"/>
        <a:defRPr sz="2000" kern="1200">
          <a:solidFill>
            <a:schemeClr val="accent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Wingdings" pitchFamily="2" charset="2"/>
        <a:buChar char="§"/>
        <a:defRPr sz="1800" kern="1200">
          <a:solidFill>
            <a:schemeClr val="accent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2100280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a:t>
            </a:r>
            <a:r>
              <a:rPr lang="en-US" err="1"/>
              <a:t>Leighl</a:t>
            </a:r>
            <a:r>
              <a:rPr lang="en-US"/>
              <a:t> NB, et al. J Clin Oncol. 2024;42(30):3593-3605.</a:t>
            </a:r>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402238100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1200"/>
        </a:spcAft>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1200"/>
        </a:spcAft>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1200"/>
        </a:spcAft>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1"/>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1"/>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2"/>
          <a:stretch>
            <a:fillRect/>
          </a:stretch>
        </p:blipFill>
        <p:spPr>
          <a:xfrm>
            <a:off x="149033" y="6105335"/>
            <a:ext cx="908164" cy="701763"/>
          </a:xfrm>
          <a:prstGeom prst="rect">
            <a:avLst/>
          </a:prstGeom>
        </p:spPr>
      </p:pic>
    </p:spTree>
    <p:extLst>
      <p:ext uri="{BB962C8B-B14F-4D97-AF65-F5344CB8AC3E}">
        <p14:creationId xmlns:p14="http://schemas.microsoft.com/office/powerpoint/2010/main" val="21357407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2"/>
          <a:stretch>
            <a:fillRect/>
          </a:stretch>
        </p:blipFill>
        <p:spPr>
          <a:xfrm>
            <a:off x="84187" y="5951353"/>
            <a:ext cx="1203527" cy="668626"/>
          </a:xfrm>
          <a:prstGeom prst="rect">
            <a:avLst/>
          </a:prstGeom>
        </p:spPr>
      </p:pic>
      <p:sp>
        <p:nvSpPr>
          <p:cNvPr id="4" name="Title Placeholder 1">
            <a:extLst>
              <a:ext uri="{FF2B5EF4-FFF2-40B4-BE49-F238E27FC236}">
                <a16:creationId xmlns:a16="http://schemas.microsoft.com/office/drawing/2014/main" id="{61B412E6-22A5-F6D1-6C4D-7266299E05CD}"/>
              </a:ext>
            </a:extLst>
          </p:cNvPr>
          <p:cNvSpPr>
            <a:spLocks noGrp="1"/>
          </p:cNvSpPr>
          <p:nvPr>
            <p:ph type="title"/>
          </p:nvPr>
        </p:nvSpPr>
        <p:spPr>
          <a:xfrm>
            <a:off x="838200" y="365125"/>
            <a:ext cx="10515600" cy="871393"/>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5D74FEAA-7A87-7BDE-48ED-0DC26605B1D6}"/>
              </a:ext>
            </a:extLst>
          </p:cNvPr>
          <p:cNvSpPr>
            <a:spLocks noGrp="1"/>
          </p:cNvSpPr>
          <p:nvPr>
            <p:ph type="body" idx="1"/>
          </p:nvPr>
        </p:nvSpPr>
        <p:spPr>
          <a:xfrm>
            <a:off x="838200" y="1331283"/>
            <a:ext cx="10515600" cy="45187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7AF65C9-EBA5-0F03-3B16-8308ED10CC28}"/>
              </a:ext>
            </a:extLst>
          </p:cNvPr>
          <p:cNvSpPr/>
          <p:nvPr/>
        </p:nvSpPr>
        <p:spPr>
          <a:xfrm rot="10800000">
            <a:off x="-2" y="6721250"/>
            <a:ext cx="12192001" cy="136750"/>
          </a:xfrm>
          <a:prstGeom prst="rect">
            <a:avLst/>
          </a:prstGeom>
          <a:gradFill>
            <a:gsLst>
              <a:gs pos="0">
                <a:schemeClr val="accent2"/>
              </a:gs>
              <a:gs pos="99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8">
            <a:extLst>
              <a:ext uri="{FF2B5EF4-FFF2-40B4-BE49-F238E27FC236}">
                <a16:creationId xmlns:a16="http://schemas.microsoft.com/office/drawing/2014/main" id="{9CACBC30-5FEB-08F0-A3AC-C0836706CEFF}"/>
              </a:ext>
            </a:extLst>
          </p:cNvPr>
          <p:cNvSpPr>
            <a:spLocks noGrp="1"/>
          </p:cNvSpPr>
          <p:nvPr>
            <p:ph type="ftr" sz="quarter" idx="3"/>
          </p:nvPr>
        </p:nvSpPr>
        <p:spPr>
          <a:xfrm>
            <a:off x="1401417" y="5964383"/>
            <a:ext cx="9223513" cy="642566"/>
          </a:xfrm>
          <a:prstGeom prst="rect">
            <a:avLst/>
          </a:prstGeom>
        </p:spPr>
        <p:txBody>
          <a:bodyPr anchor="b"/>
          <a:lstStyle>
            <a:lvl1pPr algn="l">
              <a:defRPr sz="900"/>
            </a:lvl1pPr>
          </a:lstStyle>
          <a:p>
            <a:endParaRPr lang="en-US"/>
          </a:p>
        </p:txBody>
      </p:sp>
    </p:spTree>
    <p:extLst>
      <p:ext uri="{BB962C8B-B14F-4D97-AF65-F5344CB8AC3E}">
        <p14:creationId xmlns:p14="http://schemas.microsoft.com/office/powerpoint/2010/main" val="12157030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8" r:id="rId10"/>
  </p:sldLayoutIdLst>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982127D5-5ACA-11A4-A923-D17FE1817C16}"/>
              </a:ext>
            </a:extLst>
          </p:cNvPr>
          <p:cNvSpPr>
            <a:spLocks noGrp="1"/>
          </p:cNvSpPr>
          <p:nvPr>
            <p:ph type="title"/>
          </p:nvPr>
        </p:nvSpPr>
        <p:spPr>
          <a:xfrm>
            <a:off x="1106864" y="521208"/>
            <a:ext cx="9262872" cy="576072"/>
          </a:xfrm>
          <a:prstGeom prst="rect">
            <a:avLst/>
          </a:prstGeom>
        </p:spPr>
        <p:txBody>
          <a:bodyPr vert="horz" lIns="91440" tIns="45720" rIns="91440" bIns="45720" rtlCol="0" anchor="t">
            <a:normAutofit/>
          </a:bodyPr>
          <a:lstStyle/>
          <a:p>
            <a:r>
              <a:rPr lang="en-US"/>
              <a:t>Click to edit Master title style</a:t>
            </a:r>
          </a:p>
        </p:txBody>
      </p:sp>
      <p:sp>
        <p:nvSpPr>
          <p:cNvPr id="9" name="Text Placeholder 8">
            <a:extLst>
              <a:ext uri="{FF2B5EF4-FFF2-40B4-BE49-F238E27FC236}">
                <a16:creationId xmlns:a16="http://schemas.microsoft.com/office/drawing/2014/main" id="{9434210E-10F1-4259-0A3A-B65370F98313}"/>
              </a:ext>
            </a:extLst>
          </p:cNvPr>
          <p:cNvSpPr>
            <a:spLocks noGrp="1"/>
          </p:cNvSpPr>
          <p:nvPr>
            <p:ph type="body" idx="1"/>
          </p:nvPr>
        </p:nvSpPr>
        <p:spPr>
          <a:xfrm>
            <a:off x="1379424" y="1955799"/>
            <a:ext cx="4475112" cy="3988408"/>
          </a:xfrm>
          <a:prstGeom prst="rect">
            <a:avLst/>
          </a:prstGeom>
        </p:spPr>
        <p:txBody>
          <a:bodyPr vert="horz" lIns="91440" tIns="45720" rIns="91440" bIns="45720" rtlCol="0">
            <a:normAutofit/>
          </a:bodyPr>
          <a:lstStyle/>
          <a:p>
            <a:pPr lvl="0"/>
            <a:r>
              <a:rPr lang="en-US"/>
              <a:t>Level one</a:t>
            </a:r>
          </a:p>
          <a:p>
            <a:pPr lvl="1"/>
            <a:r>
              <a:rPr lang="en-US"/>
              <a:t>Level two</a:t>
            </a:r>
          </a:p>
          <a:p>
            <a:pPr lvl="2"/>
            <a:r>
              <a:rPr lang="en-US"/>
              <a:t>Level three</a:t>
            </a:r>
          </a:p>
          <a:p>
            <a:pPr lvl="3"/>
            <a:r>
              <a:rPr lang="en-US"/>
              <a:t>Level four</a:t>
            </a:r>
          </a:p>
          <a:p>
            <a:pPr lvl="4"/>
            <a:r>
              <a:rPr lang="en-US"/>
              <a:t>Level five</a:t>
            </a:r>
          </a:p>
        </p:txBody>
      </p:sp>
      <p:sp>
        <p:nvSpPr>
          <p:cNvPr id="11" name="Footer Placeholder 10">
            <a:extLst>
              <a:ext uri="{FF2B5EF4-FFF2-40B4-BE49-F238E27FC236}">
                <a16:creationId xmlns:a16="http://schemas.microsoft.com/office/drawing/2014/main" id="{9D118D59-0804-701D-DF1C-AF49ACA90B46}"/>
              </a:ext>
            </a:extLst>
          </p:cNvPr>
          <p:cNvSpPr>
            <a:spLocks noGrp="1"/>
          </p:cNvSpPr>
          <p:nvPr>
            <p:ph type="ftr" sz="quarter" idx="3"/>
          </p:nvPr>
        </p:nvSpPr>
        <p:spPr>
          <a:xfrm>
            <a:off x="1572768" y="6080760"/>
            <a:ext cx="9153144" cy="283464"/>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29263785"/>
      </p:ext>
    </p:extLst>
  </p:cSld>
  <p:clrMap bg1="lt1" tx1="dk1" bg2="lt2" tx2="dk2" accent1="accent1" accent2="accent2" accent3="accent3" accent4="accent4" accent5="accent5" accent6="accent6" hlink="hlink" folHlink="folHlink"/>
  <p:sldLayoutIdLst>
    <p:sldLayoutId id="2147483727" r:id="rId1"/>
  </p:sldLayoutIdLst>
  <p:transition spd="med"/>
  <p:hf sldNum="0" hdr="0" dt="0"/>
  <p:txStyles>
    <p:titleStyle>
      <a:lvl1pPr marL="0" marR="0" indent="0" algn="l" defTabSz="914400" rtl="0" eaLnBrk="1" latinLnBrk="0" hangingPunct="1">
        <a:lnSpc>
          <a:spcPct val="90000"/>
        </a:lnSpc>
        <a:spcBef>
          <a:spcPts val="0"/>
        </a:spcBef>
        <a:spcAft>
          <a:spcPts val="0"/>
        </a:spcAft>
        <a:buClrTx/>
        <a:buSzTx/>
        <a:buFontTx/>
        <a:buNone/>
        <a:tabLst/>
        <a:defRPr sz="3200" b="1" i="0" u="none" strike="noStrike" cap="none" spc="0" baseline="0">
          <a:solidFill>
            <a:schemeClr val="bg1"/>
          </a:solidFill>
          <a:uFillTx/>
          <a:latin typeface="Arial" panose="020B0604020202020204" pitchFamily="34" charset="0"/>
          <a:ea typeface="Arial" panose="020B0604020202020204" pitchFamily="34" charset="0"/>
          <a:cs typeface="Arial" panose="020B0604020202020204" pitchFamily="34" charset="0"/>
          <a:sym typeface="Aptos Display"/>
        </a:defRPr>
      </a:lvl1pPr>
      <a:lvl2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eaLnBrk="1" latinLnBrk="0" hangingPunct="1">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95275" marR="0" indent="-29527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600" b="0" i="0" u="none" strike="noStrike" cap="none" spc="0" normalizeH="0" baseline="0" dirty="0" smtClean="0">
          <a:ln>
            <a:noFill/>
          </a:ln>
          <a:solidFill>
            <a:srgbClr val="FFFFFF"/>
          </a:solidFill>
          <a:effectLst/>
          <a:uFillTx/>
          <a:latin typeface="Arial"/>
          <a:ea typeface="Arial"/>
          <a:cs typeface="Arial"/>
          <a:sym typeface="Arial"/>
        </a:defRPr>
      </a:lvl1pPr>
      <a:lvl2pPr marL="581025" marR="0" indent="-28575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400" b="0" i="0" u="none" strike="noStrike" cap="none" spc="0" normalizeH="0" baseline="0" dirty="0" smtClean="0">
          <a:ln>
            <a:noFill/>
          </a:ln>
          <a:solidFill>
            <a:srgbClr val="FFFFFF"/>
          </a:solidFill>
          <a:effectLst/>
          <a:uFillTx/>
          <a:latin typeface="Arial"/>
          <a:ea typeface="Arial"/>
          <a:cs typeface="Arial"/>
          <a:sym typeface="Arial"/>
        </a:defRPr>
      </a:lvl2pPr>
      <a:lvl3pPr marL="806450"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tab pos="450850" algn="l"/>
        </a:tabLst>
        <a:defRPr kumimoji="0" lang="en-US" sz="1200" b="0" i="0" u="none" strike="noStrike" cap="none" spc="0" normalizeH="0" baseline="0" dirty="0" smtClean="0">
          <a:ln>
            <a:noFill/>
          </a:ln>
          <a:solidFill>
            <a:srgbClr val="FFFFFF"/>
          </a:solidFill>
          <a:effectLst/>
          <a:uFillTx/>
          <a:latin typeface="Arial"/>
          <a:ea typeface="Arial"/>
          <a:cs typeface="Arial"/>
          <a:sym typeface="Arial"/>
        </a:defRPr>
      </a:lvl3pPr>
      <a:lvl4pPr marL="1031875" marR="0" indent="-225425"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smtClean="0">
          <a:ln>
            <a:noFill/>
          </a:ln>
          <a:solidFill>
            <a:srgbClr val="FFFFFF"/>
          </a:solidFill>
          <a:effectLst/>
          <a:uFillTx/>
          <a:latin typeface="Arial"/>
          <a:ea typeface="Arial"/>
          <a:cs typeface="Arial"/>
          <a:sym typeface="Arial"/>
        </a:defRPr>
      </a:lvl4pPr>
      <a:lvl5pPr marL="1150938" marR="0" indent="-177800" algn="l" defTabSz="914400" rtl="0" eaLnBrk="1" fontAlgn="auto" latinLnBrk="0" hangingPunct="1">
        <a:lnSpc>
          <a:spcPct val="100000"/>
        </a:lnSpc>
        <a:spcBef>
          <a:spcPts val="400"/>
        </a:spcBef>
        <a:spcAft>
          <a:spcPts val="600"/>
        </a:spcAft>
        <a:buClr>
          <a:srgbClr val="BCBCF7"/>
        </a:buClr>
        <a:buSzPct val="100000"/>
        <a:buFont typeface="Arial"/>
        <a:buChar char="•"/>
        <a:tabLst/>
        <a:defRPr kumimoji="0" lang="en-US" sz="1100" b="0" i="0" u="none" strike="noStrike" cap="none" spc="0" normalizeH="0" baseline="0" dirty="0">
          <a:ln>
            <a:noFill/>
          </a:ln>
          <a:solidFill>
            <a:srgbClr val="FFFFFF"/>
          </a:solidFill>
          <a:effectLst/>
          <a:uFillTx/>
          <a:latin typeface="Arial"/>
          <a:ea typeface="Arial"/>
          <a:cs typeface="Arial"/>
          <a:sym typeface="Arial"/>
        </a:defRPr>
      </a:lvl5pPr>
      <a:lvl6pPr marL="26924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6pPr>
      <a:lvl7pPr marL="31496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7pPr>
      <a:lvl8pPr marL="36068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8pPr>
      <a:lvl9pPr marL="4064000" marR="0" indent="-406400" algn="l" defTabSz="914400" rtl="0" eaLnBrk="1" latinLnBrk="0" hangingPunct="1">
        <a:lnSpc>
          <a:spcPct val="90000"/>
        </a:lnSpc>
        <a:spcBef>
          <a:spcPts val="1000"/>
        </a:spcBef>
        <a:spcAft>
          <a:spcPts val="0"/>
        </a:spcAft>
        <a:buClrTx/>
        <a:buSzPct val="100000"/>
        <a:buFontTx/>
        <a:buChar char="•"/>
        <a:tabLst/>
        <a:defRPr sz="3200" b="1" i="0" u="none" strike="noStrike" cap="none" spc="0" baseline="0">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5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55.xml"/><Relationship Id="rId4" Type="http://schemas.openxmlformats.org/officeDocument/2006/relationships/image" Target="../media/image41.sv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4974" y="2235200"/>
            <a:ext cx="9144000" cy="2387600"/>
          </a:xfrm>
        </p:spPr>
        <p:txBody>
          <a:bodyPr anchor="ctr">
            <a:noAutofit/>
          </a:bodyPr>
          <a:lstStyle/>
          <a:p>
            <a:r>
              <a:rPr lang="en-US" sz="4000"/>
              <a:t>Interdisciplinary Strategies for BRCA-Mutated EBC: Testing, Targeting, and Team-Based Care</a:t>
            </a:r>
          </a:p>
        </p:txBody>
      </p:sp>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A453B-3177-3489-13F9-6767B5912B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21468-74C2-238A-D459-4D51AB0A0F74}"/>
              </a:ext>
            </a:extLst>
          </p:cNvPr>
          <p:cNvSpPr>
            <a:spLocks noGrp="1"/>
          </p:cNvSpPr>
          <p:nvPr>
            <p:ph type="title"/>
          </p:nvPr>
        </p:nvSpPr>
        <p:spPr>
          <a:xfrm>
            <a:off x="838200" y="365125"/>
            <a:ext cx="10515600" cy="871393"/>
          </a:xfrm>
        </p:spPr>
        <p:txBody>
          <a:bodyPr>
            <a:normAutofit fontScale="90000"/>
          </a:bodyPr>
          <a:lstStyle/>
          <a:p>
            <a:r>
              <a:rPr lang="en-US"/>
              <a:t>Racial Disparities in Breast Cancer Risk Factors and Risk Management</a:t>
            </a:r>
          </a:p>
        </p:txBody>
      </p:sp>
      <p:sp>
        <p:nvSpPr>
          <p:cNvPr id="5" name="Content Placeholder 4">
            <a:extLst>
              <a:ext uri="{FF2B5EF4-FFF2-40B4-BE49-F238E27FC236}">
                <a16:creationId xmlns:a16="http://schemas.microsoft.com/office/drawing/2014/main" id="{4B7F2495-443A-BD8C-6AAF-5455A201EBF6}"/>
              </a:ext>
            </a:extLst>
          </p:cNvPr>
          <p:cNvSpPr>
            <a:spLocks noGrp="1"/>
          </p:cNvSpPr>
          <p:nvPr>
            <p:ph idx="1"/>
          </p:nvPr>
        </p:nvSpPr>
        <p:spPr>
          <a:xfrm>
            <a:off x="838200" y="1331283"/>
            <a:ext cx="10515600" cy="4518799"/>
          </a:xfrm>
        </p:spPr>
        <p:txBody>
          <a:bodyPr>
            <a:normAutofit lnSpcReduction="10000"/>
          </a:bodyPr>
          <a:lstStyle/>
          <a:p>
            <a:pPr>
              <a:lnSpc>
                <a:spcPct val="100000"/>
              </a:lnSpc>
            </a:pPr>
            <a:r>
              <a:rPr lang="en-US"/>
              <a:t>Racial disparities in breast cancer outcomes are well described across the spectrum of screening, diagnosis, treatment, and survivorship</a:t>
            </a:r>
          </a:p>
          <a:p>
            <a:pPr>
              <a:lnSpc>
                <a:spcPct val="100000"/>
              </a:lnSpc>
            </a:pPr>
            <a:r>
              <a:rPr lang="en-US"/>
              <a:t>Screening strategies should be both risk- and race-based, given the prevalence of early-onset TNBC in young Black women</a:t>
            </a:r>
          </a:p>
          <a:p>
            <a:pPr>
              <a:lnSpc>
                <a:spcPct val="100000"/>
              </a:lnSpc>
            </a:pPr>
            <a:r>
              <a:rPr lang="en-US"/>
              <a:t>Universal BRCA testing should be offered to Black and Hispanic women given the prevalence of BRCA mutations in these populations </a:t>
            </a:r>
          </a:p>
          <a:p>
            <a:pPr>
              <a:lnSpc>
                <a:spcPct val="100000"/>
              </a:lnSpc>
            </a:pPr>
            <a:r>
              <a:rPr lang="en-US"/>
              <a:t>Early risk assessment and identification of individuals with hereditary or familial risk are crucial</a:t>
            </a:r>
          </a:p>
          <a:p>
            <a:pPr>
              <a:lnSpc>
                <a:spcPct val="100000"/>
              </a:lnSpc>
            </a:pPr>
            <a:r>
              <a:rPr lang="en-US"/>
              <a:t>It is essential to address social determinants of health by educating both patients and HCPs about the factors contributing to disparities in outcomes, and by promoting participation in clinical trials</a:t>
            </a:r>
          </a:p>
        </p:txBody>
      </p:sp>
      <p:sp>
        <p:nvSpPr>
          <p:cNvPr id="7" name="Footer Placeholder 6">
            <a:extLst>
              <a:ext uri="{FF2B5EF4-FFF2-40B4-BE49-F238E27FC236}">
                <a16:creationId xmlns:a16="http://schemas.microsoft.com/office/drawing/2014/main" id="{C7366E45-1268-0AB1-2645-C9D4C3AE2851}"/>
              </a:ext>
            </a:extLst>
          </p:cNvPr>
          <p:cNvSpPr>
            <a:spLocks noGrp="1"/>
          </p:cNvSpPr>
          <p:nvPr>
            <p:ph type="ftr" sz="quarter" idx="3"/>
          </p:nvPr>
        </p:nvSpPr>
        <p:spPr/>
        <p:txBody>
          <a:bodyPr/>
          <a:lstStyle/>
          <a:p>
            <a:r>
              <a:rPr lang="en-US"/>
              <a:t>Pederson HJ, et al. </a:t>
            </a:r>
            <a:r>
              <a:rPr lang="en-US" i="1" err="1"/>
              <a:t>Maruritas</a:t>
            </a:r>
            <a:r>
              <a:rPr lang="en-US"/>
              <a:t>. 2024;184:107949. Pal T, et al. </a:t>
            </a:r>
            <a:r>
              <a:rPr lang="en-US" i="1"/>
              <a:t>Cancer</a:t>
            </a:r>
            <a:r>
              <a:rPr lang="en-US"/>
              <a:t>. 2015;121(23):4173-4180. Mortimer JE, et al. </a:t>
            </a:r>
            <a:r>
              <a:rPr lang="en-US" i="1"/>
              <a:t>JAMA </a:t>
            </a:r>
            <a:r>
              <a:rPr lang="en-US" i="1" err="1"/>
              <a:t>Netw</a:t>
            </a:r>
            <a:r>
              <a:rPr lang="en-US" i="1"/>
              <a:t> Open</a:t>
            </a:r>
            <a:r>
              <a:rPr lang="en-US"/>
              <a:t>. 2025;8(9):e2531577.</a:t>
            </a:r>
          </a:p>
        </p:txBody>
      </p:sp>
    </p:spTree>
    <p:extLst>
      <p:ext uri="{BB962C8B-B14F-4D97-AF65-F5344CB8AC3E}">
        <p14:creationId xmlns:p14="http://schemas.microsoft.com/office/powerpoint/2010/main" val="2440493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364974" y="2235200"/>
            <a:ext cx="9144000" cy="2387600"/>
          </a:xfrm>
        </p:spPr>
        <p:txBody>
          <a:bodyPr anchor="ctr">
            <a:noAutofit/>
          </a:bodyPr>
          <a:lstStyle/>
          <a:p>
            <a:r>
              <a:rPr lang="en-US" sz="4000"/>
              <a:t>Evolving Evidence in Adjuvant Therapy for High-Risk </a:t>
            </a:r>
            <a:r>
              <a:rPr lang="en-US" sz="4000" err="1"/>
              <a:t>gBRCAm</a:t>
            </a:r>
            <a:r>
              <a:rPr lang="en-US" sz="4000"/>
              <a:t> EBC </a:t>
            </a:r>
          </a:p>
        </p:txBody>
      </p:sp>
    </p:spTree>
    <p:extLst>
      <p:ext uri="{BB962C8B-B14F-4D97-AF65-F5344CB8AC3E}">
        <p14:creationId xmlns:p14="http://schemas.microsoft.com/office/powerpoint/2010/main" val="56339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normAutofit fontScale="90000"/>
          </a:bodyPr>
          <a:lstStyle/>
          <a:p>
            <a:r>
              <a:rPr lang="en-US"/>
              <a:t>Phase 3 </a:t>
            </a:r>
            <a:r>
              <a:rPr lang="en-US" err="1"/>
              <a:t>OlympiA</a:t>
            </a:r>
            <a:r>
              <a:rPr lang="en-US"/>
              <a:t> Trial of Adjuvant Olaparib in HER2- EBC With Germline BRCA1/2 Mutation </a:t>
            </a:r>
          </a:p>
        </p:txBody>
      </p:sp>
      <p:sp>
        <p:nvSpPr>
          <p:cNvPr id="3" name="object 3">
            <a:extLst>
              <a:ext uri="{FF2B5EF4-FFF2-40B4-BE49-F238E27FC236}">
                <a16:creationId xmlns:a16="http://schemas.microsoft.com/office/drawing/2014/main" id="{D9FA6140-E767-8C1B-13A7-9DA33453838B}"/>
              </a:ext>
            </a:extLst>
          </p:cNvPr>
          <p:cNvSpPr txBox="1"/>
          <p:nvPr/>
        </p:nvSpPr>
        <p:spPr>
          <a:xfrm>
            <a:off x="861927" y="5005906"/>
            <a:ext cx="3928423"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ER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and/or</a:t>
            </a:r>
            <a:r>
              <a:rPr kumimoji="0" sz="1200" b="0" i="0" u="none" strike="noStrike" kern="0" cap="none" spc="-5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PgR</a:t>
            </a:r>
            <a:r>
              <a:rPr kumimoji="0" sz="1200" b="0" i="0" u="none" strike="noStrike" kern="0" cap="none" spc="-1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positive</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defined</a:t>
            </a:r>
            <a:r>
              <a:rPr kumimoji="0" sz="1200" b="0" i="0" u="none" strike="noStrike" kern="0" cap="none" spc="-5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as</a:t>
            </a:r>
            <a:r>
              <a:rPr kumimoji="0" sz="1200" b="0" i="0"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IHC</a:t>
            </a:r>
            <a:r>
              <a:rPr kumimoji="0" sz="1200" b="0" i="0" u="none" strike="noStrike" kern="0" cap="none" spc="-1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staining</a:t>
            </a:r>
            <a:r>
              <a:rPr kumimoji="0" sz="1200" b="0" i="0" u="none" strike="noStrike" kern="0" cap="none" spc="-55" normalizeH="0" baseline="0"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object 4">
            <a:extLst>
              <a:ext uri="{FF2B5EF4-FFF2-40B4-BE49-F238E27FC236}">
                <a16:creationId xmlns:a16="http://schemas.microsoft.com/office/drawing/2014/main" id="{F6CA9C6D-5A05-F79F-EFDE-7C9A2BCFCCED}"/>
              </a:ext>
            </a:extLst>
          </p:cNvPr>
          <p:cNvSpPr txBox="1"/>
          <p:nvPr/>
        </p:nvSpPr>
        <p:spPr>
          <a:xfrm>
            <a:off x="838201" y="5205204"/>
            <a:ext cx="4046128" cy="382156"/>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Triple</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Negative</a:t>
            </a:r>
            <a:r>
              <a:rPr kumimoji="0" sz="1200" b="0" i="0" u="none" strike="noStrike" kern="0" cap="none" spc="-3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defined</a:t>
            </a:r>
            <a:r>
              <a:rPr kumimoji="0" sz="1200" b="0" i="0" u="none" strike="noStrike" kern="0" cap="none" spc="-5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as</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ER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and</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PgR</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negative</a:t>
            </a:r>
            <a:r>
              <a:rPr kumimoji="0" sz="1200" b="0" i="0" u="none" strike="noStrike" kern="0" cap="none" spc="-3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(IHC</a:t>
            </a:r>
            <a:r>
              <a:rPr kumimoji="0" sz="1200" b="0" i="0"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staining</a:t>
            </a:r>
            <a:r>
              <a:rPr kumimoji="0" sz="1200" b="0" i="0" u="none" strike="noStrike" kern="0" cap="none" spc="-6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&lt;</a:t>
            </a:r>
            <a:r>
              <a:rPr kumimoji="0" sz="1200" b="0" i="0" u="none" strike="noStrike" kern="0" cap="none" spc="-25" normalizeH="0" baseline="0" noProof="0">
                <a:ln>
                  <a:noFill/>
                </a:ln>
                <a:solidFill>
                  <a:sysClr val="windowText" lastClr="000000"/>
                </a:solidFill>
                <a:effectLst/>
                <a:uLnTx/>
                <a:uFillTx/>
                <a:latin typeface="Arial"/>
                <a:ea typeface="+mn-ea"/>
                <a:cs typeface="Arial"/>
              </a:rPr>
              <a:t>1%)</a:t>
            </a:r>
            <a:r>
              <a:rPr kumimoji="0" lang="en-US" sz="1200" b="0" i="0" u="none" strike="noStrike" kern="0" cap="none" spc="-25" normalizeH="0" baseline="0" noProof="0">
                <a:ln>
                  <a:noFill/>
                </a:ln>
                <a:solidFill>
                  <a:sysClr val="windowText" lastClr="000000"/>
                </a:solidFill>
                <a:effectLst/>
                <a:uLnTx/>
                <a:uFillTx/>
                <a:latin typeface="Arial"/>
                <a:ea typeface="+mn-ea"/>
                <a:cs typeface="Arial"/>
              </a:rPr>
              <a:t>.</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6" name="object 6">
            <a:extLst>
              <a:ext uri="{FF2B5EF4-FFF2-40B4-BE49-F238E27FC236}">
                <a16:creationId xmlns:a16="http://schemas.microsoft.com/office/drawing/2014/main" id="{216DDDD7-422E-543B-2650-05DD89DF12D6}"/>
              </a:ext>
            </a:extLst>
          </p:cNvPr>
          <p:cNvSpPr txBox="1"/>
          <p:nvPr/>
        </p:nvSpPr>
        <p:spPr>
          <a:xfrm>
            <a:off x="897907" y="1564457"/>
            <a:ext cx="2097373" cy="2631490"/>
          </a:xfrm>
          <a:prstGeom prst="rect">
            <a:avLst/>
          </a:prstGeom>
          <a:solidFill>
            <a:schemeClr val="accent2">
              <a:lumMod val="20000"/>
              <a:lumOff val="80000"/>
            </a:schemeClr>
          </a:solidFill>
        </p:spPr>
        <p:txBody>
          <a:bodyPr vert="horz" wrap="square" lIns="0" tIns="91440" rIns="0" bIns="91440" rtlCol="0">
            <a:spAutoFit/>
          </a:bodyPr>
          <a:lstStyle/>
          <a:p>
            <a:pPr marL="267970" marR="193040" lvl="0" indent="-177165" algn="l" defTabSz="914400" rtl="0" eaLnBrk="1" fontAlgn="auto" latinLnBrk="0" hangingPunct="1">
              <a:lnSpc>
                <a:spcPct val="100400"/>
              </a:lnSpc>
              <a:spcBef>
                <a:spcPts val="850"/>
              </a:spcBef>
              <a:spcAft>
                <a:spcPts val="0"/>
              </a:spcAft>
              <a:buClrTx/>
              <a:buSzTx/>
              <a:buFontTx/>
              <a:buChar char="•"/>
              <a:tabLst>
                <a:tab pos="269240"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Local</a:t>
            </a:r>
            <a:r>
              <a:rPr kumimoji="0" sz="1200" b="0" i="0" u="none" strike="noStrike" kern="0" cap="none" spc="-3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genetic</a:t>
            </a:r>
            <a:r>
              <a:rPr kumimoji="0" sz="1200" b="0" i="0"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testing 	</a:t>
            </a:r>
            <a:r>
              <a:rPr kumimoji="0" sz="1200" b="0" i="0" u="none" strike="noStrike" kern="0" cap="none" spc="0" normalizeH="0" baseline="0" noProof="0">
                <a:ln>
                  <a:noFill/>
                </a:ln>
                <a:solidFill>
                  <a:sysClr val="windowText" lastClr="000000"/>
                </a:solidFill>
                <a:effectLst/>
                <a:uLnTx/>
                <a:uFillTx/>
                <a:latin typeface="Arial"/>
                <a:ea typeface="+mn-ea"/>
                <a:cs typeface="Arial"/>
              </a:rPr>
              <a:t>or</a:t>
            </a:r>
            <a:r>
              <a:rPr kumimoji="0" sz="1200" b="0" i="0" u="none" strike="noStrike" kern="0" cap="none" spc="-5"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on-</a:t>
            </a:r>
            <a:r>
              <a:rPr kumimoji="0" sz="1200" b="0" i="0" u="none" strike="noStrike" kern="0" cap="none" spc="0" normalizeH="0" baseline="0" noProof="0">
                <a:ln>
                  <a:noFill/>
                </a:ln>
                <a:solidFill>
                  <a:sysClr val="windowText" lastClr="000000"/>
                </a:solidFill>
                <a:effectLst/>
                <a:uLnTx/>
                <a:uFillTx/>
                <a:latin typeface="Arial"/>
                <a:ea typeface="+mn-ea"/>
                <a:cs typeface="Arial"/>
              </a:rPr>
              <a:t>study</a:t>
            </a:r>
            <a:r>
              <a:rPr kumimoji="0" sz="1200" b="0" i="0"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central 	</a:t>
            </a:r>
            <a:r>
              <a:rPr kumimoji="0" sz="1200" b="0" i="0" u="none" strike="noStrike" kern="0" cap="none" spc="0" normalizeH="0" baseline="0" noProof="0">
                <a:ln>
                  <a:noFill/>
                </a:ln>
                <a:solidFill>
                  <a:sysClr val="windowText" lastClr="000000"/>
                </a:solidFill>
                <a:effectLst/>
                <a:uLnTx/>
                <a:uFillTx/>
                <a:latin typeface="Arial"/>
                <a:ea typeface="+mn-ea"/>
                <a:cs typeface="Arial"/>
              </a:rPr>
              <a:t>screening</a:t>
            </a:r>
            <a:endParaRPr kumimoji="0" sz="900" b="0" i="0" u="none" strike="noStrike" kern="0" cap="none" spc="0" normalizeH="0" baseline="0" noProof="0">
              <a:ln>
                <a:noFill/>
              </a:ln>
              <a:solidFill>
                <a:sysClr val="windowText" lastClr="000000"/>
              </a:solidFill>
              <a:effectLst/>
              <a:uLnTx/>
              <a:uFillTx/>
              <a:latin typeface="Arial"/>
              <a:ea typeface="+mn-ea"/>
              <a:cs typeface="Arial"/>
            </a:endParaRPr>
          </a:p>
          <a:p>
            <a:pPr marL="267970" marR="326390" lvl="0" indent="-177165" algn="l" defTabSz="914400" rtl="0" eaLnBrk="1" fontAlgn="auto" latinLnBrk="0" hangingPunct="1">
              <a:lnSpc>
                <a:spcPct val="100000"/>
              </a:lnSpc>
              <a:spcBef>
                <a:spcPts val="585"/>
              </a:spcBef>
              <a:spcAft>
                <a:spcPts val="0"/>
              </a:spcAft>
              <a:buClrTx/>
              <a:buSzTx/>
              <a:buFontTx/>
              <a:buChar char="•"/>
              <a:tabLst>
                <a:tab pos="269240"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Germline</a:t>
            </a:r>
            <a:r>
              <a:rPr kumimoji="0" sz="1200" b="0" i="0" u="none" strike="noStrike" kern="0" cap="none" spc="-55"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pathogenic 	</a:t>
            </a:r>
            <a:r>
              <a:rPr kumimoji="0" sz="1200" b="0" i="0" u="none" strike="noStrike" kern="0" cap="none" spc="0" normalizeH="0" baseline="0" noProof="0">
                <a:ln>
                  <a:noFill/>
                </a:ln>
                <a:solidFill>
                  <a:sysClr val="windowText" lastClr="000000"/>
                </a:solidFill>
                <a:effectLst/>
                <a:uLnTx/>
                <a:uFillTx/>
                <a:latin typeface="Arial"/>
                <a:ea typeface="+mn-ea"/>
                <a:cs typeface="Arial"/>
              </a:rPr>
              <a:t>or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likely</a:t>
            </a:r>
            <a:r>
              <a:rPr kumimoji="0" sz="1200" b="0" i="0" u="none" strike="noStrike" kern="0" cap="none" spc="-10" normalizeH="0" baseline="0" noProof="0">
                <a:ln>
                  <a:noFill/>
                </a:ln>
                <a:solidFill>
                  <a:sysClr val="windowText" lastClr="000000"/>
                </a:solidFill>
                <a:effectLst/>
                <a:uLnTx/>
                <a:uFillTx/>
                <a:latin typeface="Arial"/>
                <a:ea typeface="+mn-ea"/>
                <a:cs typeface="Arial"/>
              </a:rPr>
              <a:t> pathogenic 	</a:t>
            </a:r>
            <a:r>
              <a:rPr kumimoji="0" sz="1200" b="0" i="1" u="none" strike="noStrike" kern="0" cap="none" spc="0" normalizeH="0" baseline="0" noProof="0">
                <a:ln>
                  <a:noFill/>
                </a:ln>
                <a:solidFill>
                  <a:sysClr val="windowText" lastClr="000000"/>
                </a:solidFill>
                <a:effectLst/>
                <a:uLnTx/>
                <a:uFillTx/>
                <a:latin typeface="Arial"/>
                <a:ea typeface="+mn-ea"/>
                <a:cs typeface="Arial"/>
              </a:rPr>
              <a:t>BRCA1/2</a:t>
            </a:r>
            <a:r>
              <a:rPr kumimoji="0" sz="1200" b="0" i="1"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mutation</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7970" marR="571500" lvl="0" indent="-177165" algn="l" defTabSz="914400" rtl="0" eaLnBrk="1" fontAlgn="auto" latinLnBrk="0" hangingPunct="1">
              <a:lnSpc>
                <a:spcPct val="100000"/>
              </a:lnSpc>
              <a:spcBef>
                <a:spcPts val="600"/>
              </a:spcBef>
              <a:spcAft>
                <a:spcPts val="0"/>
              </a:spcAft>
              <a:buClrTx/>
              <a:buSzTx/>
              <a:buFontTx/>
              <a:buChar char="•"/>
              <a:tabLst>
                <a:tab pos="269240" algn="l"/>
              </a:tabLst>
              <a:defRPr/>
            </a:pPr>
            <a:r>
              <a:rPr kumimoji="0" sz="1200" b="0" i="0" u="none" strike="noStrike" kern="0" cap="none" spc="-10" normalizeH="0" baseline="0" noProof="0">
                <a:ln>
                  <a:noFill/>
                </a:ln>
                <a:solidFill>
                  <a:sysClr val="windowText" lastClr="000000"/>
                </a:solidFill>
                <a:effectLst/>
                <a:uLnTx/>
                <a:uFillTx/>
                <a:latin typeface="Arial"/>
                <a:ea typeface="+mn-ea"/>
                <a:cs typeface="Arial"/>
              </a:rPr>
              <a:t>HER2–negative 	</a:t>
            </a:r>
            <a:r>
              <a:rPr kumimoji="0" sz="1200" b="0" i="0" u="none" strike="noStrike" kern="0" cap="none" spc="0" normalizeH="0" baseline="0" noProof="0">
                <a:ln>
                  <a:noFill/>
                </a:ln>
                <a:solidFill>
                  <a:sysClr val="windowText" lastClr="000000"/>
                </a:solidFill>
                <a:effectLst/>
                <a:uLnTx/>
                <a:uFillTx/>
                <a:latin typeface="Arial"/>
                <a:ea typeface="+mn-ea"/>
                <a:cs typeface="Arial"/>
              </a:rPr>
              <a:t>(ER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and/or</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sz="1200" b="0" i="0" u="none" strike="noStrike" kern="0" cap="none" spc="-25" normalizeH="0" baseline="0" noProof="0">
                <a:ln>
                  <a:noFill/>
                </a:ln>
                <a:solidFill>
                  <a:sysClr val="windowText" lastClr="000000"/>
                </a:solidFill>
                <a:effectLst/>
                <a:uLnTx/>
                <a:uFillTx/>
                <a:latin typeface="Arial"/>
                <a:ea typeface="+mn-ea"/>
                <a:cs typeface="Arial"/>
              </a:rPr>
              <a:t>PgR 	</a:t>
            </a:r>
            <a:r>
              <a:rPr kumimoji="0" sz="1200" b="0" i="0" u="none" strike="noStrike" kern="0" cap="none" spc="0" normalizeH="0" baseline="0" noProof="0">
                <a:ln>
                  <a:noFill/>
                </a:ln>
                <a:solidFill>
                  <a:sysClr val="windowText" lastClr="000000"/>
                </a:solidFill>
                <a:effectLst/>
                <a:uLnTx/>
                <a:uFillTx/>
                <a:latin typeface="Arial"/>
                <a:ea typeface="+mn-ea"/>
                <a:cs typeface="Arial"/>
              </a:rPr>
              <a:t>positive</a:t>
            </a:r>
            <a:r>
              <a:rPr kumimoji="0" sz="1200" b="0" i="0" u="none" strike="noStrike" kern="0" cap="none" spc="-4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or</a:t>
            </a:r>
            <a:r>
              <a:rPr kumimoji="0" sz="1200" b="0" i="0" u="none" strike="noStrike" kern="0" cap="none" spc="-50" normalizeH="0" baseline="0"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TNBC)</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7970" marR="584835" lvl="0" indent="-177165" algn="just" defTabSz="914400" rtl="0" eaLnBrk="1" fontAlgn="auto" latinLnBrk="0" hangingPunct="1">
              <a:lnSpc>
                <a:spcPct val="100000"/>
              </a:lnSpc>
              <a:spcBef>
                <a:spcPts val="600"/>
              </a:spcBef>
              <a:spcAft>
                <a:spcPts val="0"/>
              </a:spcAft>
              <a:buClrTx/>
              <a:buSzTx/>
              <a:buFontTx/>
              <a:buChar char="•"/>
              <a:tabLst>
                <a:tab pos="269240"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Stage</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II-III</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Breast 	</a:t>
            </a:r>
            <a:r>
              <a:rPr kumimoji="0" sz="1200" b="0" i="0" u="none" strike="noStrike" kern="0" cap="none" spc="0" normalizeH="0" baseline="0" noProof="0">
                <a:ln>
                  <a:noFill/>
                </a:ln>
                <a:solidFill>
                  <a:sysClr val="windowText" lastClr="000000"/>
                </a:solidFill>
                <a:effectLst/>
                <a:uLnTx/>
                <a:uFillTx/>
                <a:latin typeface="Arial"/>
                <a:ea typeface="+mn-ea"/>
                <a:cs typeface="Arial"/>
              </a:rPr>
              <a:t>Cancer</a:t>
            </a:r>
            <a:r>
              <a:rPr kumimoji="0" sz="1200" b="0" i="0" u="none" strike="noStrike" kern="0" cap="none" spc="-3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or</a:t>
            </a:r>
            <a:r>
              <a:rPr kumimoji="0" sz="1200" b="0" i="0" u="none" strike="noStrike" kern="0" cap="none" spc="-1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lack</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25" normalizeH="0" baseline="0" noProof="0">
                <a:ln>
                  <a:noFill/>
                </a:ln>
                <a:solidFill>
                  <a:sysClr val="windowText" lastClr="000000"/>
                </a:solidFill>
                <a:effectLst/>
                <a:uLnTx/>
                <a:uFillTx/>
                <a:latin typeface="Arial"/>
                <a:ea typeface="+mn-ea"/>
                <a:cs typeface="Arial"/>
              </a:rPr>
              <a:t>of 	</a:t>
            </a:r>
            <a:r>
              <a:rPr kumimoji="0" sz="1200" b="0" i="0" u="none" strike="noStrike" kern="0" cap="none" spc="0" normalizeH="0" baseline="0" noProof="0">
                <a:ln>
                  <a:noFill/>
                </a:ln>
                <a:solidFill>
                  <a:sysClr val="windowText" lastClr="000000"/>
                </a:solidFill>
                <a:effectLst/>
                <a:uLnTx/>
                <a:uFillTx/>
                <a:latin typeface="Arial"/>
                <a:ea typeface="+mn-ea"/>
                <a:cs typeface="Arial"/>
              </a:rPr>
              <a:t>PathCR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to</a:t>
            </a:r>
            <a:r>
              <a:rPr kumimoji="0" sz="1200" b="0" i="0" u="none" strike="noStrike" kern="0" cap="none" spc="-20" normalizeH="0" baseline="0" noProof="0">
                <a:ln>
                  <a:noFill/>
                </a:ln>
                <a:solidFill>
                  <a:sysClr val="windowText" lastClr="000000"/>
                </a:solidFill>
                <a:effectLst/>
                <a:uLnTx/>
                <a:uFillTx/>
                <a:latin typeface="Arial"/>
                <a:ea typeface="+mn-ea"/>
                <a:cs typeface="Arial"/>
              </a:rPr>
              <a:t> NACT</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a:extLst>
              <a:ext uri="{FF2B5EF4-FFF2-40B4-BE49-F238E27FC236}">
                <a16:creationId xmlns:a16="http://schemas.microsoft.com/office/drawing/2014/main" id="{3D0C6345-2880-96BF-0EDD-FBDCFEE8650E}"/>
              </a:ext>
            </a:extLst>
          </p:cNvPr>
          <p:cNvSpPr/>
          <p:nvPr/>
        </p:nvSpPr>
        <p:spPr>
          <a:xfrm>
            <a:off x="3433961" y="1564338"/>
            <a:ext cx="3252827" cy="1524985"/>
          </a:xfrm>
          <a:custGeom>
            <a:avLst/>
            <a:gdLst/>
            <a:ahLst/>
            <a:cxnLst/>
            <a:rect l="l" t="t" r="r" b="b"/>
            <a:pathLst>
              <a:path w="3482340" h="1632585">
                <a:moveTo>
                  <a:pt x="3481959" y="0"/>
                </a:moveTo>
                <a:lnTo>
                  <a:pt x="0" y="0"/>
                </a:lnTo>
                <a:lnTo>
                  <a:pt x="0" y="1632330"/>
                </a:lnTo>
                <a:lnTo>
                  <a:pt x="3481959" y="1632330"/>
                </a:lnTo>
                <a:lnTo>
                  <a:pt x="3481959"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9" name="object 9">
            <a:extLst>
              <a:ext uri="{FF2B5EF4-FFF2-40B4-BE49-F238E27FC236}">
                <a16:creationId xmlns:a16="http://schemas.microsoft.com/office/drawing/2014/main" id="{04DECF17-5E79-DB81-F48E-F12867843965}"/>
              </a:ext>
            </a:extLst>
          </p:cNvPr>
          <p:cNvSpPr/>
          <p:nvPr/>
        </p:nvSpPr>
        <p:spPr>
          <a:xfrm>
            <a:off x="3433961" y="1516862"/>
            <a:ext cx="3252827" cy="1638893"/>
          </a:xfrm>
          <a:custGeom>
            <a:avLst/>
            <a:gdLst/>
            <a:ahLst/>
            <a:cxnLst/>
            <a:rect l="l" t="t" r="r" b="b"/>
            <a:pathLst>
              <a:path w="3482340" h="1632585">
                <a:moveTo>
                  <a:pt x="0" y="1632330"/>
                </a:moveTo>
                <a:lnTo>
                  <a:pt x="3481959" y="1632330"/>
                </a:lnTo>
                <a:lnTo>
                  <a:pt x="3481959" y="0"/>
                </a:lnTo>
                <a:lnTo>
                  <a:pt x="0" y="0"/>
                </a:lnTo>
                <a:lnTo>
                  <a:pt x="0" y="1632330"/>
                </a:lnTo>
                <a:close/>
              </a:path>
            </a:pathLst>
          </a:custGeom>
          <a:solidFill>
            <a:schemeClr val="accent2">
              <a:lumMod val="20000"/>
              <a:lumOff val="80000"/>
            </a:schemeClr>
          </a:solidFill>
          <a:ln w="7938">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0" name="object 10">
            <a:extLst>
              <a:ext uri="{FF2B5EF4-FFF2-40B4-BE49-F238E27FC236}">
                <a16:creationId xmlns:a16="http://schemas.microsoft.com/office/drawing/2014/main" id="{34EF9A03-7E28-B7CE-51D0-3C8E5AADEEBE}"/>
              </a:ext>
            </a:extLst>
          </p:cNvPr>
          <p:cNvSpPr txBox="1"/>
          <p:nvPr/>
        </p:nvSpPr>
        <p:spPr>
          <a:xfrm>
            <a:off x="3497072" y="1614401"/>
            <a:ext cx="3150212" cy="1324080"/>
          </a:xfrm>
          <a:prstGeom prst="rect">
            <a:avLst/>
          </a:prstGeom>
        </p:spPr>
        <p:txBody>
          <a:bodyPr vert="horz" wrap="square" lIns="0" tIns="13335" rIns="0" bIns="0" rtlCol="0">
            <a:spAutoFit/>
          </a:bodyPr>
          <a:lstStyle/>
          <a:p>
            <a:pPr marL="24130" marR="0" lvl="0" indent="0" algn="l"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ea typeface="+mn-ea"/>
                <a:cs typeface="Arial"/>
              </a:rPr>
              <a:t>Neoadjuvant</a:t>
            </a:r>
            <a:r>
              <a:rPr kumimoji="0" sz="1200" b="1" i="0" u="none" strike="noStrike" kern="0" cap="none" spc="-95" normalizeH="0" baseline="0" noProof="0" dirty="0">
                <a:ln>
                  <a:noFill/>
                </a:ln>
                <a:solidFill>
                  <a:sysClr val="windowText" lastClr="000000"/>
                </a:solidFill>
                <a:effectLst/>
                <a:uLnTx/>
                <a:uFillTx/>
                <a:latin typeface="Arial"/>
                <a:ea typeface="+mn-ea"/>
                <a:cs typeface="Arial"/>
              </a:rPr>
              <a:t> </a:t>
            </a:r>
            <a:r>
              <a:rPr kumimoji="0" sz="1200" b="1" i="0" u="none" strike="noStrike" kern="0" cap="none" spc="-20" normalizeH="0" baseline="0" noProof="0" dirty="0">
                <a:ln>
                  <a:noFill/>
                </a:ln>
                <a:solidFill>
                  <a:sysClr val="windowText" lastClr="000000"/>
                </a:solidFill>
                <a:effectLst/>
                <a:uLnTx/>
                <a:uFillTx/>
                <a:latin typeface="Arial"/>
                <a:ea typeface="+mn-ea"/>
                <a:cs typeface="Arial"/>
              </a:rPr>
              <a:t>Group</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95580" marR="0" lvl="0" indent="-171450" algn="l" defTabSz="914400" rtl="0" eaLnBrk="1" fontAlgn="auto" latinLnBrk="0" hangingPunct="1">
              <a:lnSpc>
                <a:spcPct val="100000"/>
              </a:lnSpc>
              <a:spcBef>
                <a:spcPts val="0"/>
              </a:spcBef>
              <a:spcAft>
                <a:spcPts val="0"/>
              </a:spcAft>
              <a:buClrTx/>
              <a:buSzTx/>
              <a:buFont typeface="Arial"/>
              <a:buChar char="•"/>
              <a:tabLst>
                <a:tab pos="195580" algn="l"/>
              </a:tabLst>
              <a:defRPr/>
            </a:pPr>
            <a:r>
              <a:rPr kumimoji="0" sz="1200" b="0" i="1" u="none" strike="noStrike" kern="0" cap="none" spc="0" normalizeH="0" baseline="0" noProof="0" dirty="0">
                <a:ln>
                  <a:noFill/>
                </a:ln>
                <a:solidFill>
                  <a:sysClr val="windowText" lastClr="000000"/>
                </a:solidFill>
                <a:effectLst/>
                <a:uLnTx/>
                <a:uFillTx/>
                <a:latin typeface="Arial"/>
                <a:ea typeface="+mn-ea"/>
                <a:cs typeface="Arial"/>
              </a:rPr>
              <a:t>TNBC:</a:t>
            </a:r>
            <a:r>
              <a:rPr kumimoji="0" sz="1200" b="0" i="1" u="none" strike="noStrike" kern="0" cap="none" spc="-1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10" normalizeH="0" baseline="0" noProof="0" dirty="0">
                <a:ln>
                  <a:noFill/>
                </a:ln>
                <a:solidFill>
                  <a:sysClr val="windowText" lastClr="000000"/>
                </a:solidFill>
                <a:effectLst/>
                <a:uLnTx/>
                <a:uFillTx/>
                <a:latin typeface="Arial"/>
                <a:ea typeface="+mn-ea"/>
                <a:cs typeface="Arial"/>
              </a:rPr>
              <a:t>non-</a:t>
            </a:r>
            <a:r>
              <a:rPr kumimoji="0" sz="1200" b="0" i="0" u="none" strike="noStrike" kern="0" cap="none" spc="-25" normalizeH="0" baseline="0" noProof="0" dirty="0" err="1">
                <a:ln>
                  <a:noFill/>
                </a:ln>
                <a:solidFill>
                  <a:sysClr val="windowText" lastClr="000000"/>
                </a:solidFill>
                <a:effectLst/>
                <a:uLnTx/>
                <a:uFillTx/>
                <a:latin typeface="Arial"/>
                <a:ea typeface="+mn-ea"/>
                <a:cs typeface="Arial"/>
              </a:rPr>
              <a:t>pCR</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95580" marR="0" lvl="0" indent="-171450" algn="l" defTabSz="914400" rtl="0" eaLnBrk="1" fontAlgn="auto" latinLnBrk="0" hangingPunct="1">
              <a:lnSpc>
                <a:spcPct val="100000"/>
              </a:lnSpc>
              <a:spcBef>
                <a:spcPts val="0"/>
              </a:spcBef>
              <a:spcAft>
                <a:spcPts val="0"/>
              </a:spcAft>
              <a:buClrTx/>
              <a:buSzTx/>
              <a:buFont typeface="Arial"/>
              <a:buChar char="•"/>
              <a:tabLst>
                <a:tab pos="195580" algn="l"/>
              </a:tabLst>
              <a:defRPr/>
            </a:pPr>
            <a:r>
              <a:rPr kumimoji="0" sz="1200" b="0" i="1" u="none" strike="noStrike" kern="0" cap="none" spc="0" normalizeH="0" baseline="0" noProof="0" dirty="0">
                <a:ln>
                  <a:noFill/>
                </a:ln>
                <a:solidFill>
                  <a:sysClr val="windowText" lastClr="000000"/>
                </a:solidFill>
                <a:effectLst/>
                <a:uLnTx/>
                <a:uFillTx/>
                <a:latin typeface="Arial"/>
                <a:ea typeface="+mn-ea"/>
                <a:cs typeface="Arial"/>
              </a:rPr>
              <a:t>ER</a:t>
            </a:r>
            <a:r>
              <a:rPr kumimoji="0" sz="1200" b="0" i="1" u="none" strike="noStrike" kern="0" cap="none" spc="-5" normalizeH="0" baseline="0" noProof="0" dirty="0">
                <a:ln>
                  <a:noFill/>
                </a:ln>
                <a:solidFill>
                  <a:sysClr val="windowText" lastClr="000000"/>
                </a:solidFill>
                <a:effectLst/>
                <a:uLnTx/>
                <a:uFillTx/>
                <a:latin typeface="Arial"/>
                <a:ea typeface="+mn-ea"/>
                <a:cs typeface="Arial"/>
              </a:rPr>
              <a:t> </a:t>
            </a:r>
            <a:r>
              <a:rPr kumimoji="0" sz="1200" b="0" i="1" u="none" strike="noStrike" kern="0" cap="none" spc="0" normalizeH="0" baseline="0" noProof="0" dirty="0">
                <a:ln>
                  <a:noFill/>
                </a:ln>
                <a:solidFill>
                  <a:sysClr val="windowText" lastClr="000000"/>
                </a:solidFill>
                <a:effectLst/>
                <a:uLnTx/>
                <a:uFillTx/>
                <a:latin typeface="Arial"/>
                <a:ea typeface="+mn-ea"/>
                <a:cs typeface="Arial"/>
              </a:rPr>
              <a:t>and/or</a:t>
            </a:r>
            <a:r>
              <a:rPr kumimoji="0" sz="1200" b="0" i="1" u="none" strike="noStrike" kern="0" cap="none" spc="-40" normalizeH="0" baseline="0" noProof="0" dirty="0">
                <a:ln>
                  <a:noFill/>
                </a:ln>
                <a:solidFill>
                  <a:sysClr val="windowText" lastClr="000000"/>
                </a:solidFill>
                <a:effectLst/>
                <a:uLnTx/>
                <a:uFillTx/>
                <a:latin typeface="Arial"/>
                <a:ea typeface="+mn-ea"/>
                <a:cs typeface="Arial"/>
              </a:rPr>
              <a:t> </a:t>
            </a:r>
            <a:r>
              <a:rPr kumimoji="0" sz="1200" b="0" i="1" u="none" strike="noStrike" kern="0" cap="none" spc="0" normalizeH="0" baseline="0" noProof="0" dirty="0" err="1">
                <a:ln>
                  <a:noFill/>
                </a:ln>
                <a:solidFill>
                  <a:sysClr val="windowText" lastClr="000000"/>
                </a:solidFill>
                <a:effectLst/>
                <a:uLnTx/>
                <a:uFillTx/>
                <a:latin typeface="Arial"/>
                <a:ea typeface="+mn-ea"/>
                <a:cs typeface="Arial"/>
              </a:rPr>
              <a:t>PgR</a:t>
            </a:r>
            <a:r>
              <a:rPr kumimoji="0" sz="1200" b="0" i="1" u="none" strike="noStrike" kern="0" cap="none" spc="-5" normalizeH="0" baseline="0" noProof="0" dirty="0">
                <a:ln>
                  <a:noFill/>
                </a:ln>
                <a:solidFill>
                  <a:sysClr val="windowText" lastClr="000000"/>
                </a:solidFill>
                <a:effectLst/>
                <a:uLnTx/>
                <a:uFillTx/>
                <a:latin typeface="Arial"/>
                <a:ea typeface="+mn-ea"/>
                <a:cs typeface="Arial"/>
              </a:rPr>
              <a:t> </a:t>
            </a:r>
            <a:r>
              <a:rPr kumimoji="0" sz="1200" b="0" i="1" u="none" strike="noStrike" kern="0" cap="none" spc="-10" normalizeH="0" baseline="0" noProof="0" dirty="0">
                <a:ln>
                  <a:noFill/>
                </a:ln>
                <a:solidFill>
                  <a:sysClr val="windowText" lastClr="000000"/>
                </a:solidFill>
                <a:effectLst/>
                <a:uLnTx/>
                <a:uFillTx/>
                <a:latin typeface="Arial"/>
                <a:ea typeface="+mn-ea"/>
                <a:cs typeface="Arial"/>
              </a:rPr>
              <a:t>positive:</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9621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Arial"/>
                <a:ea typeface="+mn-ea"/>
                <a:cs typeface="Arial"/>
              </a:rPr>
              <a:t>non-</a:t>
            </a:r>
            <a:r>
              <a:rPr kumimoji="0" sz="1200" b="0" i="0" u="none" strike="noStrike" kern="0" cap="none" spc="0" normalizeH="0" baseline="0" noProof="0" dirty="0" err="1">
                <a:ln>
                  <a:noFill/>
                </a:ln>
                <a:solidFill>
                  <a:sysClr val="windowText" lastClr="000000"/>
                </a:solidFill>
                <a:effectLst/>
                <a:uLnTx/>
                <a:uFillTx/>
                <a:latin typeface="Arial"/>
                <a:ea typeface="+mn-ea"/>
                <a:cs typeface="Arial"/>
              </a:rPr>
              <a:t>pCR</a:t>
            </a:r>
            <a:r>
              <a:rPr kumimoji="0" sz="1200" b="0" i="0" u="none" strike="noStrike" kern="0" cap="none" spc="-3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and</a:t>
            </a:r>
            <a:r>
              <a:rPr kumimoji="0" sz="12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CPS+EG</a:t>
            </a:r>
            <a:r>
              <a:rPr kumimoji="0" sz="1200" b="0" i="0" u="none" strike="noStrike" kern="0" cap="none" spc="-1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score</a:t>
            </a:r>
            <a:r>
              <a:rPr kumimoji="0" sz="1200" b="0" i="0" u="none" strike="noStrike" kern="0" cap="none" spc="-4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a:t>
            </a:r>
            <a:r>
              <a:rPr kumimoji="0" sz="1200" b="0" i="0" u="none" strike="noStrike" kern="0" cap="none" spc="-50" normalizeH="0" baseline="0" noProof="0" dirty="0">
                <a:ln>
                  <a:noFill/>
                </a:ln>
                <a:solidFill>
                  <a:sysClr val="windowText" lastClr="000000"/>
                </a:solidFill>
                <a:effectLst/>
                <a:uLnTx/>
                <a:uFillTx/>
                <a:latin typeface="Arial"/>
                <a:ea typeface="+mn-ea"/>
                <a:cs typeface="Arial"/>
              </a:rPr>
              <a:t>3</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50495" marR="0" lvl="0" indent="0" algn="l" defTabSz="914400" rtl="0" eaLnBrk="1" fontAlgn="auto" latinLnBrk="0" hangingPunct="1">
              <a:lnSpc>
                <a:spcPct val="100000"/>
              </a:lnSpc>
              <a:spcBef>
                <a:spcPts val="46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ea typeface="+mn-ea"/>
                <a:cs typeface="Arial"/>
              </a:rPr>
              <a:t>≥6</a:t>
            </a:r>
            <a:r>
              <a:rPr kumimoji="0" sz="1100" b="1" i="0" u="none" strike="noStrike" kern="0" cap="none" spc="-5" normalizeH="0" baseline="0" noProof="0" dirty="0">
                <a:ln>
                  <a:noFill/>
                </a:ln>
                <a:solidFill>
                  <a:sysClr val="windowText" lastClr="000000"/>
                </a:solidFill>
                <a:effectLst/>
                <a:uLnTx/>
                <a:uFillTx/>
                <a:latin typeface="Arial"/>
                <a:ea typeface="+mn-ea"/>
                <a:cs typeface="Arial"/>
              </a:rPr>
              <a:t> </a:t>
            </a:r>
            <a:r>
              <a:rPr kumimoji="0" sz="1100" b="1" i="0" u="none" strike="noStrike" kern="0" cap="none" spc="-10" normalizeH="0" baseline="0" noProof="0" dirty="0">
                <a:ln>
                  <a:noFill/>
                </a:ln>
                <a:solidFill>
                  <a:sysClr val="windowText" lastClr="000000"/>
                </a:solidFill>
                <a:effectLst/>
                <a:uLnTx/>
                <a:uFillTx/>
                <a:latin typeface="Arial"/>
                <a:ea typeface="+mn-ea"/>
                <a:cs typeface="Arial"/>
              </a:rPr>
              <a:t>cycles</a:t>
            </a:r>
            <a:endParaRPr kumimoji="0" lang="en-US" sz="1100" b="0" i="0" u="none" strike="noStrike" kern="0" cap="none" spc="0" normalizeH="0" baseline="0" noProof="0" dirty="0">
              <a:ln>
                <a:noFill/>
              </a:ln>
              <a:solidFill>
                <a:sysClr val="windowText" lastClr="000000"/>
              </a:solidFill>
              <a:effectLst/>
              <a:uLnTx/>
              <a:uFillTx/>
              <a:latin typeface="Arial"/>
              <a:ea typeface="+mn-ea"/>
              <a:cs typeface="Arial"/>
            </a:endParaRPr>
          </a:p>
          <a:p>
            <a:pPr marL="0" marR="5080" lvl="0" indent="0" algn="l" defTabSz="914400" rtl="0" eaLnBrk="1" fontAlgn="auto" latinLnBrk="0" hangingPunct="1">
              <a:lnSpc>
                <a:spcPct val="100000"/>
              </a:lnSpc>
              <a:spcBef>
                <a:spcPts val="0"/>
              </a:spcBef>
              <a:spcAft>
                <a:spcPts val="0"/>
              </a:spcAft>
              <a:buClrTx/>
              <a:buSzTx/>
              <a:buFontTx/>
              <a:buNone/>
              <a:tabLst>
                <a:tab pos="1355090" algn="l"/>
                <a:tab pos="2159000" algn="l"/>
              </a:tabLst>
              <a:defRPr/>
            </a:pPr>
            <a:r>
              <a:rPr kumimoji="0" lang="en-US" sz="1100" b="1" i="0" u="none" strike="noStrike" kern="0" cap="none" spc="-10" normalizeH="0" baseline="0" noProof="0" dirty="0">
                <a:ln>
                  <a:noFill/>
                </a:ln>
                <a:solidFill>
                  <a:sysClr val="windowText" lastClr="000000"/>
                </a:solidFill>
                <a:effectLst/>
                <a:uLnTx/>
                <a:uFillTx/>
                <a:latin typeface="Arial"/>
                <a:ea typeface="+mn-ea"/>
                <a:cs typeface="Arial"/>
              </a:rPr>
              <a:t>Neoadjuvant          Surgery         </a:t>
            </a:r>
            <a:r>
              <a:rPr kumimoji="0" lang="en-US" sz="1100" b="1" i="0" u="none" strike="noStrike" kern="0" cap="none" spc="0" normalizeH="0" baseline="0" noProof="0" dirty="0">
                <a:ln>
                  <a:noFill/>
                </a:ln>
                <a:solidFill>
                  <a:sysClr val="windowText" lastClr="000000"/>
                </a:solidFill>
                <a:effectLst/>
                <a:uLnTx/>
                <a:uFillTx/>
                <a:latin typeface="Arial"/>
                <a:ea typeface="+mn-ea"/>
                <a:cs typeface="Arial"/>
              </a:rPr>
              <a:t>+/- </a:t>
            </a:r>
            <a:r>
              <a:rPr kumimoji="0" lang="en-US" sz="1100" b="1" i="0" u="none" strike="noStrike" kern="0" cap="none" spc="-10" normalizeH="0" baseline="0" noProof="0" dirty="0">
                <a:ln>
                  <a:noFill/>
                </a:ln>
                <a:solidFill>
                  <a:sysClr val="windowText" lastClr="000000"/>
                </a:solidFill>
                <a:effectLst/>
                <a:uLnTx/>
                <a:uFillTx/>
                <a:latin typeface="Arial"/>
                <a:ea typeface="+mn-ea"/>
                <a:cs typeface="Arial"/>
              </a:rPr>
              <a:t>Radiotherapy Chemotherapy</a:t>
            </a:r>
            <a:endParaRPr kumimoji="0" lang="en-US" sz="11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12" name="object 12">
            <a:extLst>
              <a:ext uri="{FF2B5EF4-FFF2-40B4-BE49-F238E27FC236}">
                <a16:creationId xmlns:a16="http://schemas.microsoft.com/office/drawing/2014/main" id="{5006BEEA-EE78-09BE-D6A7-57BF8FD993F7}"/>
              </a:ext>
            </a:extLst>
          </p:cNvPr>
          <p:cNvPicPr/>
          <p:nvPr/>
        </p:nvPicPr>
        <p:blipFill>
          <a:blip r:embed="rId3" cstate="print"/>
          <a:stretch>
            <a:fillRect/>
          </a:stretch>
        </p:blipFill>
        <p:spPr>
          <a:xfrm>
            <a:off x="5299059" y="2646746"/>
            <a:ext cx="204992" cy="71178"/>
          </a:xfrm>
          <a:prstGeom prst="rect">
            <a:avLst/>
          </a:prstGeom>
        </p:spPr>
      </p:pic>
      <p:sp>
        <p:nvSpPr>
          <p:cNvPr id="13" name="object 13">
            <a:extLst>
              <a:ext uri="{FF2B5EF4-FFF2-40B4-BE49-F238E27FC236}">
                <a16:creationId xmlns:a16="http://schemas.microsoft.com/office/drawing/2014/main" id="{45BF8EC6-DC2A-5635-C5BB-8DFD223E4D07}"/>
              </a:ext>
            </a:extLst>
          </p:cNvPr>
          <p:cNvSpPr/>
          <p:nvPr/>
        </p:nvSpPr>
        <p:spPr>
          <a:xfrm>
            <a:off x="4382436" y="2646746"/>
            <a:ext cx="274628" cy="71178"/>
          </a:xfrm>
          <a:custGeom>
            <a:avLst/>
            <a:gdLst/>
            <a:ahLst/>
            <a:cxnLst/>
            <a:rect l="l" t="t" r="r" b="b"/>
            <a:pathLst>
              <a:path w="294004" h="76200">
                <a:moveTo>
                  <a:pt x="217804" y="0"/>
                </a:moveTo>
                <a:lnTo>
                  <a:pt x="217804" y="76200"/>
                </a:lnTo>
                <a:lnTo>
                  <a:pt x="274954" y="47625"/>
                </a:lnTo>
                <a:lnTo>
                  <a:pt x="230504" y="47625"/>
                </a:lnTo>
                <a:lnTo>
                  <a:pt x="230504" y="28575"/>
                </a:lnTo>
                <a:lnTo>
                  <a:pt x="274954" y="28575"/>
                </a:lnTo>
                <a:lnTo>
                  <a:pt x="217804" y="0"/>
                </a:lnTo>
                <a:close/>
              </a:path>
              <a:path w="294004" h="76200">
                <a:moveTo>
                  <a:pt x="217804" y="28575"/>
                </a:moveTo>
                <a:lnTo>
                  <a:pt x="0" y="28575"/>
                </a:lnTo>
                <a:lnTo>
                  <a:pt x="0" y="47625"/>
                </a:lnTo>
                <a:lnTo>
                  <a:pt x="217804" y="47625"/>
                </a:lnTo>
                <a:lnTo>
                  <a:pt x="217804" y="28575"/>
                </a:lnTo>
                <a:close/>
              </a:path>
              <a:path w="294004" h="76200">
                <a:moveTo>
                  <a:pt x="274954" y="28575"/>
                </a:moveTo>
                <a:lnTo>
                  <a:pt x="230504" y="28575"/>
                </a:lnTo>
                <a:lnTo>
                  <a:pt x="230504" y="47625"/>
                </a:lnTo>
                <a:lnTo>
                  <a:pt x="274954" y="47625"/>
                </a:lnTo>
                <a:lnTo>
                  <a:pt x="294004" y="38100"/>
                </a:lnTo>
                <a:lnTo>
                  <a:pt x="274954" y="28575"/>
                </a:lnTo>
                <a:close/>
              </a:path>
            </a:pathLst>
          </a:custGeom>
          <a:solidFill>
            <a:srgbClr val="7E7E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EEA5C294-BE76-1624-86FF-A8880E6D060B}"/>
              </a:ext>
            </a:extLst>
          </p:cNvPr>
          <p:cNvSpPr/>
          <p:nvPr/>
        </p:nvSpPr>
        <p:spPr>
          <a:xfrm>
            <a:off x="3433962" y="3203446"/>
            <a:ext cx="3252827" cy="1638893"/>
          </a:xfrm>
          <a:custGeom>
            <a:avLst/>
            <a:gdLst/>
            <a:ahLst/>
            <a:cxnLst/>
            <a:rect l="l" t="t" r="r" b="b"/>
            <a:pathLst>
              <a:path w="3482340" h="1631950">
                <a:moveTo>
                  <a:pt x="3481959" y="0"/>
                </a:moveTo>
                <a:lnTo>
                  <a:pt x="0" y="0"/>
                </a:lnTo>
                <a:lnTo>
                  <a:pt x="0" y="1631823"/>
                </a:lnTo>
                <a:lnTo>
                  <a:pt x="3481959" y="1631823"/>
                </a:lnTo>
                <a:lnTo>
                  <a:pt x="3481959" y="0"/>
                </a:lnTo>
                <a:close/>
              </a:path>
            </a:pathLst>
          </a:custGeom>
          <a:solidFill>
            <a:schemeClr val="accent2">
              <a:lumMod val="20000"/>
              <a:lumOff val="8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15">
            <a:extLst>
              <a:ext uri="{FF2B5EF4-FFF2-40B4-BE49-F238E27FC236}">
                <a16:creationId xmlns:a16="http://schemas.microsoft.com/office/drawing/2014/main" id="{0EAF86B4-5F98-C139-2BD4-F9C497805318}"/>
              </a:ext>
            </a:extLst>
          </p:cNvPr>
          <p:cNvSpPr txBox="1"/>
          <p:nvPr/>
        </p:nvSpPr>
        <p:spPr>
          <a:xfrm>
            <a:off x="3519849" y="3321316"/>
            <a:ext cx="3009637" cy="1000915"/>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0" normalizeH="0" baseline="0" noProof="0" dirty="0">
                <a:ln>
                  <a:noFill/>
                </a:ln>
                <a:solidFill>
                  <a:sysClr val="windowText" lastClr="000000"/>
                </a:solidFill>
                <a:effectLst/>
                <a:uLnTx/>
                <a:uFillTx/>
                <a:latin typeface="Arial"/>
                <a:ea typeface="+mn-ea"/>
                <a:cs typeface="Arial"/>
              </a:rPr>
              <a:t>Adjuvant</a:t>
            </a:r>
            <a:r>
              <a:rPr kumimoji="0" sz="1200" b="1" i="0" u="none" strike="noStrike" kern="0" cap="none" spc="-40" normalizeH="0" baseline="0" noProof="0" dirty="0">
                <a:ln>
                  <a:noFill/>
                </a:ln>
                <a:solidFill>
                  <a:sysClr val="windowText" lastClr="000000"/>
                </a:solidFill>
                <a:effectLst/>
                <a:uLnTx/>
                <a:uFillTx/>
                <a:latin typeface="Arial"/>
                <a:ea typeface="+mn-ea"/>
                <a:cs typeface="Arial"/>
              </a:rPr>
              <a:t> </a:t>
            </a:r>
            <a:r>
              <a:rPr kumimoji="0" sz="1200" b="1" i="0" u="none" strike="noStrike" kern="0" cap="none" spc="-20" normalizeH="0" baseline="0" noProof="0" dirty="0">
                <a:ln>
                  <a:noFill/>
                </a:ln>
                <a:solidFill>
                  <a:sysClr val="windowText" lastClr="000000"/>
                </a:solidFill>
                <a:effectLst/>
                <a:uLnTx/>
                <a:uFillTx/>
                <a:latin typeface="Arial"/>
                <a:ea typeface="+mn-ea"/>
                <a:cs typeface="Arial"/>
              </a:rPr>
              <a:t>Group</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tab pos="171450" algn="l"/>
              </a:tabLst>
              <a:defRPr/>
            </a:pPr>
            <a:r>
              <a:rPr kumimoji="0" sz="1200" b="0" i="1" u="none" strike="noStrike" kern="0" cap="none" spc="0" normalizeH="0" baseline="0" noProof="0" dirty="0">
                <a:ln>
                  <a:noFill/>
                </a:ln>
                <a:solidFill>
                  <a:sysClr val="windowText" lastClr="000000"/>
                </a:solidFill>
                <a:effectLst/>
                <a:uLnTx/>
                <a:uFillTx/>
                <a:latin typeface="Arial"/>
                <a:ea typeface="+mn-ea"/>
                <a:cs typeface="Arial"/>
              </a:rPr>
              <a:t>TNBC:</a:t>
            </a:r>
            <a:r>
              <a:rPr kumimoji="0" sz="1200" b="0" i="1" u="none" strike="noStrike" kern="0" cap="none" spc="-1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a:t>
            </a:r>
            <a:r>
              <a:rPr kumimoji="0" sz="12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pT2</a:t>
            </a:r>
            <a:r>
              <a:rPr kumimoji="0" sz="12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or</a:t>
            </a:r>
            <a:r>
              <a:rPr kumimoji="0" sz="12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a:t>
            </a:r>
            <a:r>
              <a:rPr kumimoji="0" sz="1200" b="0" i="0" u="none" strike="noStrike" kern="0" cap="none" spc="-1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25" normalizeH="0" baseline="0" noProof="0" dirty="0">
                <a:ln>
                  <a:noFill/>
                </a:ln>
                <a:solidFill>
                  <a:sysClr val="windowText" lastClr="000000"/>
                </a:solidFill>
                <a:effectLst/>
                <a:uLnTx/>
                <a:uFillTx/>
                <a:latin typeface="Arial"/>
                <a:ea typeface="+mn-ea"/>
                <a:cs typeface="Arial"/>
              </a:rPr>
              <a:t>pN1</a:t>
            </a:r>
            <a:endParaRPr lang="en-US" sz="1200" kern="0" dirty="0">
              <a:solidFill>
                <a:sysClr val="windowText" lastClr="000000"/>
              </a:solidFill>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tab pos="171450" algn="l"/>
              </a:tabLst>
              <a:defRPr/>
            </a:pPr>
            <a:r>
              <a:rPr kumimoji="0" sz="1200" b="0" i="1" u="none" strike="noStrike" kern="0" cap="none" spc="0" normalizeH="0" baseline="0" noProof="0" dirty="0">
                <a:ln>
                  <a:noFill/>
                </a:ln>
                <a:solidFill>
                  <a:sysClr val="windowText" lastClr="000000"/>
                </a:solidFill>
                <a:effectLst/>
                <a:uLnTx/>
                <a:uFillTx/>
                <a:latin typeface="Arial"/>
                <a:ea typeface="+mn-ea"/>
                <a:cs typeface="Arial"/>
              </a:rPr>
              <a:t>ER</a:t>
            </a:r>
            <a:r>
              <a:rPr kumimoji="0" sz="1200" b="0" i="1" u="none" strike="noStrike" kern="0" cap="none" spc="-5" normalizeH="0" baseline="0" noProof="0" dirty="0">
                <a:ln>
                  <a:noFill/>
                </a:ln>
                <a:solidFill>
                  <a:sysClr val="windowText" lastClr="000000"/>
                </a:solidFill>
                <a:effectLst/>
                <a:uLnTx/>
                <a:uFillTx/>
                <a:latin typeface="Arial"/>
                <a:ea typeface="+mn-ea"/>
                <a:cs typeface="Arial"/>
              </a:rPr>
              <a:t> </a:t>
            </a:r>
            <a:r>
              <a:rPr kumimoji="0" sz="1200" b="0" i="1" u="none" strike="noStrike" kern="0" cap="none" spc="0" normalizeH="0" baseline="0" noProof="0" dirty="0">
                <a:ln>
                  <a:noFill/>
                </a:ln>
                <a:solidFill>
                  <a:sysClr val="windowText" lastClr="000000"/>
                </a:solidFill>
                <a:effectLst/>
                <a:uLnTx/>
                <a:uFillTx/>
                <a:latin typeface="Arial"/>
                <a:ea typeface="+mn-ea"/>
                <a:cs typeface="Arial"/>
              </a:rPr>
              <a:t>and/or</a:t>
            </a:r>
            <a:r>
              <a:rPr kumimoji="0" sz="1200" b="0" i="1" u="none" strike="noStrike" kern="0" cap="none" spc="-40" normalizeH="0" baseline="0" noProof="0" dirty="0">
                <a:ln>
                  <a:noFill/>
                </a:ln>
                <a:solidFill>
                  <a:sysClr val="windowText" lastClr="000000"/>
                </a:solidFill>
                <a:effectLst/>
                <a:uLnTx/>
                <a:uFillTx/>
                <a:latin typeface="Arial"/>
                <a:ea typeface="+mn-ea"/>
                <a:cs typeface="Arial"/>
              </a:rPr>
              <a:t> </a:t>
            </a:r>
            <a:r>
              <a:rPr kumimoji="0" sz="1200" b="0" i="1" u="none" strike="noStrike" kern="0" cap="none" spc="0" normalizeH="0" baseline="0" noProof="0" dirty="0" err="1">
                <a:ln>
                  <a:noFill/>
                </a:ln>
                <a:solidFill>
                  <a:sysClr val="windowText" lastClr="000000"/>
                </a:solidFill>
                <a:effectLst/>
                <a:uLnTx/>
                <a:uFillTx/>
                <a:latin typeface="Arial"/>
                <a:ea typeface="+mn-ea"/>
                <a:cs typeface="Arial"/>
              </a:rPr>
              <a:t>PgR</a:t>
            </a:r>
            <a:r>
              <a:rPr kumimoji="0" sz="1200" b="0" i="1" u="none" strike="noStrike" kern="0" cap="none" spc="-5" normalizeH="0" baseline="0" noProof="0" dirty="0">
                <a:ln>
                  <a:noFill/>
                </a:ln>
                <a:solidFill>
                  <a:sysClr val="windowText" lastClr="000000"/>
                </a:solidFill>
                <a:effectLst/>
                <a:uLnTx/>
                <a:uFillTx/>
                <a:latin typeface="Arial"/>
                <a:ea typeface="+mn-ea"/>
                <a:cs typeface="Arial"/>
              </a:rPr>
              <a:t> </a:t>
            </a:r>
            <a:r>
              <a:rPr kumimoji="0" sz="1200" b="0" i="1" u="none" strike="noStrike" kern="0" cap="none" spc="-10" normalizeH="0" baseline="0" noProof="0" dirty="0">
                <a:ln>
                  <a:noFill/>
                </a:ln>
                <a:solidFill>
                  <a:sysClr val="windowText" lastClr="000000"/>
                </a:solidFill>
                <a:effectLst/>
                <a:uLnTx/>
                <a:uFillTx/>
                <a:latin typeface="Arial"/>
                <a:ea typeface="+mn-ea"/>
                <a:cs typeface="Arial"/>
              </a:rPr>
              <a:t>positive:</a:t>
            </a:r>
            <a:r>
              <a:rPr lang="en-US" sz="1200" kern="0" dirty="0">
                <a:solidFill>
                  <a:sysClr val="windowText" lastClr="000000"/>
                </a:solidFill>
                <a:latin typeface="Arial"/>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a:t>
            </a:r>
            <a:r>
              <a:rPr kumimoji="0" sz="1200" b="0" i="0" u="none" strike="noStrike" kern="0" cap="none" spc="-2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4</a:t>
            </a:r>
            <a:r>
              <a:rPr kumimoji="0" sz="12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positive</a:t>
            </a:r>
            <a:r>
              <a:rPr kumimoji="0" sz="1200" b="0" i="0" u="none" strike="noStrike" kern="0" cap="none" spc="-35" normalizeH="0" baseline="0" noProof="0" dirty="0">
                <a:ln>
                  <a:noFill/>
                </a:ln>
                <a:solidFill>
                  <a:sysClr val="windowText" lastClr="000000"/>
                </a:solidFill>
                <a:effectLst/>
                <a:uLnTx/>
                <a:uFillTx/>
                <a:latin typeface="Arial"/>
                <a:ea typeface="+mn-ea"/>
                <a:cs typeface="Arial"/>
              </a:rPr>
              <a:t> </a:t>
            </a:r>
            <a:r>
              <a:rPr kumimoji="0" sz="1200" b="0" i="0" u="none" strike="noStrike" kern="0" cap="none" spc="0" normalizeH="0" baseline="0" noProof="0" dirty="0">
                <a:ln>
                  <a:noFill/>
                </a:ln>
                <a:solidFill>
                  <a:sysClr val="windowText" lastClr="000000"/>
                </a:solidFill>
                <a:effectLst/>
                <a:uLnTx/>
                <a:uFillTx/>
                <a:latin typeface="Arial"/>
                <a:ea typeface="+mn-ea"/>
                <a:cs typeface="Arial"/>
              </a:rPr>
              <a:t>lymph</a:t>
            </a:r>
            <a:r>
              <a:rPr kumimoji="0" sz="1200" b="0" i="0" u="none" strike="noStrike" kern="0" cap="none" spc="-20" normalizeH="0" baseline="0" noProof="0" dirty="0">
                <a:ln>
                  <a:noFill/>
                </a:ln>
                <a:solidFill>
                  <a:sysClr val="windowText" lastClr="000000"/>
                </a:solidFill>
                <a:effectLst/>
                <a:uLnTx/>
                <a:uFillTx/>
                <a:latin typeface="Arial"/>
                <a:ea typeface="+mn-ea"/>
                <a:cs typeface="Arial"/>
              </a:rPr>
              <a:t> </a:t>
            </a:r>
            <a:r>
              <a:rPr kumimoji="0" sz="1200" b="0" i="0" u="none" strike="noStrike" kern="0" cap="none" spc="-10" normalizeH="0" baseline="0" noProof="0" dirty="0">
                <a:ln>
                  <a:noFill/>
                </a:ln>
                <a:solidFill>
                  <a:sysClr val="windowText" lastClr="000000"/>
                </a:solidFill>
                <a:effectLst/>
                <a:uLnTx/>
                <a:uFillTx/>
                <a:latin typeface="Arial"/>
                <a:ea typeface="+mn-ea"/>
                <a:cs typeface="Arial"/>
              </a:rPr>
              <a:t>nodes</a:t>
            </a:r>
            <a:endParaRPr kumimoji="0" sz="1200" b="0" i="0" u="none" strike="noStrike" kern="0" cap="none" spc="0" normalizeH="0" baseline="0" noProof="0" dirty="0">
              <a:ln>
                <a:noFill/>
              </a:ln>
              <a:solidFill>
                <a:sysClr val="windowText" lastClr="000000"/>
              </a:solidFill>
              <a:effectLst/>
              <a:uLnTx/>
              <a:uFillTx/>
              <a:latin typeface="Arial"/>
              <a:ea typeface="+mn-ea"/>
              <a:cs typeface="Arial"/>
            </a:endParaRPr>
          </a:p>
          <a:p>
            <a:pPr marL="1059815" marR="0" lvl="0" indent="0" algn="l" defTabSz="914400" rtl="0" eaLnBrk="1" fontAlgn="auto" latinLnBrk="0" hangingPunct="1">
              <a:lnSpc>
                <a:spcPct val="100000"/>
              </a:lnSpc>
              <a:spcBef>
                <a:spcPts val="525"/>
              </a:spcBef>
              <a:spcAft>
                <a:spcPts val="0"/>
              </a:spcAft>
              <a:buClrTx/>
              <a:buSzTx/>
              <a:buFontTx/>
              <a:buNone/>
              <a:tabLst/>
              <a:defRPr/>
            </a:pPr>
            <a:r>
              <a:rPr kumimoji="0" sz="1100" b="1" i="0" u="none" strike="noStrike" kern="0" cap="none" spc="0" normalizeH="0" baseline="0" noProof="0" dirty="0">
                <a:ln>
                  <a:noFill/>
                </a:ln>
                <a:solidFill>
                  <a:sysClr val="windowText" lastClr="000000"/>
                </a:solidFill>
                <a:effectLst/>
                <a:uLnTx/>
                <a:uFillTx/>
                <a:latin typeface="Arial"/>
                <a:ea typeface="+mn-ea"/>
                <a:cs typeface="Arial"/>
              </a:rPr>
              <a:t>≥6 </a:t>
            </a:r>
            <a:r>
              <a:rPr kumimoji="0" sz="1100" b="1" i="0" u="none" strike="noStrike" kern="0" cap="none" spc="-10" normalizeH="0" baseline="0" noProof="0" dirty="0">
                <a:ln>
                  <a:noFill/>
                </a:ln>
                <a:solidFill>
                  <a:sysClr val="windowText" lastClr="000000"/>
                </a:solidFill>
                <a:effectLst/>
                <a:uLnTx/>
                <a:uFillTx/>
                <a:latin typeface="Arial"/>
                <a:ea typeface="+mn-ea"/>
                <a:cs typeface="Arial"/>
              </a:rPr>
              <a:t>cycles</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6" name="object 16">
            <a:extLst>
              <a:ext uri="{FF2B5EF4-FFF2-40B4-BE49-F238E27FC236}">
                <a16:creationId xmlns:a16="http://schemas.microsoft.com/office/drawing/2014/main" id="{9B32BC1F-E5FA-B0E7-8C97-3980E183918D}"/>
              </a:ext>
            </a:extLst>
          </p:cNvPr>
          <p:cNvSpPr txBox="1"/>
          <p:nvPr/>
        </p:nvSpPr>
        <p:spPr>
          <a:xfrm>
            <a:off x="4369239" y="4352256"/>
            <a:ext cx="1009539" cy="351378"/>
          </a:xfrm>
          <a:prstGeom prst="rect">
            <a:avLst/>
          </a:prstGeom>
        </p:spPr>
        <p:txBody>
          <a:bodyPr vert="horz" wrap="square" lIns="0" tIns="12700" rIns="0" bIns="0" rtlCol="0">
            <a:spAutoFit/>
          </a:bodyPr>
          <a:lstStyle/>
          <a:p>
            <a:pPr marL="0" marR="5080" lvl="0" indent="208915"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10" normalizeH="0" baseline="0" noProof="0" dirty="0">
                <a:ln>
                  <a:noFill/>
                </a:ln>
                <a:solidFill>
                  <a:sysClr val="windowText" lastClr="000000"/>
                </a:solidFill>
                <a:effectLst/>
                <a:uLnTx/>
                <a:uFillTx/>
                <a:latin typeface="Arial"/>
                <a:ea typeface="+mn-ea"/>
                <a:cs typeface="Arial"/>
              </a:rPr>
              <a:t>Adjuvant Chemotherapy</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7" name="object 17">
            <a:extLst>
              <a:ext uri="{FF2B5EF4-FFF2-40B4-BE49-F238E27FC236}">
                <a16:creationId xmlns:a16="http://schemas.microsoft.com/office/drawing/2014/main" id="{DCD7AA72-85C7-C1F5-5AA6-7645994E950A}"/>
              </a:ext>
            </a:extLst>
          </p:cNvPr>
          <p:cNvSpPr txBox="1"/>
          <p:nvPr/>
        </p:nvSpPr>
        <p:spPr>
          <a:xfrm>
            <a:off x="5528844" y="4352256"/>
            <a:ext cx="1132914" cy="18210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0" normalizeH="0" baseline="0" noProof="0">
                <a:ln>
                  <a:noFill/>
                </a:ln>
                <a:solidFill>
                  <a:sysClr val="windowText" lastClr="000000"/>
                </a:solidFill>
                <a:effectLst/>
                <a:uLnTx/>
                <a:uFillTx/>
                <a:latin typeface="Arial"/>
                <a:ea typeface="+mn-ea"/>
                <a:cs typeface="Arial"/>
              </a:rPr>
              <a:t>+/-</a:t>
            </a:r>
            <a:r>
              <a:rPr kumimoji="0" sz="1100" b="1" i="0" u="none" strike="noStrike" kern="0" cap="none" spc="-10" normalizeH="0" baseline="0" noProof="0">
                <a:ln>
                  <a:noFill/>
                </a:ln>
                <a:solidFill>
                  <a:sysClr val="windowText" lastClr="000000"/>
                </a:solidFill>
                <a:effectLst/>
                <a:uLnTx/>
                <a:uFillTx/>
                <a:latin typeface="Arial"/>
                <a:ea typeface="+mn-ea"/>
                <a:cs typeface="Arial"/>
              </a:rPr>
              <a:t> Radiotherapy</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18" name="object 18">
            <a:extLst>
              <a:ext uri="{FF2B5EF4-FFF2-40B4-BE49-F238E27FC236}">
                <a16:creationId xmlns:a16="http://schemas.microsoft.com/office/drawing/2014/main" id="{B03A1706-620C-67C8-D917-A10B6B83BC9C}"/>
              </a:ext>
            </a:extLst>
          </p:cNvPr>
          <p:cNvGrpSpPr/>
          <p:nvPr/>
        </p:nvGrpSpPr>
        <p:grpSpPr>
          <a:xfrm>
            <a:off x="4085002" y="4417384"/>
            <a:ext cx="1416439" cy="71178"/>
            <a:chOff x="4031234" y="4622038"/>
            <a:chExt cx="1516380" cy="76200"/>
          </a:xfrm>
        </p:grpSpPr>
        <p:pic>
          <p:nvPicPr>
            <p:cNvPr id="19" name="object 19">
              <a:extLst>
                <a:ext uri="{FF2B5EF4-FFF2-40B4-BE49-F238E27FC236}">
                  <a16:creationId xmlns:a16="http://schemas.microsoft.com/office/drawing/2014/main" id="{E218674D-ADEE-1079-D852-25EDCB60C78E}"/>
                </a:ext>
              </a:extLst>
            </p:cNvPr>
            <p:cNvPicPr/>
            <p:nvPr/>
          </p:nvPicPr>
          <p:blipFill>
            <a:blip r:embed="rId4" cstate="print"/>
            <a:stretch>
              <a:fillRect/>
            </a:stretch>
          </p:blipFill>
          <p:spPr>
            <a:xfrm>
              <a:off x="5303012" y="4622038"/>
              <a:ext cx="244348" cy="76200"/>
            </a:xfrm>
            <a:prstGeom prst="rect">
              <a:avLst/>
            </a:prstGeom>
          </p:spPr>
        </p:pic>
        <p:sp>
          <p:nvSpPr>
            <p:cNvPr id="20" name="object 20">
              <a:extLst>
                <a:ext uri="{FF2B5EF4-FFF2-40B4-BE49-F238E27FC236}">
                  <a16:creationId xmlns:a16="http://schemas.microsoft.com/office/drawing/2014/main" id="{DA4D3F69-F3E6-FFD5-7B4D-5C0ADB0DB05C}"/>
                </a:ext>
              </a:extLst>
            </p:cNvPr>
            <p:cNvSpPr/>
            <p:nvPr/>
          </p:nvSpPr>
          <p:spPr>
            <a:xfrm>
              <a:off x="4031234" y="4622038"/>
              <a:ext cx="306705" cy="76200"/>
            </a:xfrm>
            <a:custGeom>
              <a:avLst/>
              <a:gdLst/>
              <a:ahLst/>
              <a:cxnLst/>
              <a:rect l="l" t="t" r="r" b="b"/>
              <a:pathLst>
                <a:path w="306704" h="76200">
                  <a:moveTo>
                    <a:pt x="230377" y="0"/>
                  </a:moveTo>
                  <a:lnTo>
                    <a:pt x="230377" y="76200"/>
                  </a:lnTo>
                  <a:lnTo>
                    <a:pt x="287527" y="47625"/>
                  </a:lnTo>
                  <a:lnTo>
                    <a:pt x="243077" y="47625"/>
                  </a:lnTo>
                  <a:lnTo>
                    <a:pt x="243077" y="28575"/>
                  </a:lnTo>
                  <a:lnTo>
                    <a:pt x="287527" y="28575"/>
                  </a:lnTo>
                  <a:lnTo>
                    <a:pt x="230377" y="0"/>
                  </a:lnTo>
                  <a:close/>
                </a:path>
                <a:path w="306704" h="76200">
                  <a:moveTo>
                    <a:pt x="230377" y="28575"/>
                  </a:moveTo>
                  <a:lnTo>
                    <a:pt x="0" y="28575"/>
                  </a:lnTo>
                  <a:lnTo>
                    <a:pt x="0" y="47625"/>
                  </a:lnTo>
                  <a:lnTo>
                    <a:pt x="230377" y="47625"/>
                  </a:lnTo>
                  <a:lnTo>
                    <a:pt x="230377" y="28575"/>
                  </a:lnTo>
                  <a:close/>
                </a:path>
                <a:path w="306704" h="76200">
                  <a:moveTo>
                    <a:pt x="287527" y="28575"/>
                  </a:moveTo>
                  <a:lnTo>
                    <a:pt x="243077" y="28575"/>
                  </a:lnTo>
                  <a:lnTo>
                    <a:pt x="243077" y="47625"/>
                  </a:lnTo>
                  <a:lnTo>
                    <a:pt x="287527" y="47625"/>
                  </a:lnTo>
                  <a:lnTo>
                    <a:pt x="306577" y="38100"/>
                  </a:lnTo>
                  <a:lnTo>
                    <a:pt x="287527" y="28575"/>
                  </a:lnTo>
                  <a:close/>
                </a:path>
              </a:pathLst>
            </a:custGeom>
            <a:solidFill>
              <a:srgbClr val="7E7E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21" name="object 21">
            <a:extLst>
              <a:ext uri="{FF2B5EF4-FFF2-40B4-BE49-F238E27FC236}">
                <a16:creationId xmlns:a16="http://schemas.microsoft.com/office/drawing/2014/main" id="{ECE02D50-D158-F5CC-3DAD-27B5DD9E289E}"/>
              </a:ext>
            </a:extLst>
          </p:cNvPr>
          <p:cNvSpPr txBox="1"/>
          <p:nvPr/>
        </p:nvSpPr>
        <p:spPr>
          <a:xfrm>
            <a:off x="3515341" y="4341936"/>
            <a:ext cx="550442" cy="18210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0" cap="none" spc="-10" normalizeH="0" baseline="0" noProof="0">
                <a:ln>
                  <a:noFill/>
                </a:ln>
                <a:solidFill>
                  <a:sysClr val="windowText" lastClr="000000"/>
                </a:solidFill>
                <a:effectLst/>
                <a:uLnTx/>
                <a:uFillTx/>
                <a:latin typeface="Arial"/>
                <a:ea typeface="+mn-ea"/>
                <a:cs typeface="Arial"/>
              </a:rPr>
              <a:t>Surgery</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a:extLst>
              <a:ext uri="{FF2B5EF4-FFF2-40B4-BE49-F238E27FC236}">
                <a16:creationId xmlns:a16="http://schemas.microsoft.com/office/drawing/2014/main" id="{333D9C81-47DF-CC96-90ED-594D03DB53C0}"/>
              </a:ext>
            </a:extLst>
          </p:cNvPr>
          <p:cNvSpPr/>
          <p:nvPr/>
        </p:nvSpPr>
        <p:spPr>
          <a:xfrm>
            <a:off x="2995270" y="2291183"/>
            <a:ext cx="438930" cy="1778260"/>
          </a:xfrm>
          <a:custGeom>
            <a:avLst/>
            <a:gdLst/>
            <a:ahLst/>
            <a:cxnLst/>
            <a:rect l="l" t="t" r="r" b="b"/>
            <a:pathLst>
              <a:path w="469900" h="1903729">
                <a:moveTo>
                  <a:pt x="469646" y="38100"/>
                </a:moveTo>
                <a:lnTo>
                  <a:pt x="450596" y="28575"/>
                </a:lnTo>
                <a:lnTo>
                  <a:pt x="393446" y="0"/>
                </a:lnTo>
                <a:lnTo>
                  <a:pt x="393446" y="28575"/>
                </a:lnTo>
                <a:lnTo>
                  <a:pt x="229616" y="28575"/>
                </a:lnTo>
                <a:lnTo>
                  <a:pt x="225298" y="32893"/>
                </a:lnTo>
                <a:lnTo>
                  <a:pt x="225298" y="941959"/>
                </a:lnTo>
                <a:lnTo>
                  <a:pt x="0" y="941959"/>
                </a:lnTo>
                <a:lnTo>
                  <a:pt x="0" y="961009"/>
                </a:lnTo>
                <a:lnTo>
                  <a:pt x="225298" y="961009"/>
                </a:lnTo>
                <a:lnTo>
                  <a:pt x="225298" y="1870456"/>
                </a:lnTo>
                <a:lnTo>
                  <a:pt x="229616" y="1874774"/>
                </a:lnTo>
                <a:lnTo>
                  <a:pt x="393446" y="1874774"/>
                </a:lnTo>
                <a:lnTo>
                  <a:pt x="393446" y="1903349"/>
                </a:lnTo>
                <a:lnTo>
                  <a:pt x="450596" y="1874774"/>
                </a:lnTo>
                <a:lnTo>
                  <a:pt x="469646" y="1865249"/>
                </a:lnTo>
                <a:lnTo>
                  <a:pt x="450596" y="1855724"/>
                </a:lnTo>
                <a:lnTo>
                  <a:pt x="393446" y="1827149"/>
                </a:lnTo>
                <a:lnTo>
                  <a:pt x="393446" y="1855724"/>
                </a:lnTo>
                <a:lnTo>
                  <a:pt x="244348" y="1855724"/>
                </a:lnTo>
                <a:lnTo>
                  <a:pt x="244348" y="47625"/>
                </a:lnTo>
                <a:lnTo>
                  <a:pt x="393446" y="47625"/>
                </a:lnTo>
                <a:lnTo>
                  <a:pt x="393446" y="76200"/>
                </a:lnTo>
                <a:lnTo>
                  <a:pt x="450596" y="47625"/>
                </a:lnTo>
                <a:lnTo>
                  <a:pt x="469646" y="38100"/>
                </a:lnTo>
                <a:close/>
              </a:path>
            </a:pathLst>
          </a:custGeom>
          <a:solidFill>
            <a:schemeClr val="tx2"/>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3" name="object 23">
            <a:extLst>
              <a:ext uri="{FF2B5EF4-FFF2-40B4-BE49-F238E27FC236}">
                <a16:creationId xmlns:a16="http://schemas.microsoft.com/office/drawing/2014/main" id="{FE1D7308-CA18-1E3A-BD95-8C4F1E7738B7}"/>
              </a:ext>
            </a:extLst>
          </p:cNvPr>
          <p:cNvSpPr txBox="1"/>
          <p:nvPr/>
        </p:nvSpPr>
        <p:spPr>
          <a:xfrm>
            <a:off x="9210755" y="1757468"/>
            <a:ext cx="2143046" cy="2739211"/>
          </a:xfrm>
          <a:prstGeom prst="rect">
            <a:avLst/>
          </a:prstGeom>
          <a:solidFill>
            <a:schemeClr val="accent2">
              <a:lumMod val="20000"/>
              <a:lumOff val="80000"/>
            </a:schemeClr>
          </a:solidFill>
        </p:spPr>
        <p:txBody>
          <a:bodyPr vert="horz" wrap="square" lIns="0" tIns="91440" rIns="0" bIns="91440" rtlCol="0">
            <a:spAutoFit/>
          </a:bodyPr>
          <a:lstStyle/>
          <a:p>
            <a:pPr marL="92075" marR="0" lvl="0" indent="0" algn="l" defTabSz="914400" rtl="0" eaLnBrk="1" fontAlgn="auto" latinLnBrk="0" hangingPunct="1">
              <a:lnSpc>
                <a:spcPct val="100000"/>
              </a:lnSpc>
              <a:spcBef>
                <a:spcPts val="645"/>
              </a:spcBef>
              <a:spcAft>
                <a:spcPts val="0"/>
              </a:spcAft>
              <a:buClrTx/>
              <a:buSzTx/>
              <a:buFontTx/>
              <a:buNone/>
              <a:tabLst/>
              <a:defRPr/>
            </a:pPr>
            <a:r>
              <a:rPr kumimoji="0" sz="1200" b="1" i="0" u="none" strike="noStrike" kern="0" cap="none" spc="0" normalizeH="0" baseline="0" noProof="0">
                <a:ln>
                  <a:noFill/>
                </a:ln>
                <a:solidFill>
                  <a:sysClr val="windowText" lastClr="000000"/>
                </a:solidFill>
                <a:effectLst/>
                <a:uLnTx/>
                <a:uFillTx/>
                <a:latin typeface="Arial"/>
                <a:ea typeface="+mn-ea"/>
                <a:cs typeface="Arial"/>
              </a:rPr>
              <a:t>Primary</a:t>
            </a:r>
            <a:r>
              <a:rPr kumimoji="0" sz="1200" b="1" i="0" u="none" strike="noStrike" kern="0" cap="none" spc="-40" normalizeH="0" baseline="0" noProof="0">
                <a:ln>
                  <a:noFill/>
                </a:ln>
                <a:solidFill>
                  <a:sysClr val="windowText" lastClr="000000"/>
                </a:solidFill>
                <a:effectLst/>
                <a:uLnTx/>
                <a:uFillTx/>
                <a:latin typeface="Arial"/>
                <a:ea typeface="+mn-ea"/>
                <a:cs typeface="Arial"/>
              </a:rPr>
              <a:t> </a:t>
            </a:r>
            <a:r>
              <a:rPr kumimoji="0" sz="1200" b="1" i="0" u="none" strike="noStrike" kern="0" cap="none" spc="0" normalizeH="0" baseline="0" noProof="0">
                <a:ln>
                  <a:noFill/>
                </a:ln>
                <a:solidFill>
                  <a:sysClr val="windowText" lastClr="000000"/>
                </a:solidFill>
                <a:effectLst/>
                <a:uLnTx/>
                <a:uFillTx/>
                <a:latin typeface="Arial"/>
                <a:ea typeface="+mn-ea"/>
                <a:cs typeface="Arial"/>
              </a:rPr>
              <a:t>End</a:t>
            </a:r>
            <a:r>
              <a:rPr kumimoji="0" sz="1200" b="1" i="0" u="none" strike="noStrike" kern="0" cap="none" spc="-30" normalizeH="0" baseline="0" noProof="0">
                <a:ln>
                  <a:noFill/>
                </a:ln>
                <a:solidFill>
                  <a:sysClr val="windowText" lastClr="000000"/>
                </a:solidFill>
                <a:effectLst/>
                <a:uLnTx/>
                <a:uFillTx/>
                <a:latin typeface="Arial"/>
                <a:ea typeface="+mn-ea"/>
                <a:cs typeface="Arial"/>
              </a:rPr>
              <a:t> </a:t>
            </a:r>
            <a:r>
              <a:rPr kumimoji="0" sz="1200" b="1" i="0" u="none" strike="noStrike" kern="0" cap="none" spc="-20" normalizeH="0" baseline="0" noProof="0">
                <a:ln>
                  <a:noFill/>
                </a:ln>
                <a:solidFill>
                  <a:sysClr val="windowText" lastClr="000000"/>
                </a:solidFill>
                <a:effectLst/>
                <a:uLnTx/>
                <a:uFillTx/>
                <a:latin typeface="Arial"/>
                <a:ea typeface="+mn-ea"/>
                <a:cs typeface="Arial"/>
              </a:rPr>
              <a:t>Point</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340995" lvl="0" indent="-171450" algn="l" defTabSz="914400" rtl="0" eaLnBrk="1" fontAlgn="auto" latinLnBrk="0" hangingPunct="1">
              <a:lnSpc>
                <a:spcPct val="100000"/>
              </a:lnSpc>
              <a:spcBef>
                <a:spcPts val="0"/>
              </a:spcBef>
              <a:spcAft>
                <a:spcPts val="0"/>
              </a:spcAft>
              <a:buClrTx/>
              <a:buSzTx/>
              <a:buFontTx/>
              <a:buChar char="•"/>
              <a:tabLst>
                <a:tab pos="264795"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Invasive</a:t>
            </a:r>
            <a:r>
              <a:rPr kumimoji="0" sz="1200" b="0" i="0" u="none" strike="noStrike" kern="0" cap="none" spc="-4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disease-</a:t>
            </a:r>
            <a:r>
              <a:rPr kumimoji="0" sz="1200" b="0" i="0" u="none" strike="noStrike" kern="0" cap="none" spc="-20" normalizeH="0" baseline="0" noProof="0">
                <a:ln>
                  <a:noFill/>
                </a:ln>
                <a:solidFill>
                  <a:sysClr val="windowText" lastClr="000000"/>
                </a:solidFill>
                <a:effectLst/>
                <a:uLnTx/>
                <a:uFillTx/>
                <a:latin typeface="Arial"/>
                <a:ea typeface="+mn-ea"/>
                <a:cs typeface="Arial"/>
              </a:rPr>
              <a:t>free 	</a:t>
            </a:r>
            <a:r>
              <a:rPr kumimoji="0" sz="1200" b="0" i="0" u="none" strike="noStrike" kern="0" cap="none" spc="0" normalizeH="0" baseline="0" noProof="0">
                <a:ln>
                  <a:noFill/>
                </a:ln>
                <a:solidFill>
                  <a:sysClr val="windowText" lastClr="000000"/>
                </a:solidFill>
                <a:effectLst/>
                <a:uLnTx/>
                <a:uFillTx/>
                <a:latin typeface="Arial"/>
                <a:ea typeface="+mn-ea"/>
                <a:cs typeface="Arial"/>
              </a:rPr>
              <a:t>survival</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(IDFS)</a:t>
            </a:r>
            <a:r>
              <a:rPr kumimoji="0" sz="1200" b="0" i="0" u="none" strike="noStrike" kern="0" cap="none" spc="-50" normalizeH="0" baseline="0" noProof="0">
                <a:ln>
                  <a:noFill/>
                </a:ln>
                <a:solidFill>
                  <a:sysClr val="windowText" lastClr="000000"/>
                </a:solidFill>
                <a:effectLst/>
                <a:uLnTx/>
                <a:uFillTx/>
                <a:latin typeface="Arial"/>
                <a:ea typeface="+mn-ea"/>
                <a:cs typeface="Arial"/>
              </a:rPr>
              <a:t> </a:t>
            </a:r>
            <a:r>
              <a:rPr kumimoji="0" sz="1200" b="0" i="0" u="none" strike="noStrike" kern="0" cap="none" spc="-25" normalizeH="0" baseline="0" noProof="0">
                <a:ln>
                  <a:noFill/>
                </a:ln>
                <a:solidFill>
                  <a:sysClr val="windowText" lastClr="000000"/>
                </a:solidFill>
                <a:effectLst/>
                <a:uLnTx/>
                <a:uFillTx/>
                <a:latin typeface="Arial"/>
                <a:ea typeface="+mn-ea"/>
                <a:cs typeface="Arial"/>
              </a:rPr>
              <a:t>by 	</a:t>
            </a:r>
            <a:r>
              <a:rPr kumimoji="0" sz="1200" b="0" i="0" u="none" strike="noStrike" kern="0" cap="none" spc="0" normalizeH="0" baseline="0" noProof="0">
                <a:ln>
                  <a:noFill/>
                </a:ln>
                <a:solidFill>
                  <a:sysClr val="windowText" lastClr="000000"/>
                </a:solidFill>
                <a:effectLst/>
                <a:uLnTx/>
                <a:uFillTx/>
                <a:latin typeface="Arial"/>
                <a:ea typeface="+mn-ea"/>
                <a:cs typeface="Arial"/>
              </a:rPr>
              <a:t>STEEP</a:t>
            </a:r>
            <a:r>
              <a:rPr kumimoji="0" sz="1200" b="0" i="0" u="none" strike="noStrike" kern="0" cap="none" spc="-7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system</a:t>
            </a:r>
            <a:endParaRPr kumimoji="0" sz="1200" b="0" i="0" u="none" strike="noStrike" kern="0" cap="none" spc="0" normalizeH="0" baseline="24691" noProof="0">
              <a:ln>
                <a:noFill/>
              </a:ln>
              <a:solidFill>
                <a:sysClr val="windowText" lastClr="000000"/>
              </a:solidFill>
              <a:effectLst/>
              <a:uLnTx/>
              <a:uFillTx/>
              <a:latin typeface="Arial"/>
              <a:ea typeface="+mn-ea"/>
              <a:cs typeface="Arial"/>
            </a:endParaRPr>
          </a:p>
          <a:p>
            <a:pPr marL="92075" marR="0" lvl="0" indent="0" algn="l" defTabSz="914400" rtl="0" eaLnBrk="1" fontAlgn="auto" latinLnBrk="0" hangingPunct="1">
              <a:lnSpc>
                <a:spcPct val="100000"/>
              </a:lnSpc>
              <a:spcBef>
                <a:spcPts val="600"/>
              </a:spcBef>
              <a:spcAft>
                <a:spcPts val="0"/>
              </a:spcAft>
              <a:buClrTx/>
              <a:buSzTx/>
              <a:buFontTx/>
              <a:buNone/>
              <a:tabLst/>
              <a:defRPr/>
            </a:pPr>
            <a:r>
              <a:rPr kumimoji="0" sz="1200" b="1" i="0" u="none" strike="noStrike" kern="0" cap="none" spc="0" normalizeH="0" baseline="0" noProof="0">
                <a:ln>
                  <a:noFill/>
                </a:ln>
                <a:solidFill>
                  <a:sysClr val="windowText" lastClr="000000"/>
                </a:solidFill>
                <a:effectLst/>
                <a:uLnTx/>
                <a:uFillTx/>
                <a:latin typeface="Arial"/>
                <a:ea typeface="+mn-ea"/>
                <a:cs typeface="Arial"/>
              </a:rPr>
              <a:t>Secondary</a:t>
            </a:r>
            <a:r>
              <a:rPr kumimoji="0" sz="1200" b="1" i="0" u="none" strike="noStrike" kern="0" cap="none" spc="-60" normalizeH="0" baseline="0" noProof="0">
                <a:ln>
                  <a:noFill/>
                </a:ln>
                <a:solidFill>
                  <a:sysClr val="windowText" lastClr="000000"/>
                </a:solidFill>
                <a:effectLst/>
                <a:uLnTx/>
                <a:uFillTx/>
                <a:latin typeface="Arial"/>
                <a:ea typeface="+mn-ea"/>
                <a:cs typeface="Arial"/>
              </a:rPr>
              <a:t> </a:t>
            </a:r>
            <a:r>
              <a:rPr kumimoji="0" sz="1200" b="1" i="0" u="none" strike="noStrike" kern="0" cap="none" spc="0" normalizeH="0" baseline="0" noProof="0">
                <a:ln>
                  <a:noFill/>
                </a:ln>
                <a:solidFill>
                  <a:sysClr val="windowText" lastClr="000000"/>
                </a:solidFill>
                <a:effectLst/>
                <a:uLnTx/>
                <a:uFillTx/>
                <a:latin typeface="Arial"/>
                <a:ea typeface="+mn-ea"/>
                <a:cs typeface="Arial"/>
              </a:rPr>
              <a:t>End</a:t>
            </a:r>
            <a:r>
              <a:rPr kumimoji="0" sz="1200" b="1" i="0" u="none" strike="noStrike" kern="0" cap="none" spc="-30" normalizeH="0" baseline="0" noProof="0">
                <a:ln>
                  <a:noFill/>
                </a:ln>
                <a:solidFill>
                  <a:sysClr val="windowText" lastClr="000000"/>
                </a:solidFill>
                <a:effectLst/>
                <a:uLnTx/>
                <a:uFillTx/>
                <a:latin typeface="Arial"/>
                <a:ea typeface="+mn-ea"/>
                <a:cs typeface="Arial"/>
              </a:rPr>
              <a:t> </a:t>
            </a:r>
            <a:r>
              <a:rPr kumimoji="0" sz="1200" b="1" i="0" u="none" strike="noStrike" kern="0" cap="none" spc="-10" normalizeH="0" baseline="0" noProof="0">
                <a:ln>
                  <a:noFill/>
                </a:ln>
                <a:solidFill>
                  <a:sysClr val="windowText" lastClr="000000"/>
                </a:solidFill>
                <a:effectLst/>
                <a:uLnTx/>
                <a:uFillTx/>
                <a:latin typeface="Arial"/>
                <a:ea typeface="+mn-ea"/>
                <a:cs typeface="Arial"/>
              </a:rPr>
              <a:t>Points</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438784" lvl="0" indent="-171450" algn="l" defTabSz="914400" rtl="0" eaLnBrk="1" fontAlgn="auto" latinLnBrk="0" hangingPunct="1">
              <a:lnSpc>
                <a:spcPct val="100000"/>
              </a:lnSpc>
              <a:spcBef>
                <a:spcPts val="600"/>
              </a:spcBef>
              <a:spcAft>
                <a:spcPts val="0"/>
              </a:spcAft>
              <a:buClrTx/>
              <a:buSzTx/>
              <a:buFontTx/>
              <a:buChar char="•"/>
              <a:tabLst>
                <a:tab pos="264795"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Distant</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disease-</a:t>
            </a:r>
            <a:r>
              <a:rPr kumimoji="0" sz="1200" b="0" i="0" u="none" strike="noStrike" kern="0" cap="none" spc="-20" normalizeH="0" baseline="0" noProof="0">
                <a:ln>
                  <a:noFill/>
                </a:ln>
                <a:solidFill>
                  <a:sysClr val="windowText" lastClr="000000"/>
                </a:solidFill>
                <a:effectLst/>
                <a:uLnTx/>
                <a:uFillTx/>
                <a:latin typeface="Arial"/>
                <a:ea typeface="+mn-ea"/>
                <a:cs typeface="Arial"/>
              </a:rPr>
              <a:t>free 	</a:t>
            </a:r>
            <a:r>
              <a:rPr kumimoji="0" lang="en-US" sz="1200" b="0" i="0" u="none" strike="noStrike" kern="0" cap="none" spc="0" normalizeH="0" baseline="0" noProof="0">
                <a:ln>
                  <a:noFill/>
                </a:ln>
                <a:solidFill>
                  <a:sysClr val="windowText" lastClr="000000"/>
                </a:solidFill>
                <a:effectLst/>
                <a:uLnTx/>
                <a:uFillTx/>
                <a:latin typeface="Arial"/>
                <a:ea typeface="+mn-ea"/>
                <a:cs typeface="Arial"/>
              </a:rPr>
              <a:t>survival</a:t>
            </a:r>
            <a:r>
              <a:rPr kumimoji="0" lang="en-US" sz="1200" b="0" i="0" u="none" strike="noStrike" kern="0" cap="none" spc="187" normalizeH="0" baseline="24691"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(DDFS)</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0" lvl="0" indent="-171450" algn="l" defTabSz="914400" rtl="0" eaLnBrk="1" fontAlgn="auto" latinLnBrk="0" hangingPunct="1">
              <a:lnSpc>
                <a:spcPct val="100000"/>
              </a:lnSpc>
              <a:spcBef>
                <a:spcPts val="0"/>
              </a:spcBef>
              <a:spcAft>
                <a:spcPts val="0"/>
              </a:spcAft>
              <a:buClrTx/>
              <a:buSzTx/>
              <a:buFontTx/>
              <a:buChar char="•"/>
              <a:tabLst>
                <a:tab pos="263525"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Overall</a:t>
            </a:r>
            <a:r>
              <a:rPr kumimoji="0" sz="1200" b="0" i="0" u="none" strike="noStrike" kern="0" cap="none" spc="-40" normalizeH="0" baseline="0" noProof="0">
                <a:ln>
                  <a:noFill/>
                </a:ln>
                <a:solidFill>
                  <a:sysClr val="windowText" lastClr="000000"/>
                </a:solidFill>
                <a:effectLst/>
                <a:uLnTx/>
                <a:uFillTx/>
                <a:latin typeface="Arial"/>
                <a:ea typeface="+mn-ea"/>
                <a:cs typeface="Arial"/>
              </a:rPr>
              <a:t> </a:t>
            </a:r>
            <a:r>
              <a:rPr kumimoji="0" lang="en-US" sz="1200" b="0" i="0" u="none" strike="noStrike" kern="0" cap="none" spc="0" normalizeH="0" baseline="0" noProof="0">
                <a:ln>
                  <a:noFill/>
                </a:ln>
                <a:solidFill>
                  <a:sysClr val="windowText" lastClr="000000"/>
                </a:solidFill>
                <a:effectLst/>
                <a:uLnTx/>
                <a:uFillTx/>
                <a:latin typeface="Arial"/>
                <a:ea typeface="+mn-ea"/>
                <a:cs typeface="Arial"/>
              </a:rPr>
              <a:t>survival</a:t>
            </a:r>
            <a:r>
              <a:rPr kumimoji="0" sz="1200" b="0" i="0" u="none" strike="noStrike" kern="0" cap="none" spc="179" normalizeH="0" baseline="24691"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(OS)</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378460" lvl="0" indent="-171450" algn="l" defTabSz="914400" rtl="0" eaLnBrk="1" fontAlgn="auto" latinLnBrk="0" hangingPunct="1">
              <a:lnSpc>
                <a:spcPct val="100000"/>
              </a:lnSpc>
              <a:spcBef>
                <a:spcPts val="0"/>
              </a:spcBef>
              <a:spcAft>
                <a:spcPts val="0"/>
              </a:spcAft>
              <a:buClrTx/>
              <a:buSzTx/>
              <a:buFontTx/>
              <a:buChar char="•"/>
              <a:tabLst>
                <a:tab pos="264795"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BRCA1/2</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associated 	cancers</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608330" lvl="0" indent="-171450" algn="l" defTabSz="914400" rtl="0" eaLnBrk="1" fontAlgn="auto" latinLnBrk="0" hangingPunct="1">
              <a:lnSpc>
                <a:spcPct val="100000"/>
              </a:lnSpc>
              <a:spcBef>
                <a:spcPts val="0"/>
              </a:spcBef>
              <a:spcAft>
                <a:spcPts val="0"/>
              </a:spcAft>
              <a:buClrTx/>
              <a:buSzTx/>
              <a:buFontTx/>
              <a:buChar char="•"/>
              <a:tabLst>
                <a:tab pos="264795" algn="l"/>
              </a:tabLst>
              <a:defRPr/>
            </a:pPr>
            <a:r>
              <a:rPr kumimoji="0" sz="1200" b="0" i="0" u="none" strike="noStrike" kern="0" cap="none" spc="0" normalizeH="0" baseline="0" noProof="0">
                <a:ln>
                  <a:noFill/>
                </a:ln>
                <a:solidFill>
                  <a:sysClr val="windowText" lastClr="000000"/>
                </a:solidFill>
                <a:effectLst/>
                <a:uLnTx/>
                <a:uFillTx/>
                <a:latin typeface="Arial"/>
                <a:ea typeface="+mn-ea"/>
                <a:cs typeface="Arial"/>
              </a:rPr>
              <a:t>Symptom</a:t>
            </a:r>
            <a:r>
              <a:rPr kumimoji="0" sz="1200" b="0" i="0" u="none" strike="noStrike" kern="0" cap="none" spc="-25"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Health 	</a:t>
            </a:r>
            <a:r>
              <a:rPr kumimoji="0" sz="1200" b="0" i="0" u="none" strike="noStrike" kern="0" cap="none" spc="0" normalizeH="0" baseline="0" noProof="0">
                <a:ln>
                  <a:noFill/>
                </a:ln>
                <a:solidFill>
                  <a:sysClr val="windowText" lastClr="000000"/>
                </a:solidFill>
                <a:effectLst/>
                <a:uLnTx/>
                <a:uFillTx/>
                <a:latin typeface="Arial"/>
                <a:ea typeface="+mn-ea"/>
                <a:cs typeface="Arial"/>
              </a:rPr>
              <a:t>related</a:t>
            </a:r>
            <a:r>
              <a:rPr kumimoji="0" sz="1200" b="0" i="0" u="none" strike="noStrike" kern="0" cap="none" spc="-50" normalizeH="0" baseline="0" noProof="0">
                <a:ln>
                  <a:noFill/>
                </a:ln>
                <a:solidFill>
                  <a:sysClr val="windowText" lastClr="000000"/>
                </a:solidFill>
                <a:effectLst/>
                <a:uLnTx/>
                <a:uFillTx/>
                <a:latin typeface="Arial"/>
                <a:ea typeface="+mn-ea"/>
                <a:cs typeface="Arial"/>
              </a:rPr>
              <a:t> </a:t>
            </a:r>
            <a:r>
              <a:rPr kumimoji="0" sz="1200" b="0" i="0" u="none" strike="noStrike" kern="0" cap="none" spc="-25" normalizeH="0" baseline="0" noProof="0">
                <a:ln>
                  <a:noFill/>
                </a:ln>
                <a:solidFill>
                  <a:sysClr val="windowText" lastClr="000000"/>
                </a:solidFill>
                <a:effectLst/>
                <a:uLnTx/>
                <a:uFillTx/>
                <a:latin typeface="Arial"/>
                <a:ea typeface="+mn-ea"/>
                <a:cs typeface="Arial"/>
              </a:rPr>
              <a:t>QoL</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263525" marR="0" lvl="0" indent="-171450" algn="l" defTabSz="914400" rtl="0" eaLnBrk="1" fontAlgn="auto" latinLnBrk="0" hangingPunct="1">
              <a:lnSpc>
                <a:spcPct val="100000"/>
              </a:lnSpc>
              <a:spcBef>
                <a:spcPts val="0"/>
              </a:spcBef>
              <a:spcAft>
                <a:spcPts val="0"/>
              </a:spcAft>
              <a:buClrTx/>
              <a:buSzTx/>
              <a:buFontTx/>
              <a:buChar char="•"/>
              <a:tabLst>
                <a:tab pos="263525" algn="l"/>
              </a:tabLst>
              <a:defRPr/>
            </a:pPr>
            <a:r>
              <a:rPr kumimoji="0" sz="1200" b="0" i="0" u="none" strike="noStrike" kern="0" cap="none" spc="-10" normalizeH="0" baseline="0" noProof="0">
                <a:ln>
                  <a:noFill/>
                </a:ln>
                <a:solidFill>
                  <a:sysClr val="windowText" lastClr="000000"/>
                </a:solidFill>
                <a:effectLst/>
                <a:uLnTx/>
                <a:uFillTx/>
                <a:latin typeface="Arial"/>
                <a:ea typeface="+mn-ea"/>
                <a:cs typeface="Arial"/>
              </a:rPr>
              <a:t>Safety</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24" name="object 24">
            <a:extLst>
              <a:ext uri="{FF2B5EF4-FFF2-40B4-BE49-F238E27FC236}">
                <a16:creationId xmlns:a16="http://schemas.microsoft.com/office/drawing/2014/main" id="{32A4C918-EAB8-5B0F-40E6-E869A9AEBBA9}"/>
              </a:ext>
            </a:extLst>
          </p:cNvPr>
          <p:cNvGrpSpPr/>
          <p:nvPr/>
        </p:nvGrpSpPr>
        <p:grpSpPr>
          <a:xfrm>
            <a:off x="6686433" y="2078006"/>
            <a:ext cx="2524440" cy="2947356"/>
            <a:chOff x="6816217" y="2117598"/>
            <a:chExt cx="2702560" cy="3155315"/>
          </a:xfrm>
        </p:grpSpPr>
        <p:sp>
          <p:nvSpPr>
            <p:cNvPr id="25" name="object 25">
              <a:extLst>
                <a:ext uri="{FF2B5EF4-FFF2-40B4-BE49-F238E27FC236}">
                  <a16:creationId xmlns:a16="http://schemas.microsoft.com/office/drawing/2014/main" id="{01443E6B-8CBE-7EEB-E2F8-E17ADC2A5DDC}"/>
                </a:ext>
              </a:extLst>
            </p:cNvPr>
            <p:cNvSpPr/>
            <p:nvPr/>
          </p:nvSpPr>
          <p:spPr>
            <a:xfrm>
              <a:off x="6816217" y="2149728"/>
              <a:ext cx="2702560" cy="2295525"/>
            </a:xfrm>
            <a:custGeom>
              <a:avLst/>
              <a:gdLst/>
              <a:ahLst/>
              <a:cxnLst/>
              <a:rect l="l" t="t" r="r" b="b"/>
              <a:pathLst>
                <a:path w="2702559" h="2295525">
                  <a:moveTo>
                    <a:pt x="294386" y="1147572"/>
                  </a:moveTo>
                  <a:lnTo>
                    <a:pt x="275336" y="1138047"/>
                  </a:lnTo>
                  <a:lnTo>
                    <a:pt x="218186" y="1109472"/>
                  </a:lnTo>
                  <a:lnTo>
                    <a:pt x="218059" y="1109472"/>
                  </a:lnTo>
                  <a:lnTo>
                    <a:pt x="218059" y="1138047"/>
                  </a:lnTo>
                  <a:lnTo>
                    <a:pt x="156718" y="1138047"/>
                  </a:lnTo>
                  <a:lnTo>
                    <a:pt x="156718" y="243713"/>
                  </a:lnTo>
                  <a:lnTo>
                    <a:pt x="156718" y="234188"/>
                  </a:lnTo>
                  <a:lnTo>
                    <a:pt x="156718" y="228981"/>
                  </a:lnTo>
                  <a:lnTo>
                    <a:pt x="152400" y="224663"/>
                  </a:lnTo>
                  <a:lnTo>
                    <a:pt x="0" y="224663"/>
                  </a:lnTo>
                  <a:lnTo>
                    <a:pt x="0" y="243713"/>
                  </a:lnTo>
                  <a:lnTo>
                    <a:pt x="137668" y="243713"/>
                  </a:lnTo>
                  <a:lnTo>
                    <a:pt x="137668" y="1142365"/>
                  </a:lnTo>
                  <a:lnTo>
                    <a:pt x="137668" y="1152906"/>
                  </a:lnTo>
                  <a:lnTo>
                    <a:pt x="137668" y="2051812"/>
                  </a:lnTo>
                  <a:lnTo>
                    <a:pt x="0" y="2051812"/>
                  </a:lnTo>
                  <a:lnTo>
                    <a:pt x="0" y="2070862"/>
                  </a:lnTo>
                  <a:lnTo>
                    <a:pt x="152400" y="2070862"/>
                  </a:lnTo>
                  <a:lnTo>
                    <a:pt x="156718" y="2066544"/>
                  </a:lnTo>
                  <a:lnTo>
                    <a:pt x="156718" y="2061337"/>
                  </a:lnTo>
                  <a:lnTo>
                    <a:pt x="156718" y="2051812"/>
                  </a:lnTo>
                  <a:lnTo>
                    <a:pt x="156718" y="1157097"/>
                  </a:lnTo>
                  <a:lnTo>
                    <a:pt x="218059" y="1157097"/>
                  </a:lnTo>
                  <a:lnTo>
                    <a:pt x="218059" y="1185672"/>
                  </a:lnTo>
                  <a:lnTo>
                    <a:pt x="218186" y="1185608"/>
                  </a:lnTo>
                  <a:lnTo>
                    <a:pt x="275336" y="1157097"/>
                  </a:lnTo>
                  <a:lnTo>
                    <a:pt x="294386" y="1147572"/>
                  </a:lnTo>
                  <a:close/>
                </a:path>
                <a:path w="2702559" h="2295525">
                  <a:moveTo>
                    <a:pt x="2702433" y="1174750"/>
                  </a:moveTo>
                  <a:lnTo>
                    <a:pt x="2683383" y="1165225"/>
                  </a:lnTo>
                  <a:lnTo>
                    <a:pt x="2626233" y="1136650"/>
                  </a:lnTo>
                  <a:lnTo>
                    <a:pt x="2626233" y="1165225"/>
                  </a:lnTo>
                  <a:lnTo>
                    <a:pt x="2553335" y="1165225"/>
                  </a:lnTo>
                  <a:lnTo>
                    <a:pt x="2553335" y="19050"/>
                  </a:lnTo>
                  <a:lnTo>
                    <a:pt x="2553335" y="9525"/>
                  </a:lnTo>
                  <a:lnTo>
                    <a:pt x="2553335" y="4318"/>
                  </a:lnTo>
                  <a:lnTo>
                    <a:pt x="2549144" y="0"/>
                  </a:lnTo>
                  <a:lnTo>
                    <a:pt x="2385314" y="0"/>
                  </a:lnTo>
                  <a:lnTo>
                    <a:pt x="2385314" y="19050"/>
                  </a:lnTo>
                  <a:lnTo>
                    <a:pt x="2534285" y="19050"/>
                  </a:lnTo>
                  <a:lnTo>
                    <a:pt x="2534285" y="1169543"/>
                  </a:lnTo>
                  <a:lnTo>
                    <a:pt x="2534285" y="1180084"/>
                  </a:lnTo>
                  <a:lnTo>
                    <a:pt x="2534285" y="2276221"/>
                  </a:lnTo>
                  <a:lnTo>
                    <a:pt x="2385314" y="2276221"/>
                  </a:lnTo>
                  <a:lnTo>
                    <a:pt x="2385314" y="2295271"/>
                  </a:lnTo>
                  <a:lnTo>
                    <a:pt x="2549144" y="2295271"/>
                  </a:lnTo>
                  <a:lnTo>
                    <a:pt x="2553335" y="2290953"/>
                  </a:lnTo>
                  <a:lnTo>
                    <a:pt x="2553335" y="2285746"/>
                  </a:lnTo>
                  <a:lnTo>
                    <a:pt x="2553335" y="2276221"/>
                  </a:lnTo>
                  <a:lnTo>
                    <a:pt x="2553335" y="1184275"/>
                  </a:lnTo>
                  <a:lnTo>
                    <a:pt x="2626233" y="1184275"/>
                  </a:lnTo>
                  <a:lnTo>
                    <a:pt x="2626233" y="1212850"/>
                  </a:lnTo>
                  <a:lnTo>
                    <a:pt x="2683383" y="1184275"/>
                  </a:lnTo>
                  <a:lnTo>
                    <a:pt x="2702433" y="117475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6" name="object 26">
              <a:extLst>
                <a:ext uri="{FF2B5EF4-FFF2-40B4-BE49-F238E27FC236}">
                  <a16:creationId xmlns:a16="http://schemas.microsoft.com/office/drawing/2014/main" id="{00943F5B-CCFD-EB97-996A-8C2B1088523D}"/>
                </a:ext>
              </a:extLst>
            </p:cNvPr>
            <p:cNvSpPr/>
            <p:nvPr/>
          </p:nvSpPr>
          <p:spPr>
            <a:xfrm>
              <a:off x="7584313" y="3914013"/>
              <a:ext cx="0" cy="1358900"/>
            </a:xfrm>
            <a:custGeom>
              <a:avLst/>
              <a:gdLst/>
              <a:ahLst/>
              <a:cxnLst/>
              <a:rect l="l" t="t" r="r" b="b"/>
              <a:pathLst>
                <a:path h="1358900">
                  <a:moveTo>
                    <a:pt x="0" y="0"/>
                  </a:moveTo>
                  <a:lnTo>
                    <a:pt x="0" y="1358671"/>
                  </a:lnTo>
                </a:path>
              </a:pathLst>
            </a:custGeom>
            <a:ln w="19050">
              <a:solidFill>
                <a:schemeClr val="tx2"/>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7" name="object 27">
              <a:extLst>
                <a:ext uri="{FF2B5EF4-FFF2-40B4-BE49-F238E27FC236}">
                  <a16:creationId xmlns:a16="http://schemas.microsoft.com/office/drawing/2014/main" id="{ECEBBC4E-FDBA-68D9-6F89-1F99D45FBD1C}"/>
                </a:ext>
              </a:extLst>
            </p:cNvPr>
            <p:cNvSpPr/>
            <p:nvPr/>
          </p:nvSpPr>
          <p:spPr>
            <a:xfrm>
              <a:off x="7721346" y="2117597"/>
              <a:ext cx="194310" cy="2356485"/>
            </a:xfrm>
            <a:custGeom>
              <a:avLst/>
              <a:gdLst/>
              <a:ahLst/>
              <a:cxnLst/>
              <a:rect l="l" t="t" r="r" b="b"/>
              <a:pathLst>
                <a:path w="194309" h="2356485">
                  <a:moveTo>
                    <a:pt x="193802" y="2317877"/>
                  </a:moveTo>
                  <a:lnTo>
                    <a:pt x="174752" y="2308352"/>
                  </a:lnTo>
                  <a:lnTo>
                    <a:pt x="117602" y="2279777"/>
                  </a:lnTo>
                  <a:lnTo>
                    <a:pt x="117602" y="2308352"/>
                  </a:lnTo>
                  <a:lnTo>
                    <a:pt x="19050" y="2308352"/>
                  </a:lnTo>
                  <a:lnTo>
                    <a:pt x="19050" y="1664970"/>
                  </a:lnTo>
                  <a:lnTo>
                    <a:pt x="0" y="1664970"/>
                  </a:lnTo>
                  <a:lnTo>
                    <a:pt x="0" y="2323084"/>
                  </a:lnTo>
                  <a:lnTo>
                    <a:pt x="4191" y="2327402"/>
                  </a:lnTo>
                  <a:lnTo>
                    <a:pt x="117602" y="2327402"/>
                  </a:lnTo>
                  <a:lnTo>
                    <a:pt x="117602" y="2355977"/>
                  </a:lnTo>
                  <a:lnTo>
                    <a:pt x="174752" y="2327402"/>
                  </a:lnTo>
                  <a:lnTo>
                    <a:pt x="193802" y="2317877"/>
                  </a:lnTo>
                  <a:close/>
                </a:path>
                <a:path w="194309" h="2356485">
                  <a:moveTo>
                    <a:pt x="193802" y="38100"/>
                  </a:moveTo>
                  <a:lnTo>
                    <a:pt x="174752" y="28575"/>
                  </a:lnTo>
                  <a:lnTo>
                    <a:pt x="117602" y="0"/>
                  </a:lnTo>
                  <a:lnTo>
                    <a:pt x="117602" y="28575"/>
                  </a:lnTo>
                  <a:lnTo>
                    <a:pt x="4191" y="28575"/>
                  </a:lnTo>
                  <a:lnTo>
                    <a:pt x="0" y="32766"/>
                  </a:lnTo>
                  <a:lnTo>
                    <a:pt x="0" y="653288"/>
                  </a:lnTo>
                  <a:lnTo>
                    <a:pt x="19050" y="653288"/>
                  </a:lnTo>
                  <a:lnTo>
                    <a:pt x="19050" y="47625"/>
                  </a:lnTo>
                  <a:lnTo>
                    <a:pt x="117602" y="47625"/>
                  </a:lnTo>
                  <a:lnTo>
                    <a:pt x="117602" y="76200"/>
                  </a:lnTo>
                  <a:lnTo>
                    <a:pt x="174752" y="47625"/>
                  </a:lnTo>
                  <a:lnTo>
                    <a:pt x="193802" y="38100"/>
                  </a:lnTo>
                  <a:close/>
                </a:path>
              </a:pathLst>
            </a:custGeom>
            <a:solidFill>
              <a:schemeClr val="tx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8" name="object 28">
              <a:extLst>
                <a:ext uri="{FF2B5EF4-FFF2-40B4-BE49-F238E27FC236}">
                  <a16:creationId xmlns:a16="http://schemas.microsoft.com/office/drawing/2014/main" id="{884EF7F6-0943-03C9-B356-121564493810}"/>
                </a:ext>
              </a:extLst>
            </p:cNvPr>
            <p:cNvSpPr/>
            <p:nvPr/>
          </p:nvSpPr>
          <p:spPr>
            <a:xfrm>
              <a:off x="7110603" y="2663825"/>
              <a:ext cx="1267460" cy="1267460"/>
            </a:xfrm>
            <a:custGeom>
              <a:avLst/>
              <a:gdLst/>
              <a:ahLst/>
              <a:cxnLst/>
              <a:rect l="l" t="t" r="r" b="b"/>
              <a:pathLst>
                <a:path w="1267459" h="1267460">
                  <a:moveTo>
                    <a:pt x="633476" y="0"/>
                  </a:moveTo>
                  <a:lnTo>
                    <a:pt x="586195" y="1737"/>
                  </a:lnTo>
                  <a:lnTo>
                    <a:pt x="539859" y="6867"/>
                  </a:lnTo>
                  <a:lnTo>
                    <a:pt x="494590" y="15269"/>
                  </a:lnTo>
                  <a:lnTo>
                    <a:pt x="450510" y="26818"/>
                  </a:lnTo>
                  <a:lnTo>
                    <a:pt x="407741" y="41393"/>
                  </a:lnTo>
                  <a:lnTo>
                    <a:pt x="366407" y="58872"/>
                  </a:lnTo>
                  <a:lnTo>
                    <a:pt x="326629" y="79132"/>
                  </a:lnTo>
                  <a:lnTo>
                    <a:pt x="288530" y="102050"/>
                  </a:lnTo>
                  <a:lnTo>
                    <a:pt x="252232" y="127504"/>
                  </a:lnTo>
                  <a:lnTo>
                    <a:pt x="217858" y="155372"/>
                  </a:lnTo>
                  <a:lnTo>
                    <a:pt x="185531" y="185531"/>
                  </a:lnTo>
                  <a:lnTo>
                    <a:pt x="155372" y="217858"/>
                  </a:lnTo>
                  <a:lnTo>
                    <a:pt x="127504" y="252232"/>
                  </a:lnTo>
                  <a:lnTo>
                    <a:pt x="102050" y="288530"/>
                  </a:lnTo>
                  <a:lnTo>
                    <a:pt x="79132" y="326629"/>
                  </a:lnTo>
                  <a:lnTo>
                    <a:pt x="58872" y="366407"/>
                  </a:lnTo>
                  <a:lnTo>
                    <a:pt x="41393" y="407741"/>
                  </a:lnTo>
                  <a:lnTo>
                    <a:pt x="26818" y="450510"/>
                  </a:lnTo>
                  <a:lnTo>
                    <a:pt x="15269" y="494590"/>
                  </a:lnTo>
                  <a:lnTo>
                    <a:pt x="6867" y="539859"/>
                  </a:lnTo>
                  <a:lnTo>
                    <a:pt x="1737" y="586195"/>
                  </a:lnTo>
                  <a:lnTo>
                    <a:pt x="0" y="633476"/>
                  </a:lnTo>
                  <a:lnTo>
                    <a:pt x="1737" y="680757"/>
                  </a:lnTo>
                  <a:lnTo>
                    <a:pt x="6867" y="727095"/>
                  </a:lnTo>
                  <a:lnTo>
                    <a:pt x="15269" y="772367"/>
                  </a:lnTo>
                  <a:lnTo>
                    <a:pt x="26818" y="816452"/>
                  </a:lnTo>
                  <a:lnTo>
                    <a:pt x="41393" y="859226"/>
                  </a:lnTo>
                  <a:lnTo>
                    <a:pt x="58872" y="900567"/>
                  </a:lnTo>
                  <a:lnTo>
                    <a:pt x="79132" y="940353"/>
                  </a:lnTo>
                  <a:lnTo>
                    <a:pt x="102050" y="978459"/>
                  </a:lnTo>
                  <a:lnTo>
                    <a:pt x="127504" y="1014765"/>
                  </a:lnTo>
                  <a:lnTo>
                    <a:pt x="155372" y="1049148"/>
                  </a:lnTo>
                  <a:lnTo>
                    <a:pt x="185531" y="1081484"/>
                  </a:lnTo>
                  <a:lnTo>
                    <a:pt x="217858" y="1111651"/>
                  </a:lnTo>
                  <a:lnTo>
                    <a:pt x="252232" y="1139528"/>
                  </a:lnTo>
                  <a:lnTo>
                    <a:pt x="288530" y="1164990"/>
                  </a:lnTo>
                  <a:lnTo>
                    <a:pt x="326629" y="1187916"/>
                  </a:lnTo>
                  <a:lnTo>
                    <a:pt x="366407" y="1208183"/>
                  </a:lnTo>
                  <a:lnTo>
                    <a:pt x="407741" y="1225668"/>
                  </a:lnTo>
                  <a:lnTo>
                    <a:pt x="450510" y="1240249"/>
                  </a:lnTo>
                  <a:lnTo>
                    <a:pt x="494590" y="1251803"/>
                  </a:lnTo>
                  <a:lnTo>
                    <a:pt x="539859" y="1260208"/>
                  </a:lnTo>
                  <a:lnTo>
                    <a:pt x="586195" y="1265340"/>
                  </a:lnTo>
                  <a:lnTo>
                    <a:pt x="633476" y="1267079"/>
                  </a:lnTo>
                  <a:lnTo>
                    <a:pt x="680756" y="1265340"/>
                  </a:lnTo>
                  <a:lnTo>
                    <a:pt x="727092" y="1260208"/>
                  </a:lnTo>
                  <a:lnTo>
                    <a:pt x="772361" y="1251803"/>
                  </a:lnTo>
                  <a:lnTo>
                    <a:pt x="816441" y="1240249"/>
                  </a:lnTo>
                  <a:lnTo>
                    <a:pt x="859210" y="1225668"/>
                  </a:lnTo>
                  <a:lnTo>
                    <a:pt x="900544" y="1208183"/>
                  </a:lnTo>
                  <a:lnTo>
                    <a:pt x="940322" y="1187916"/>
                  </a:lnTo>
                  <a:lnTo>
                    <a:pt x="978421" y="1164990"/>
                  </a:lnTo>
                  <a:lnTo>
                    <a:pt x="1014719" y="1139528"/>
                  </a:lnTo>
                  <a:lnTo>
                    <a:pt x="1049093" y="1111651"/>
                  </a:lnTo>
                  <a:lnTo>
                    <a:pt x="1081420" y="1081484"/>
                  </a:lnTo>
                  <a:lnTo>
                    <a:pt x="1111579" y="1049148"/>
                  </a:lnTo>
                  <a:lnTo>
                    <a:pt x="1139447" y="1014765"/>
                  </a:lnTo>
                  <a:lnTo>
                    <a:pt x="1164901" y="978459"/>
                  </a:lnTo>
                  <a:lnTo>
                    <a:pt x="1187819" y="940353"/>
                  </a:lnTo>
                  <a:lnTo>
                    <a:pt x="1208079" y="900567"/>
                  </a:lnTo>
                  <a:lnTo>
                    <a:pt x="1225558" y="859226"/>
                  </a:lnTo>
                  <a:lnTo>
                    <a:pt x="1240133" y="816452"/>
                  </a:lnTo>
                  <a:lnTo>
                    <a:pt x="1251682" y="772367"/>
                  </a:lnTo>
                  <a:lnTo>
                    <a:pt x="1260084" y="727095"/>
                  </a:lnTo>
                  <a:lnTo>
                    <a:pt x="1265214" y="680757"/>
                  </a:lnTo>
                  <a:lnTo>
                    <a:pt x="1266952" y="633476"/>
                  </a:lnTo>
                  <a:lnTo>
                    <a:pt x="1265214" y="586195"/>
                  </a:lnTo>
                  <a:lnTo>
                    <a:pt x="1260084" y="539859"/>
                  </a:lnTo>
                  <a:lnTo>
                    <a:pt x="1251682" y="494590"/>
                  </a:lnTo>
                  <a:lnTo>
                    <a:pt x="1240133" y="450510"/>
                  </a:lnTo>
                  <a:lnTo>
                    <a:pt x="1225558" y="407741"/>
                  </a:lnTo>
                  <a:lnTo>
                    <a:pt x="1208079" y="366407"/>
                  </a:lnTo>
                  <a:lnTo>
                    <a:pt x="1187819" y="326629"/>
                  </a:lnTo>
                  <a:lnTo>
                    <a:pt x="1164901" y="288530"/>
                  </a:lnTo>
                  <a:lnTo>
                    <a:pt x="1139447" y="252232"/>
                  </a:lnTo>
                  <a:lnTo>
                    <a:pt x="1111579" y="217858"/>
                  </a:lnTo>
                  <a:lnTo>
                    <a:pt x="1081420" y="185531"/>
                  </a:lnTo>
                  <a:lnTo>
                    <a:pt x="1049093" y="155372"/>
                  </a:lnTo>
                  <a:lnTo>
                    <a:pt x="1014719" y="127504"/>
                  </a:lnTo>
                  <a:lnTo>
                    <a:pt x="978421" y="102050"/>
                  </a:lnTo>
                  <a:lnTo>
                    <a:pt x="940322" y="79132"/>
                  </a:lnTo>
                  <a:lnTo>
                    <a:pt x="900544" y="58872"/>
                  </a:lnTo>
                  <a:lnTo>
                    <a:pt x="859210" y="41393"/>
                  </a:lnTo>
                  <a:lnTo>
                    <a:pt x="816441" y="26818"/>
                  </a:lnTo>
                  <a:lnTo>
                    <a:pt x="772361" y="15269"/>
                  </a:lnTo>
                  <a:lnTo>
                    <a:pt x="727092" y="6867"/>
                  </a:lnTo>
                  <a:lnTo>
                    <a:pt x="680756" y="1737"/>
                  </a:lnTo>
                  <a:lnTo>
                    <a:pt x="633476" y="0"/>
                  </a:lnTo>
                  <a:close/>
                </a:path>
              </a:pathLst>
            </a:custGeom>
            <a:solidFill>
              <a:schemeClr val="accent2">
                <a:lumMod val="20000"/>
                <a:lumOff val="8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grpSp>
      <p:sp>
        <p:nvSpPr>
          <p:cNvPr id="29" name="object 29">
            <a:extLst>
              <a:ext uri="{FF2B5EF4-FFF2-40B4-BE49-F238E27FC236}">
                <a16:creationId xmlns:a16="http://schemas.microsoft.com/office/drawing/2014/main" id="{D1136463-C8D5-5A86-837C-9A422BA0C9A1}"/>
              </a:ext>
            </a:extLst>
          </p:cNvPr>
          <p:cNvSpPr txBox="1"/>
          <p:nvPr/>
        </p:nvSpPr>
        <p:spPr>
          <a:xfrm>
            <a:off x="6991429" y="2871164"/>
            <a:ext cx="1125796" cy="607667"/>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200" b="1" i="0" u="none" strike="noStrike" kern="0" cap="none" spc="-25" normalizeH="0" baseline="0" noProof="0">
                <a:ln>
                  <a:noFill/>
                </a:ln>
                <a:solidFill>
                  <a:sysClr val="windowText" lastClr="000000"/>
                </a:solidFill>
                <a:effectLst/>
                <a:uLnTx/>
                <a:uFillTx/>
                <a:latin typeface="Arial"/>
                <a:ea typeface="+mn-ea"/>
                <a:cs typeface="Arial"/>
              </a:rPr>
              <a:t>1:1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ctr" defTabSz="914400" rtl="0" eaLnBrk="1" fontAlgn="auto" latinLnBrk="0" hangingPunct="1">
              <a:lnSpc>
                <a:spcPts val="1560"/>
              </a:lnSpc>
              <a:spcBef>
                <a:spcPts val="0"/>
              </a:spcBef>
              <a:spcAft>
                <a:spcPts val="0"/>
              </a:spcAft>
              <a:buClrTx/>
              <a:buSzTx/>
              <a:buFontTx/>
              <a:buNone/>
              <a:tabLst/>
              <a:defRPr/>
            </a:pPr>
            <a:r>
              <a:rPr kumimoji="0" sz="1200" b="1" i="0" u="none" strike="noStrike" kern="0" cap="none" spc="-10" normalizeH="0" baseline="0" noProof="0">
                <a:ln>
                  <a:noFill/>
                </a:ln>
                <a:solidFill>
                  <a:sysClr val="windowText" lastClr="000000"/>
                </a:solidFill>
                <a:effectLst/>
                <a:uLnTx/>
                <a:uFillTx/>
                <a:latin typeface="Arial"/>
                <a:ea typeface="+mn-ea"/>
                <a:cs typeface="Arial"/>
              </a:rPr>
              <a:t>Randomization</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a:p>
            <a:pPr marL="0" marR="0" lvl="0" indent="0" algn="ctr" defTabSz="914400" rtl="0" eaLnBrk="1" fontAlgn="auto" latinLnBrk="0" hangingPunct="1">
              <a:lnSpc>
                <a:spcPts val="1680"/>
              </a:lnSpc>
              <a:spcBef>
                <a:spcPts val="0"/>
              </a:spcBef>
              <a:spcAft>
                <a:spcPts val="0"/>
              </a:spcAft>
              <a:buClrTx/>
              <a:buSzTx/>
              <a:buFontTx/>
              <a:buNone/>
              <a:tabLst/>
              <a:defRPr/>
            </a:pPr>
            <a:r>
              <a:rPr kumimoji="0" sz="1200" b="1" i="0" u="none" strike="noStrike" kern="0" cap="none" spc="-10" normalizeH="0" baseline="0" noProof="0">
                <a:ln>
                  <a:noFill/>
                </a:ln>
                <a:solidFill>
                  <a:sysClr val="windowText" lastClr="000000"/>
                </a:solidFill>
                <a:effectLst/>
                <a:uLnTx/>
                <a:uFillTx/>
                <a:latin typeface="Arial"/>
                <a:ea typeface="+mn-ea"/>
                <a:cs typeface="Arial"/>
              </a:rPr>
              <a:t>N=1836</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a:extLst>
              <a:ext uri="{FF2B5EF4-FFF2-40B4-BE49-F238E27FC236}">
                <a16:creationId xmlns:a16="http://schemas.microsoft.com/office/drawing/2014/main" id="{56775449-A7FC-6B92-411A-5312EA13739B}"/>
              </a:ext>
            </a:extLst>
          </p:cNvPr>
          <p:cNvSpPr txBox="1"/>
          <p:nvPr/>
        </p:nvSpPr>
        <p:spPr>
          <a:xfrm>
            <a:off x="7712935" y="1666194"/>
            <a:ext cx="1201719" cy="794769"/>
          </a:xfrm>
          <a:prstGeom prst="rect">
            <a:avLst/>
          </a:prstGeom>
          <a:solidFill>
            <a:schemeClr val="accent3">
              <a:alpha val="14901"/>
            </a:schemeClr>
          </a:solidFill>
        </p:spPr>
        <p:txBody>
          <a:bodyPr vert="horz" wrap="square" lIns="0" tIns="59690" rIns="0" bIns="0" rtlCol="0">
            <a:spAutoFit/>
          </a:bodyPr>
          <a:lstStyle/>
          <a:p>
            <a:pPr marL="233679" marR="223520" lvl="0" indent="-1905" algn="ctr" defTabSz="914400" rtl="0" eaLnBrk="1" fontAlgn="auto" latinLnBrk="0" hangingPunct="1">
              <a:lnSpc>
                <a:spcPct val="100699"/>
              </a:lnSpc>
              <a:spcBef>
                <a:spcPts val="470"/>
              </a:spcBef>
              <a:spcAft>
                <a:spcPts val="0"/>
              </a:spcAft>
              <a:buClrTx/>
              <a:buSzTx/>
              <a:buFontTx/>
              <a:buNone/>
              <a:tabLst/>
              <a:defRPr/>
            </a:pPr>
            <a:r>
              <a:rPr kumimoji="0" sz="1200" b="1" i="0" u="none" strike="noStrike" kern="0" cap="none" spc="-10" normalizeH="0" baseline="0" noProof="0">
                <a:ln>
                  <a:noFill/>
                </a:ln>
                <a:solidFill>
                  <a:sysClr val="windowText" lastClr="000000"/>
                </a:solidFill>
                <a:effectLst/>
                <a:uLnTx/>
                <a:uFillTx/>
                <a:latin typeface="Arial"/>
                <a:ea typeface="+mn-ea"/>
                <a:cs typeface="Arial"/>
              </a:rPr>
              <a:t>Olaparib </a:t>
            </a:r>
            <a:r>
              <a:rPr kumimoji="0" sz="1200" b="0" i="0" u="none" strike="noStrike" kern="0" cap="none" spc="0" normalizeH="0" baseline="0" noProof="0">
                <a:ln>
                  <a:noFill/>
                </a:ln>
                <a:solidFill>
                  <a:sysClr val="windowText" lastClr="000000"/>
                </a:solidFill>
                <a:effectLst/>
                <a:uLnTx/>
                <a:uFillTx/>
                <a:latin typeface="Arial"/>
                <a:ea typeface="+mn-ea"/>
                <a:cs typeface="Arial"/>
              </a:rPr>
              <a:t>300</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25" normalizeH="0" baseline="0" noProof="0">
                <a:ln>
                  <a:noFill/>
                </a:ln>
                <a:solidFill>
                  <a:sysClr val="windowText" lastClr="000000"/>
                </a:solidFill>
                <a:effectLst/>
                <a:uLnTx/>
                <a:uFillTx/>
                <a:latin typeface="Arial"/>
                <a:ea typeface="+mn-ea"/>
                <a:cs typeface="Arial"/>
              </a:rPr>
              <a:t>mg </a:t>
            </a:r>
            <a:r>
              <a:rPr kumimoji="0" sz="1200" b="0" i="0" u="none" strike="noStrike" kern="0" cap="none" spc="0" normalizeH="0" baseline="0" noProof="0">
                <a:ln>
                  <a:noFill/>
                </a:ln>
                <a:solidFill>
                  <a:sysClr val="windowText" lastClr="000000"/>
                </a:solidFill>
                <a:effectLst/>
                <a:uLnTx/>
                <a:uFillTx/>
                <a:latin typeface="Arial"/>
                <a:ea typeface="+mn-ea"/>
                <a:cs typeface="Arial"/>
              </a:rPr>
              <a:t>twice</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daily </a:t>
            </a:r>
            <a:r>
              <a:rPr kumimoji="0" sz="1200" b="0" i="0" u="none" strike="noStrike" kern="0" cap="none" spc="0" normalizeH="0" baseline="0" noProof="0">
                <a:ln>
                  <a:noFill/>
                </a:ln>
                <a:solidFill>
                  <a:sysClr val="windowText" lastClr="000000"/>
                </a:solidFill>
                <a:effectLst/>
                <a:uLnTx/>
                <a:uFillTx/>
                <a:latin typeface="Arial"/>
                <a:ea typeface="+mn-ea"/>
                <a:cs typeface="Arial"/>
              </a:rPr>
              <a:t>for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1</a:t>
            </a:r>
            <a:r>
              <a:rPr kumimoji="0" sz="1200" b="0" i="0" u="none" strike="noStrike" kern="0" cap="none" spc="-10" normalizeH="0" baseline="0"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year</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1" name="object 31">
            <a:extLst>
              <a:ext uri="{FF2B5EF4-FFF2-40B4-BE49-F238E27FC236}">
                <a16:creationId xmlns:a16="http://schemas.microsoft.com/office/drawing/2014/main" id="{B8BB8DD6-13CA-0167-F561-3CDD71B462F1}"/>
              </a:ext>
            </a:extLst>
          </p:cNvPr>
          <p:cNvSpPr txBox="1"/>
          <p:nvPr/>
        </p:nvSpPr>
        <p:spPr>
          <a:xfrm>
            <a:off x="7712935" y="3907193"/>
            <a:ext cx="1201719" cy="589264"/>
          </a:xfrm>
          <a:prstGeom prst="rect">
            <a:avLst/>
          </a:prstGeom>
          <a:solidFill>
            <a:schemeClr val="accent3">
              <a:alpha val="14901"/>
            </a:schemeClr>
          </a:solidFill>
        </p:spPr>
        <p:txBody>
          <a:bodyPr vert="horz" wrap="square" lIns="0" tIns="34925" rIns="0" bIns="0" rtlCol="0">
            <a:spAutoFit/>
          </a:bodyPr>
          <a:lstStyle/>
          <a:p>
            <a:pPr marL="233679" marR="223520" lvl="0" indent="0" algn="ctr" defTabSz="914400" rtl="0" eaLnBrk="1" fontAlgn="auto" latinLnBrk="0" hangingPunct="1">
              <a:lnSpc>
                <a:spcPct val="100000"/>
              </a:lnSpc>
              <a:spcBef>
                <a:spcPts val="275"/>
              </a:spcBef>
              <a:spcAft>
                <a:spcPts val="0"/>
              </a:spcAft>
              <a:buClrTx/>
              <a:buSzTx/>
              <a:buFontTx/>
              <a:buNone/>
              <a:tabLst/>
              <a:defRPr/>
            </a:pPr>
            <a:r>
              <a:rPr kumimoji="0" sz="1200" b="1" i="0" u="none" strike="noStrike" kern="0" cap="none" spc="-10" normalizeH="0" baseline="0" noProof="0">
                <a:ln>
                  <a:noFill/>
                </a:ln>
                <a:solidFill>
                  <a:sysClr val="windowText" lastClr="000000"/>
                </a:solidFill>
                <a:effectLst/>
                <a:uLnTx/>
                <a:uFillTx/>
                <a:latin typeface="Arial"/>
                <a:ea typeface="+mn-ea"/>
                <a:cs typeface="Arial"/>
              </a:rPr>
              <a:t>Placebo </a:t>
            </a:r>
            <a:r>
              <a:rPr kumimoji="0" sz="1200" b="0" i="0" u="none" strike="noStrike" kern="0" cap="none" spc="0" normalizeH="0" baseline="0" noProof="0">
                <a:ln>
                  <a:noFill/>
                </a:ln>
                <a:solidFill>
                  <a:sysClr val="windowText" lastClr="000000"/>
                </a:solidFill>
                <a:effectLst/>
                <a:uLnTx/>
                <a:uFillTx/>
                <a:latin typeface="Arial"/>
                <a:ea typeface="+mn-ea"/>
                <a:cs typeface="Arial"/>
              </a:rPr>
              <a:t>twice</a:t>
            </a:r>
            <a:r>
              <a:rPr kumimoji="0" sz="1200" b="0" i="0" u="none" strike="noStrike" kern="0" cap="none" spc="-30" normalizeH="0" baseline="0" noProof="0">
                <a:ln>
                  <a:noFill/>
                </a:ln>
                <a:solidFill>
                  <a:sysClr val="windowText" lastClr="000000"/>
                </a:solidFill>
                <a:effectLst/>
                <a:uLnTx/>
                <a:uFillTx/>
                <a:latin typeface="Arial"/>
                <a:ea typeface="+mn-ea"/>
                <a:cs typeface="Arial"/>
              </a:rPr>
              <a:t> </a:t>
            </a:r>
            <a:r>
              <a:rPr kumimoji="0" sz="1200" b="0" i="0" u="none" strike="noStrike" kern="0" cap="none" spc="-10" normalizeH="0" baseline="0" noProof="0">
                <a:ln>
                  <a:noFill/>
                </a:ln>
                <a:solidFill>
                  <a:sysClr val="windowText" lastClr="000000"/>
                </a:solidFill>
                <a:effectLst/>
                <a:uLnTx/>
                <a:uFillTx/>
                <a:latin typeface="Arial"/>
                <a:ea typeface="+mn-ea"/>
                <a:cs typeface="Arial"/>
              </a:rPr>
              <a:t>daily </a:t>
            </a:r>
            <a:r>
              <a:rPr kumimoji="0" sz="1200" b="0" i="0" u="none" strike="noStrike" kern="0" cap="none" spc="0" normalizeH="0" baseline="0" noProof="0">
                <a:ln>
                  <a:noFill/>
                </a:ln>
                <a:solidFill>
                  <a:sysClr val="windowText" lastClr="000000"/>
                </a:solidFill>
                <a:effectLst/>
                <a:uLnTx/>
                <a:uFillTx/>
                <a:latin typeface="Arial"/>
                <a:ea typeface="+mn-ea"/>
                <a:cs typeface="Arial"/>
              </a:rPr>
              <a:t>for</a:t>
            </a:r>
            <a:r>
              <a:rPr kumimoji="0" sz="1200" b="0" i="0" u="none" strike="noStrike" kern="0" cap="none" spc="-20" normalizeH="0" baseline="0" noProof="0">
                <a:ln>
                  <a:noFill/>
                </a:ln>
                <a:solidFill>
                  <a:sysClr val="windowText" lastClr="000000"/>
                </a:solidFill>
                <a:effectLst/>
                <a:uLnTx/>
                <a:uFillTx/>
                <a:latin typeface="Arial"/>
                <a:ea typeface="+mn-ea"/>
                <a:cs typeface="Arial"/>
              </a:rPr>
              <a:t> </a:t>
            </a:r>
            <a:r>
              <a:rPr kumimoji="0" sz="1200" b="0" i="0" u="none" strike="noStrike" kern="0" cap="none" spc="0" normalizeH="0" baseline="0" noProof="0">
                <a:ln>
                  <a:noFill/>
                </a:ln>
                <a:solidFill>
                  <a:sysClr val="windowText" lastClr="000000"/>
                </a:solidFill>
                <a:effectLst/>
                <a:uLnTx/>
                <a:uFillTx/>
                <a:latin typeface="Arial"/>
                <a:ea typeface="+mn-ea"/>
                <a:cs typeface="Arial"/>
              </a:rPr>
              <a:t>1</a:t>
            </a:r>
            <a:r>
              <a:rPr kumimoji="0" sz="1200" b="0" i="0" u="none" strike="noStrike" kern="0" cap="none" spc="-10" normalizeH="0" baseline="0" noProof="0">
                <a:ln>
                  <a:noFill/>
                </a:ln>
                <a:solidFill>
                  <a:sysClr val="windowText" lastClr="000000"/>
                </a:solidFill>
                <a:effectLst/>
                <a:uLnTx/>
                <a:uFillTx/>
                <a:latin typeface="Arial"/>
                <a:ea typeface="+mn-ea"/>
                <a:cs typeface="Arial"/>
              </a:rPr>
              <a:t> </a:t>
            </a:r>
            <a:r>
              <a:rPr kumimoji="0" sz="1200" b="0" i="0" u="none" strike="noStrike" kern="0" cap="none" spc="-20" normalizeH="0" baseline="0" noProof="0">
                <a:ln>
                  <a:noFill/>
                </a:ln>
                <a:solidFill>
                  <a:sysClr val="windowText" lastClr="000000"/>
                </a:solidFill>
                <a:effectLst/>
                <a:uLnTx/>
                <a:uFillTx/>
                <a:latin typeface="Arial"/>
                <a:ea typeface="+mn-ea"/>
                <a:cs typeface="Arial"/>
              </a:rPr>
              <a:t>year</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2" name="object 32">
            <a:extLst>
              <a:ext uri="{FF2B5EF4-FFF2-40B4-BE49-F238E27FC236}">
                <a16:creationId xmlns:a16="http://schemas.microsoft.com/office/drawing/2014/main" id="{B354BAF9-B82E-59AF-8FB7-9AA0491475E4}"/>
              </a:ext>
            </a:extLst>
          </p:cNvPr>
          <p:cNvSpPr txBox="1"/>
          <p:nvPr/>
        </p:nvSpPr>
        <p:spPr>
          <a:xfrm>
            <a:off x="5405231" y="5010864"/>
            <a:ext cx="3398148" cy="862476"/>
          </a:xfrm>
          <a:prstGeom prst="rect">
            <a:avLst/>
          </a:prstGeom>
          <a:solidFill>
            <a:schemeClr val="accent2">
              <a:lumMod val="20000"/>
              <a:lumOff val="80000"/>
            </a:schemeClr>
          </a:solidFill>
        </p:spPr>
        <p:txBody>
          <a:bodyPr vert="horz" wrap="square" lIns="0" tIns="91440" rIns="0" bIns="91440" rtlCol="0">
            <a:spAutoFit/>
          </a:bodyPr>
          <a:lstStyle/>
          <a:p>
            <a:pPr marL="92075" marR="0" lvl="0" indent="0" algn="l" defTabSz="914400" rtl="0" eaLnBrk="1" fontAlgn="auto" latinLnBrk="0" hangingPunct="1">
              <a:lnSpc>
                <a:spcPct val="100000"/>
              </a:lnSpc>
              <a:spcBef>
                <a:spcPts val="254"/>
              </a:spcBef>
              <a:spcAft>
                <a:spcPts val="0"/>
              </a:spcAft>
              <a:buClrTx/>
              <a:buSzTx/>
              <a:buFontTx/>
              <a:buNone/>
              <a:tabLst/>
              <a:defRPr/>
            </a:pPr>
            <a:r>
              <a:rPr kumimoji="0" sz="1100" b="1" i="0" u="none" strike="noStrike" kern="0" cap="none" spc="0" normalizeH="0" baseline="0" noProof="0">
                <a:ln>
                  <a:noFill/>
                </a:ln>
                <a:solidFill>
                  <a:sysClr val="windowText" lastClr="000000"/>
                </a:solidFill>
                <a:effectLst/>
                <a:uLnTx/>
                <a:uFillTx/>
                <a:latin typeface="Arial"/>
                <a:ea typeface="+mn-ea"/>
                <a:cs typeface="Arial"/>
              </a:rPr>
              <a:t>Stratification</a:t>
            </a:r>
            <a:r>
              <a:rPr kumimoji="0" sz="1100" b="1" i="0" u="none" strike="noStrike" kern="0" cap="none" spc="-50" normalizeH="0" baseline="0" noProof="0">
                <a:ln>
                  <a:noFill/>
                </a:ln>
                <a:solidFill>
                  <a:sysClr val="windowText" lastClr="000000"/>
                </a:solidFill>
                <a:effectLst/>
                <a:uLnTx/>
                <a:uFillTx/>
                <a:latin typeface="Arial"/>
                <a:ea typeface="+mn-ea"/>
                <a:cs typeface="Arial"/>
              </a:rPr>
              <a:t> </a:t>
            </a:r>
            <a:r>
              <a:rPr kumimoji="0" sz="1100" b="1" i="0" u="none" strike="noStrike" kern="0" cap="none" spc="-10" normalizeH="0" baseline="0" noProof="0">
                <a:ln>
                  <a:noFill/>
                </a:ln>
                <a:solidFill>
                  <a:sysClr val="windowText" lastClr="000000"/>
                </a:solidFill>
                <a:effectLst/>
                <a:uLnTx/>
                <a:uFillTx/>
                <a:latin typeface="Arial"/>
                <a:ea typeface="+mn-ea"/>
                <a:cs typeface="Arial"/>
              </a:rPr>
              <a:t>Factors</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5430" marR="0" lvl="0" indent="-173355" algn="l" defTabSz="914400" rtl="0" eaLnBrk="1" fontAlgn="auto" latinLnBrk="0" hangingPunct="1">
              <a:lnSpc>
                <a:spcPct val="100000"/>
              </a:lnSpc>
              <a:spcBef>
                <a:spcPts val="0"/>
              </a:spcBef>
              <a:spcAft>
                <a:spcPts val="0"/>
              </a:spcAft>
              <a:buClrTx/>
              <a:buSzTx/>
              <a:buFontTx/>
              <a:buChar char="•"/>
              <a:tabLst>
                <a:tab pos="265430" algn="l"/>
              </a:tabLst>
              <a:defRPr/>
            </a:pPr>
            <a:r>
              <a:rPr kumimoji="0" sz="1100" b="0" i="0" u="none" strike="noStrike" kern="0" cap="none" spc="0" normalizeH="0" baseline="0" noProof="0">
                <a:ln>
                  <a:noFill/>
                </a:ln>
                <a:solidFill>
                  <a:sysClr val="windowText" lastClr="000000"/>
                </a:solidFill>
                <a:effectLst/>
                <a:uLnTx/>
                <a:uFillTx/>
                <a:latin typeface="Arial"/>
                <a:ea typeface="+mn-ea"/>
                <a:cs typeface="Arial"/>
              </a:rPr>
              <a:t>ER</a:t>
            </a:r>
            <a:r>
              <a:rPr kumimoji="0" sz="1100" b="0" i="0" u="none" strike="noStrike" kern="0" cap="none" spc="-15"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and/or</a:t>
            </a:r>
            <a:r>
              <a:rPr kumimoji="0" sz="1100" b="0" i="0" u="none" strike="noStrike" kern="0" cap="none" spc="-50"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PgR</a:t>
            </a:r>
            <a:r>
              <a:rPr kumimoji="0" sz="1100" b="0" i="0" u="none" strike="noStrike" kern="0" cap="none" spc="-5"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positive</a:t>
            </a:r>
            <a:r>
              <a:rPr kumimoji="0" sz="1100" b="0" i="0" u="none" strike="noStrike" kern="0" cap="none" spc="-20"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vs.</a:t>
            </a:r>
            <a:r>
              <a:rPr kumimoji="0" sz="1100" b="0" i="0" u="none" strike="noStrike" kern="0" cap="none" spc="-20" normalizeH="0" baseline="0" noProof="0">
                <a:ln>
                  <a:noFill/>
                </a:ln>
                <a:solidFill>
                  <a:sysClr val="windowText" lastClr="000000"/>
                </a:solidFill>
                <a:effectLst/>
                <a:uLnTx/>
                <a:uFillTx/>
                <a:latin typeface="Arial"/>
                <a:ea typeface="+mn-ea"/>
                <a:cs typeface="Arial"/>
              </a:rPr>
              <a:t> TNBC</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5430" marR="0" lvl="0" indent="-173355" algn="l" defTabSz="914400" rtl="0" eaLnBrk="1" fontAlgn="auto" latinLnBrk="0" hangingPunct="1">
              <a:lnSpc>
                <a:spcPct val="100000"/>
              </a:lnSpc>
              <a:spcBef>
                <a:spcPts val="0"/>
              </a:spcBef>
              <a:spcAft>
                <a:spcPts val="0"/>
              </a:spcAft>
              <a:buClrTx/>
              <a:buSzTx/>
              <a:buFontTx/>
              <a:buChar char="•"/>
              <a:tabLst>
                <a:tab pos="265430" algn="l"/>
              </a:tabLst>
              <a:defRPr/>
            </a:pPr>
            <a:r>
              <a:rPr kumimoji="0" sz="1100" b="0" i="0" u="none" strike="noStrike" kern="0" cap="none" spc="-10" normalizeH="0" baseline="0" noProof="0">
                <a:ln>
                  <a:noFill/>
                </a:ln>
                <a:solidFill>
                  <a:sysClr val="windowText" lastClr="000000"/>
                </a:solidFill>
                <a:effectLst/>
                <a:uLnTx/>
                <a:uFillTx/>
                <a:latin typeface="Arial"/>
                <a:ea typeface="+mn-ea"/>
                <a:cs typeface="Arial"/>
              </a:rPr>
              <a:t>Neoadjuvant</a:t>
            </a:r>
            <a:r>
              <a:rPr kumimoji="0" sz="1100" b="0" i="0" u="none" strike="noStrike" kern="0" cap="none" spc="-20"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vs.</a:t>
            </a:r>
            <a:r>
              <a:rPr kumimoji="0" lang="en-US" sz="1100" b="0" i="0" u="none" strike="noStrike" kern="0" cap="none" spc="40" normalizeH="0" baseline="0" noProof="0">
                <a:ln>
                  <a:noFill/>
                </a:ln>
                <a:solidFill>
                  <a:sysClr val="windowText" lastClr="000000"/>
                </a:solidFill>
                <a:effectLst/>
                <a:uLnTx/>
                <a:uFillTx/>
                <a:latin typeface="Arial"/>
                <a:ea typeface="+mn-ea"/>
                <a:cs typeface="Arial"/>
              </a:rPr>
              <a:t> </a:t>
            </a:r>
            <a:r>
              <a:rPr kumimoji="0" sz="1100" b="0" i="0" u="none" strike="noStrike" kern="0" cap="none" spc="-10" normalizeH="0" baseline="0" noProof="0">
                <a:ln>
                  <a:noFill/>
                </a:ln>
                <a:solidFill>
                  <a:sysClr val="windowText" lastClr="000000"/>
                </a:solidFill>
                <a:effectLst/>
                <a:uLnTx/>
                <a:uFillTx/>
                <a:latin typeface="Arial"/>
                <a:ea typeface="+mn-ea"/>
                <a:cs typeface="Arial"/>
              </a:rPr>
              <a:t>adjuvant</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5430" marR="0" lvl="0" indent="-173355" algn="l" defTabSz="914400" rtl="0" eaLnBrk="1" fontAlgn="auto" latinLnBrk="0" hangingPunct="1">
              <a:lnSpc>
                <a:spcPct val="100000"/>
              </a:lnSpc>
              <a:spcBef>
                <a:spcPts val="0"/>
              </a:spcBef>
              <a:spcAft>
                <a:spcPts val="0"/>
              </a:spcAft>
              <a:buClrTx/>
              <a:buSzTx/>
              <a:buFontTx/>
              <a:buChar char="•"/>
              <a:tabLst>
                <a:tab pos="265430" algn="l"/>
              </a:tabLst>
              <a:defRPr/>
            </a:pPr>
            <a:r>
              <a:rPr kumimoji="0" sz="1100" b="0" i="0" u="none" strike="noStrike" kern="0" cap="none" spc="0" normalizeH="0" baseline="0" noProof="0">
                <a:ln>
                  <a:noFill/>
                </a:ln>
                <a:solidFill>
                  <a:sysClr val="windowText" lastClr="000000"/>
                </a:solidFill>
                <a:effectLst/>
                <a:uLnTx/>
                <a:uFillTx/>
                <a:latin typeface="Arial"/>
                <a:ea typeface="+mn-ea"/>
                <a:cs typeface="Arial"/>
              </a:rPr>
              <a:t>Prior</a:t>
            </a:r>
            <a:r>
              <a:rPr kumimoji="0" sz="1100" b="0" i="0" u="none" strike="noStrike" kern="0" cap="none" spc="5" normalizeH="0" baseline="0" noProof="0">
                <a:ln>
                  <a:noFill/>
                </a:ln>
                <a:solidFill>
                  <a:sysClr val="windowText" lastClr="000000"/>
                </a:solidFill>
                <a:effectLst/>
                <a:uLnTx/>
                <a:uFillTx/>
                <a:latin typeface="Arial"/>
                <a:ea typeface="+mn-ea"/>
                <a:cs typeface="Arial"/>
              </a:rPr>
              <a:t> </a:t>
            </a:r>
            <a:r>
              <a:rPr kumimoji="0" sz="1100" b="0" i="0" u="none" strike="noStrike" kern="0" cap="none" spc="-10" normalizeH="0" baseline="0" noProof="0">
                <a:ln>
                  <a:noFill/>
                </a:ln>
                <a:solidFill>
                  <a:sysClr val="windowText" lastClr="000000"/>
                </a:solidFill>
                <a:effectLst/>
                <a:uLnTx/>
                <a:uFillTx/>
                <a:latin typeface="Arial"/>
                <a:ea typeface="+mn-ea"/>
                <a:cs typeface="Arial"/>
              </a:rPr>
              <a:t>platinum-</a:t>
            </a:r>
            <a:r>
              <a:rPr kumimoji="0" sz="1100" b="0" i="0" u="none" strike="noStrike" kern="0" cap="none" spc="0" normalizeH="0" baseline="0" noProof="0">
                <a:ln>
                  <a:noFill/>
                </a:ln>
                <a:solidFill>
                  <a:sysClr val="windowText" lastClr="000000"/>
                </a:solidFill>
                <a:effectLst/>
                <a:uLnTx/>
                <a:uFillTx/>
                <a:latin typeface="Arial"/>
                <a:ea typeface="+mn-ea"/>
                <a:cs typeface="Arial"/>
              </a:rPr>
              <a:t>based</a:t>
            </a:r>
            <a:r>
              <a:rPr kumimoji="0" sz="1100" b="0" i="0" u="none" strike="noStrike" kern="0" cap="none" spc="-40" normalizeH="0" baseline="0" noProof="0">
                <a:ln>
                  <a:noFill/>
                </a:ln>
                <a:solidFill>
                  <a:sysClr val="windowText" lastClr="000000"/>
                </a:solidFill>
                <a:effectLst/>
                <a:uLnTx/>
                <a:uFillTx/>
                <a:latin typeface="Arial"/>
                <a:ea typeface="+mn-ea"/>
                <a:cs typeface="Arial"/>
              </a:rPr>
              <a:t> </a:t>
            </a:r>
            <a:r>
              <a:rPr kumimoji="0" sz="1100" b="0" i="0" u="none" strike="noStrike" kern="0" cap="none" spc="-10" normalizeH="0" baseline="0" noProof="0">
                <a:ln>
                  <a:noFill/>
                </a:ln>
                <a:solidFill>
                  <a:sysClr val="windowText" lastClr="000000"/>
                </a:solidFill>
                <a:effectLst/>
                <a:uLnTx/>
                <a:uFillTx/>
                <a:latin typeface="Arial"/>
                <a:ea typeface="+mn-ea"/>
                <a:cs typeface="Arial"/>
              </a:rPr>
              <a:t>chemotherapy</a:t>
            </a:r>
            <a:r>
              <a:rPr kumimoji="0" sz="1100" b="0" i="0" u="none" strike="noStrike" kern="0" cap="none" spc="-25"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(yes</a:t>
            </a:r>
            <a:r>
              <a:rPr kumimoji="0" sz="1100" b="0" i="0" u="none" strike="noStrike" kern="0" cap="none" spc="15"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vs.</a:t>
            </a:r>
            <a:r>
              <a:rPr kumimoji="0" sz="1100" b="0" i="0" u="none" strike="noStrike" kern="0" cap="none" spc="25" normalizeH="0" baseline="0" noProof="0">
                <a:ln>
                  <a:noFill/>
                </a:ln>
                <a:solidFill>
                  <a:sysClr val="windowText" lastClr="000000"/>
                </a:solidFill>
                <a:effectLst/>
                <a:uLnTx/>
                <a:uFillTx/>
                <a:latin typeface="Arial"/>
                <a:ea typeface="+mn-ea"/>
                <a:cs typeface="Arial"/>
              </a:rPr>
              <a:t> </a:t>
            </a:r>
            <a:r>
              <a:rPr kumimoji="0" sz="1100" b="0" i="0" u="none" strike="noStrike" kern="0" cap="none" spc="-25" normalizeH="0" baseline="0" noProof="0">
                <a:ln>
                  <a:noFill/>
                </a:ln>
                <a:solidFill>
                  <a:sysClr val="windowText" lastClr="000000"/>
                </a:solidFill>
                <a:effectLst/>
                <a:uLnTx/>
                <a:uFillTx/>
                <a:latin typeface="Arial"/>
                <a:ea typeface="+mn-ea"/>
                <a:cs typeface="Arial"/>
              </a:rPr>
              <a:t>no)</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a:extLst>
              <a:ext uri="{FF2B5EF4-FFF2-40B4-BE49-F238E27FC236}">
                <a16:creationId xmlns:a16="http://schemas.microsoft.com/office/drawing/2014/main" id="{9F906A12-6512-BA4D-D5FC-AF954621D492}"/>
              </a:ext>
            </a:extLst>
          </p:cNvPr>
          <p:cNvSpPr txBox="1"/>
          <p:nvPr/>
        </p:nvSpPr>
        <p:spPr>
          <a:xfrm>
            <a:off x="8914537" y="5010864"/>
            <a:ext cx="2436061" cy="862476"/>
          </a:xfrm>
          <a:prstGeom prst="rect">
            <a:avLst/>
          </a:prstGeom>
          <a:solidFill>
            <a:schemeClr val="accent3">
              <a:alpha val="14901"/>
            </a:schemeClr>
          </a:solidFill>
        </p:spPr>
        <p:txBody>
          <a:bodyPr vert="horz" wrap="square" lIns="0" tIns="91440" rIns="0" bIns="91440" rtlCol="0">
            <a:spAutoFit/>
          </a:bodyPr>
          <a:lstStyle/>
          <a:p>
            <a:pPr marL="92710" marR="0" lvl="0" indent="0" algn="l" defTabSz="914400" rtl="0" eaLnBrk="1" fontAlgn="auto" latinLnBrk="0" hangingPunct="1">
              <a:lnSpc>
                <a:spcPct val="100000"/>
              </a:lnSpc>
              <a:spcBef>
                <a:spcPts val="285"/>
              </a:spcBef>
              <a:spcAft>
                <a:spcPts val="0"/>
              </a:spcAft>
              <a:buClrTx/>
              <a:buSzTx/>
              <a:buFontTx/>
              <a:buNone/>
              <a:tabLst/>
              <a:defRPr/>
            </a:pPr>
            <a:r>
              <a:rPr kumimoji="0" sz="1100" b="1" i="0" u="none" strike="noStrike" kern="0" cap="none" spc="-10" normalizeH="0" baseline="0" noProof="0">
                <a:ln>
                  <a:noFill/>
                </a:ln>
                <a:solidFill>
                  <a:sysClr val="windowText" lastClr="000000"/>
                </a:solidFill>
                <a:effectLst/>
                <a:uLnTx/>
                <a:uFillTx/>
                <a:latin typeface="Arial"/>
                <a:ea typeface="+mn-ea"/>
                <a:cs typeface="Arial"/>
              </a:rPr>
              <a:t>Concurrent</a:t>
            </a:r>
            <a:r>
              <a:rPr kumimoji="0" sz="1100" b="1" i="0" u="none" strike="noStrike" kern="0" cap="none" spc="-75" normalizeH="0" baseline="0" noProof="0">
                <a:ln>
                  <a:noFill/>
                </a:ln>
                <a:solidFill>
                  <a:sysClr val="windowText" lastClr="000000"/>
                </a:solidFill>
                <a:effectLst/>
                <a:uLnTx/>
                <a:uFillTx/>
                <a:latin typeface="Arial"/>
                <a:ea typeface="+mn-ea"/>
                <a:cs typeface="Arial"/>
              </a:rPr>
              <a:t> </a:t>
            </a:r>
            <a:r>
              <a:rPr kumimoji="0" sz="1100" b="1" i="0" u="none" strike="noStrike" kern="0" cap="none" spc="0" normalizeH="0" baseline="0" noProof="0">
                <a:ln>
                  <a:noFill/>
                </a:ln>
                <a:solidFill>
                  <a:sysClr val="windowText" lastClr="000000"/>
                </a:solidFill>
                <a:effectLst/>
                <a:uLnTx/>
                <a:uFillTx/>
                <a:latin typeface="Arial"/>
                <a:ea typeface="+mn-ea"/>
                <a:cs typeface="Arial"/>
              </a:rPr>
              <a:t>Adjuvant</a:t>
            </a:r>
            <a:r>
              <a:rPr kumimoji="0" sz="1100" b="1" i="0" u="none" strike="noStrike" kern="0" cap="none" spc="20" normalizeH="0" baseline="0" noProof="0">
                <a:ln>
                  <a:noFill/>
                </a:ln>
                <a:solidFill>
                  <a:sysClr val="windowText" lastClr="000000"/>
                </a:solidFill>
                <a:effectLst/>
                <a:uLnTx/>
                <a:uFillTx/>
                <a:latin typeface="Arial"/>
                <a:ea typeface="+mn-ea"/>
                <a:cs typeface="Arial"/>
              </a:rPr>
              <a:t> </a:t>
            </a:r>
            <a:r>
              <a:rPr kumimoji="0" sz="1100" b="1" i="0" u="none" strike="noStrike" kern="0" cap="none" spc="-10" normalizeH="0" baseline="0" noProof="0">
                <a:ln>
                  <a:noFill/>
                </a:ln>
                <a:solidFill>
                  <a:sysClr val="windowText" lastClr="000000"/>
                </a:solidFill>
                <a:effectLst/>
                <a:uLnTx/>
                <a:uFillTx/>
                <a:latin typeface="Arial"/>
                <a:ea typeface="+mn-ea"/>
                <a:cs typeface="Arial"/>
              </a:rPr>
              <a:t>Therapy</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5430" marR="0" lvl="0" indent="-172720" algn="l" defTabSz="914400" rtl="0" eaLnBrk="1" fontAlgn="auto" latinLnBrk="0" hangingPunct="1">
              <a:lnSpc>
                <a:spcPct val="100000"/>
              </a:lnSpc>
              <a:spcBef>
                <a:spcPts val="0"/>
              </a:spcBef>
              <a:spcAft>
                <a:spcPts val="0"/>
              </a:spcAft>
              <a:buClrTx/>
              <a:buSzTx/>
              <a:buFontTx/>
              <a:buChar char="•"/>
              <a:tabLst>
                <a:tab pos="265430" algn="l"/>
              </a:tabLst>
              <a:defRPr/>
            </a:pPr>
            <a:r>
              <a:rPr kumimoji="0" sz="1100" b="0" i="0" u="none" strike="noStrike" kern="0" cap="none" spc="0" normalizeH="0" baseline="0" noProof="0">
                <a:ln>
                  <a:noFill/>
                </a:ln>
                <a:solidFill>
                  <a:sysClr val="windowText" lastClr="000000"/>
                </a:solidFill>
                <a:effectLst/>
                <a:uLnTx/>
                <a:uFillTx/>
                <a:latin typeface="Arial"/>
                <a:ea typeface="+mn-ea"/>
                <a:cs typeface="Arial"/>
              </a:rPr>
              <a:t>Endocrine</a:t>
            </a:r>
            <a:r>
              <a:rPr kumimoji="0" sz="1100" b="0" i="0" u="none" strike="noStrike" kern="0" cap="none" spc="-55" normalizeH="0" baseline="0" noProof="0">
                <a:ln>
                  <a:noFill/>
                </a:ln>
                <a:solidFill>
                  <a:sysClr val="windowText" lastClr="000000"/>
                </a:solidFill>
                <a:effectLst/>
                <a:uLnTx/>
                <a:uFillTx/>
                <a:latin typeface="Arial"/>
                <a:ea typeface="+mn-ea"/>
                <a:cs typeface="Arial"/>
              </a:rPr>
              <a:t> </a:t>
            </a:r>
            <a:r>
              <a:rPr kumimoji="0" sz="1100" b="0" i="0" u="none" strike="noStrike" kern="0" cap="none" spc="-10" normalizeH="0" baseline="0" noProof="0">
                <a:ln>
                  <a:noFill/>
                </a:ln>
                <a:solidFill>
                  <a:sysClr val="windowText" lastClr="000000"/>
                </a:solidFill>
                <a:effectLst/>
                <a:uLnTx/>
                <a:uFillTx/>
                <a:latin typeface="Arial"/>
                <a:ea typeface="+mn-ea"/>
                <a:cs typeface="Arial"/>
              </a:rPr>
              <a:t>therapy</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6065" marR="0" lvl="0" indent="-173355" algn="l" defTabSz="914400" rtl="0" eaLnBrk="1" fontAlgn="auto" latinLnBrk="0" hangingPunct="1">
              <a:lnSpc>
                <a:spcPct val="100000"/>
              </a:lnSpc>
              <a:spcBef>
                <a:spcPts val="0"/>
              </a:spcBef>
              <a:spcAft>
                <a:spcPts val="0"/>
              </a:spcAft>
              <a:buClrTx/>
              <a:buSzTx/>
              <a:buFontTx/>
              <a:buChar char="•"/>
              <a:tabLst>
                <a:tab pos="266065" algn="l"/>
              </a:tabLst>
              <a:defRPr/>
            </a:pPr>
            <a:r>
              <a:rPr kumimoji="0" sz="1100" b="0" i="0" u="none" strike="noStrike" kern="0" cap="none" spc="-10" normalizeH="0" baseline="0" noProof="0">
                <a:ln>
                  <a:noFill/>
                </a:ln>
                <a:solidFill>
                  <a:sysClr val="windowText" lastClr="000000"/>
                </a:solidFill>
                <a:effectLst/>
                <a:uLnTx/>
                <a:uFillTx/>
                <a:latin typeface="Arial"/>
                <a:ea typeface="+mn-ea"/>
                <a:cs typeface="Arial"/>
              </a:rPr>
              <a:t>Bisphosphonates</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a:p>
            <a:pPr marL="266065" marR="0" lvl="0" indent="-173355" algn="l" defTabSz="914400" rtl="0" eaLnBrk="1" fontAlgn="auto" latinLnBrk="0" hangingPunct="1">
              <a:lnSpc>
                <a:spcPct val="100000"/>
              </a:lnSpc>
              <a:spcBef>
                <a:spcPts val="0"/>
              </a:spcBef>
              <a:spcAft>
                <a:spcPts val="0"/>
              </a:spcAft>
              <a:buClrTx/>
              <a:buSzTx/>
              <a:buFontTx/>
              <a:buChar char="•"/>
              <a:tabLst>
                <a:tab pos="266065" algn="l"/>
              </a:tabLst>
              <a:defRPr/>
            </a:pPr>
            <a:r>
              <a:rPr kumimoji="0" sz="1100" b="0" i="0" u="none" strike="noStrike" kern="0" cap="none" spc="0" normalizeH="0" baseline="0" noProof="0">
                <a:ln>
                  <a:noFill/>
                </a:ln>
                <a:solidFill>
                  <a:sysClr val="windowText" lastClr="000000"/>
                </a:solidFill>
                <a:effectLst/>
                <a:uLnTx/>
                <a:uFillTx/>
                <a:latin typeface="Arial"/>
                <a:ea typeface="+mn-ea"/>
                <a:cs typeface="Arial"/>
              </a:rPr>
              <a:t>No</a:t>
            </a:r>
            <a:r>
              <a:rPr kumimoji="0" sz="1100" b="0" i="0" u="none" strike="noStrike" kern="0" cap="none" spc="-25" normalizeH="0" baseline="0" noProof="0">
                <a:ln>
                  <a:noFill/>
                </a:ln>
                <a:solidFill>
                  <a:sysClr val="windowText" lastClr="000000"/>
                </a:solidFill>
                <a:effectLst/>
                <a:uLnTx/>
                <a:uFillTx/>
                <a:latin typeface="Arial"/>
                <a:ea typeface="+mn-ea"/>
                <a:cs typeface="Arial"/>
              </a:rPr>
              <a:t> </a:t>
            </a:r>
            <a:r>
              <a:rPr kumimoji="0" sz="1100" b="0" i="0" u="none" strike="noStrike" kern="0" cap="none" spc="0" normalizeH="0" baseline="0" noProof="0">
                <a:ln>
                  <a:noFill/>
                </a:ln>
                <a:solidFill>
                  <a:sysClr val="windowText" lastClr="000000"/>
                </a:solidFill>
                <a:effectLst/>
                <a:uLnTx/>
                <a:uFillTx/>
                <a:latin typeface="Arial"/>
                <a:ea typeface="+mn-ea"/>
                <a:cs typeface="Arial"/>
              </a:rPr>
              <a:t>2nd</a:t>
            </a:r>
            <a:r>
              <a:rPr kumimoji="0" sz="1100" b="0" i="0" u="none" strike="noStrike" kern="0" cap="none" spc="-90" normalizeH="0" baseline="0" noProof="0">
                <a:ln>
                  <a:noFill/>
                </a:ln>
                <a:solidFill>
                  <a:sysClr val="windowText" lastClr="000000"/>
                </a:solidFill>
                <a:effectLst/>
                <a:uLnTx/>
                <a:uFillTx/>
                <a:latin typeface="Arial"/>
                <a:ea typeface="+mn-ea"/>
                <a:cs typeface="Arial"/>
              </a:rPr>
              <a:t> </a:t>
            </a:r>
            <a:r>
              <a:rPr kumimoji="0" lang="en-US" sz="1100" b="0" i="0" u="none" strike="noStrike" kern="0" cap="none" spc="-90" normalizeH="0" baseline="0" noProof="0">
                <a:ln>
                  <a:noFill/>
                </a:ln>
                <a:solidFill>
                  <a:sysClr val="windowText" lastClr="000000"/>
                </a:solidFill>
                <a:effectLst/>
                <a:uLnTx/>
                <a:uFillTx/>
                <a:latin typeface="Arial"/>
                <a:ea typeface="+mn-ea"/>
                <a:cs typeface="Arial"/>
              </a:rPr>
              <a:t>a</a:t>
            </a:r>
            <a:r>
              <a:rPr kumimoji="0" lang="en-US" sz="1100" b="0" i="0" u="none" strike="noStrike" kern="0" cap="none" spc="0" normalizeH="0" baseline="0" noProof="0">
                <a:ln>
                  <a:noFill/>
                </a:ln>
                <a:solidFill>
                  <a:sysClr val="windowText" lastClr="000000"/>
                </a:solidFill>
                <a:effectLst/>
                <a:uLnTx/>
                <a:uFillTx/>
                <a:latin typeface="Arial"/>
                <a:ea typeface="+mn-ea"/>
                <a:cs typeface="Arial"/>
              </a:rPr>
              <a:t>djuvant</a:t>
            </a:r>
            <a:r>
              <a:rPr kumimoji="0" lang="en-US" sz="1100" b="0" i="0" u="none" strike="noStrike" kern="0" cap="none" spc="-30" normalizeH="0" baseline="0" noProof="0">
                <a:ln>
                  <a:noFill/>
                </a:ln>
                <a:solidFill>
                  <a:sysClr val="windowText" lastClr="000000"/>
                </a:solidFill>
                <a:effectLst/>
                <a:uLnTx/>
                <a:uFillTx/>
                <a:latin typeface="Arial"/>
                <a:ea typeface="+mn-ea"/>
                <a:cs typeface="Arial"/>
              </a:rPr>
              <a:t> </a:t>
            </a:r>
            <a:r>
              <a:rPr kumimoji="0" lang="en-US" sz="1100" b="0" i="0" u="none" strike="noStrike" kern="0" cap="none" spc="-10" normalizeH="0" baseline="0" noProof="0">
                <a:ln>
                  <a:noFill/>
                </a:ln>
                <a:solidFill>
                  <a:sysClr val="windowText" lastClr="000000"/>
                </a:solidFill>
                <a:effectLst/>
                <a:uLnTx/>
                <a:uFillTx/>
                <a:latin typeface="Arial"/>
                <a:ea typeface="+mn-ea"/>
                <a:cs typeface="Arial"/>
              </a:rPr>
              <a:t>chemotherapy</a:t>
            </a:r>
            <a:endParaRPr kumimoji="0" sz="11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 name="Footer Placeholder 4">
            <a:extLst>
              <a:ext uri="{FF2B5EF4-FFF2-40B4-BE49-F238E27FC236}">
                <a16:creationId xmlns:a16="http://schemas.microsoft.com/office/drawing/2014/main" id="{2F61E9E2-B073-55E5-6722-0C772B77B1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Garber JE, et al. SABCS 2024. Abstract GS1-09.</a:t>
            </a:r>
          </a:p>
        </p:txBody>
      </p:sp>
    </p:spTree>
    <p:extLst>
      <p:ext uri="{BB962C8B-B14F-4D97-AF65-F5344CB8AC3E}">
        <p14:creationId xmlns:p14="http://schemas.microsoft.com/office/powerpoint/2010/main" val="650933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C790-52EB-3349-A0D4-2EF059059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672A9-9572-077D-F8DA-21320F9C5DF3}"/>
              </a:ext>
            </a:extLst>
          </p:cNvPr>
          <p:cNvSpPr>
            <a:spLocks noGrp="1"/>
          </p:cNvSpPr>
          <p:nvPr>
            <p:ph type="title"/>
          </p:nvPr>
        </p:nvSpPr>
        <p:spPr/>
        <p:txBody>
          <a:bodyPr/>
          <a:lstStyle/>
          <a:p>
            <a:r>
              <a:rPr lang="en-US" err="1"/>
              <a:t>OlympiA</a:t>
            </a:r>
            <a:r>
              <a:rPr lang="en-US"/>
              <a:t>: Patient Characteristics</a:t>
            </a:r>
          </a:p>
        </p:txBody>
      </p:sp>
      <p:graphicFrame>
        <p:nvGraphicFramePr>
          <p:cNvPr id="5" name="object 3">
            <a:extLst>
              <a:ext uri="{FF2B5EF4-FFF2-40B4-BE49-F238E27FC236}">
                <a16:creationId xmlns:a16="http://schemas.microsoft.com/office/drawing/2014/main" id="{AD97C8B8-382A-BE8F-3DFB-71B397C17AC9}"/>
              </a:ext>
            </a:extLst>
          </p:cNvPr>
          <p:cNvGraphicFramePr>
            <a:graphicFrameLocks noGrp="1"/>
          </p:cNvGraphicFramePr>
          <p:nvPr>
            <p:extLst>
              <p:ext uri="{D42A27DB-BD31-4B8C-83A1-F6EECF244321}">
                <p14:modId xmlns:p14="http://schemas.microsoft.com/office/powerpoint/2010/main" val="1095875106"/>
              </p:ext>
            </p:extLst>
          </p:nvPr>
        </p:nvGraphicFramePr>
        <p:xfrm>
          <a:off x="1295083" y="1236518"/>
          <a:ext cx="9601834" cy="4436110"/>
        </p:xfrm>
        <a:graphic>
          <a:graphicData uri="http://schemas.openxmlformats.org/drawingml/2006/table">
            <a:tbl>
              <a:tblPr firstRow="1" bandRow="1">
                <a:tableStyleId>{5C22544A-7EE6-4342-B048-85BDC9FD1C3A}</a:tableStyleId>
              </a:tblPr>
              <a:tblGrid>
                <a:gridCol w="4926965">
                  <a:extLst>
                    <a:ext uri="{9D8B030D-6E8A-4147-A177-3AD203B41FA5}">
                      <a16:colId xmlns:a16="http://schemas.microsoft.com/office/drawing/2014/main" val="20000"/>
                    </a:ext>
                  </a:extLst>
                </a:gridCol>
                <a:gridCol w="2337435">
                  <a:extLst>
                    <a:ext uri="{9D8B030D-6E8A-4147-A177-3AD203B41FA5}">
                      <a16:colId xmlns:a16="http://schemas.microsoft.com/office/drawing/2014/main" val="20001"/>
                    </a:ext>
                  </a:extLst>
                </a:gridCol>
                <a:gridCol w="2337434">
                  <a:extLst>
                    <a:ext uri="{9D8B030D-6E8A-4147-A177-3AD203B41FA5}">
                      <a16:colId xmlns:a16="http://schemas.microsoft.com/office/drawing/2014/main" val="20002"/>
                    </a:ext>
                  </a:extLst>
                </a:gridCol>
              </a:tblGrid>
              <a:tr h="5232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1680" marR="734060" indent="16510">
                        <a:lnSpc>
                          <a:spcPts val="1920"/>
                        </a:lnSpc>
                        <a:spcBef>
                          <a:spcPts val="25"/>
                        </a:spcBef>
                      </a:pPr>
                      <a:r>
                        <a:rPr sz="1400" b="1" spc="-10">
                          <a:solidFill>
                            <a:srgbClr val="FFFFFF"/>
                          </a:solidFill>
                          <a:latin typeface="Arial" panose="020B0604020202020204" pitchFamily="34" charset="0"/>
                          <a:cs typeface="Arial" panose="020B0604020202020204" pitchFamily="34" charset="0"/>
                        </a:rPr>
                        <a:t>Olaparib </a:t>
                      </a:r>
                      <a:r>
                        <a:rPr sz="1400" b="1">
                          <a:solidFill>
                            <a:srgbClr val="FFFFFF"/>
                          </a:solidFill>
                          <a:latin typeface="Arial" panose="020B0604020202020204" pitchFamily="34" charset="0"/>
                          <a:cs typeface="Arial" panose="020B0604020202020204" pitchFamily="34" charset="0"/>
                        </a:rPr>
                        <a:t>(N</a:t>
                      </a:r>
                      <a:r>
                        <a:rPr sz="1400" b="1" spc="-10">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a:t>
                      </a:r>
                      <a:r>
                        <a:rPr sz="1400" b="1" spc="-5">
                          <a:solidFill>
                            <a:srgbClr val="FFFFFF"/>
                          </a:solidFill>
                          <a:latin typeface="Arial" panose="020B0604020202020204" pitchFamily="34" charset="0"/>
                          <a:cs typeface="Arial" panose="020B0604020202020204" pitchFamily="34" charset="0"/>
                        </a:rPr>
                        <a:t> </a:t>
                      </a:r>
                      <a:r>
                        <a:rPr sz="1400" b="1" spc="-20">
                          <a:solidFill>
                            <a:srgbClr val="FFFFFF"/>
                          </a:solidFill>
                          <a:latin typeface="Arial" panose="020B0604020202020204" pitchFamily="34" charset="0"/>
                          <a:cs typeface="Arial" panose="020B0604020202020204" pitchFamily="34" charset="0"/>
                        </a:rPr>
                        <a:t>921)</a:t>
                      </a:r>
                      <a:endParaRPr sz="1400">
                        <a:latin typeface="Arial" panose="020B0604020202020204" pitchFamily="34" charset="0"/>
                        <a:cs typeface="Arial" panose="020B0604020202020204" pitchFamily="34" charset="0"/>
                      </a:endParaRPr>
                    </a:p>
                  </a:txBody>
                  <a:tcPr marL="0" marR="0" marT="317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41680" marR="734060" indent="38100">
                        <a:lnSpc>
                          <a:spcPts val="1920"/>
                        </a:lnSpc>
                        <a:spcBef>
                          <a:spcPts val="25"/>
                        </a:spcBef>
                      </a:pPr>
                      <a:r>
                        <a:rPr sz="1400" b="1" spc="-10">
                          <a:solidFill>
                            <a:srgbClr val="FFFFFF"/>
                          </a:solidFill>
                          <a:latin typeface="Arial" panose="020B0604020202020204" pitchFamily="34" charset="0"/>
                          <a:cs typeface="Arial" panose="020B0604020202020204" pitchFamily="34" charset="0"/>
                        </a:rPr>
                        <a:t>Placebo </a:t>
                      </a:r>
                      <a:r>
                        <a:rPr sz="1400" b="1">
                          <a:solidFill>
                            <a:srgbClr val="FFFFFF"/>
                          </a:solidFill>
                          <a:latin typeface="Arial" panose="020B0604020202020204" pitchFamily="34" charset="0"/>
                          <a:cs typeface="Arial" panose="020B0604020202020204" pitchFamily="34" charset="0"/>
                        </a:rPr>
                        <a:t>(N</a:t>
                      </a:r>
                      <a:r>
                        <a:rPr sz="1400" b="1" spc="-10">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a:t>
                      </a:r>
                      <a:r>
                        <a:rPr sz="1400" b="1" spc="-5">
                          <a:solidFill>
                            <a:srgbClr val="FFFFFF"/>
                          </a:solidFill>
                          <a:latin typeface="Arial" panose="020B0604020202020204" pitchFamily="34" charset="0"/>
                          <a:cs typeface="Arial" panose="020B0604020202020204" pitchFamily="34" charset="0"/>
                        </a:rPr>
                        <a:t> </a:t>
                      </a:r>
                      <a:r>
                        <a:rPr sz="1400" b="1" spc="-20">
                          <a:solidFill>
                            <a:srgbClr val="FFFFFF"/>
                          </a:solidFill>
                          <a:latin typeface="Arial" panose="020B0604020202020204" pitchFamily="34" charset="0"/>
                          <a:cs typeface="Arial" panose="020B0604020202020204" pitchFamily="34" charset="0"/>
                        </a:rPr>
                        <a:t>915)</a:t>
                      </a:r>
                      <a:endParaRPr sz="1400">
                        <a:latin typeface="Arial" panose="020B0604020202020204" pitchFamily="34" charset="0"/>
                        <a:cs typeface="Arial" panose="020B0604020202020204" pitchFamily="34" charset="0"/>
                      </a:endParaRPr>
                    </a:p>
                  </a:txBody>
                  <a:tcPr marL="0" marR="0" marT="3175" marB="0"/>
                </a:tc>
                <a:extLst>
                  <a:ext uri="{0D108BD9-81ED-4DB2-BD59-A6C34878D82A}">
                    <a16:rowId xmlns:a16="http://schemas.microsoft.com/office/drawing/2014/main" val="10000"/>
                  </a:ext>
                </a:extLst>
              </a:tr>
              <a:tr h="2736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
                        <a:lnSpc>
                          <a:spcPts val="2060"/>
                        </a:lnSpc>
                      </a:pPr>
                      <a:r>
                        <a:rPr sz="1600" b="1">
                          <a:latin typeface="Arial" panose="020B0604020202020204" pitchFamily="34" charset="0"/>
                          <a:cs typeface="Arial" panose="020B0604020202020204" pitchFamily="34" charset="0"/>
                        </a:rPr>
                        <a:t>Age</a:t>
                      </a:r>
                      <a:r>
                        <a:rPr sz="1600">
                          <a:latin typeface="Arial" panose="020B0604020202020204" pitchFamily="34" charset="0"/>
                          <a:cs typeface="Arial" panose="020B0604020202020204" pitchFamily="34" charset="0"/>
                        </a:rPr>
                        <a:t>,</a:t>
                      </a:r>
                      <a:r>
                        <a:rPr sz="1600" spc="-5">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years,</a:t>
                      </a:r>
                      <a:r>
                        <a:rPr sz="1600" spc="-25">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median</a:t>
                      </a:r>
                      <a:r>
                        <a:rPr sz="1600" spc="-45">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(interquartile</a:t>
                      </a:r>
                      <a:r>
                        <a:rPr sz="1600" spc="-60">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range)</a:t>
                      </a:r>
                      <a:endParaRPr sz="1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17855">
                        <a:lnSpc>
                          <a:spcPts val="2060"/>
                        </a:lnSpc>
                      </a:pPr>
                      <a:r>
                        <a:rPr sz="1600" b="1">
                          <a:latin typeface="Arial" panose="020B0604020202020204" pitchFamily="34" charset="0"/>
                          <a:cs typeface="Arial" panose="020B0604020202020204" pitchFamily="34" charset="0"/>
                        </a:rPr>
                        <a:t>42</a:t>
                      </a:r>
                      <a:r>
                        <a:rPr sz="1600" b="1" spc="-20">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(36–49)</a:t>
                      </a:r>
                      <a:endParaRPr sz="1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17855">
                        <a:lnSpc>
                          <a:spcPts val="2060"/>
                        </a:lnSpc>
                      </a:pPr>
                      <a:r>
                        <a:rPr sz="1600" b="1">
                          <a:latin typeface="Arial" panose="020B0604020202020204" pitchFamily="34" charset="0"/>
                          <a:cs typeface="Arial" panose="020B0604020202020204" pitchFamily="34" charset="0"/>
                        </a:rPr>
                        <a:t>43</a:t>
                      </a:r>
                      <a:r>
                        <a:rPr sz="1600" b="1" spc="-20">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(36–50)</a:t>
                      </a:r>
                      <a:endParaRPr sz="16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1219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3670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
                        <a:lnSpc>
                          <a:spcPts val="2150"/>
                        </a:lnSpc>
                        <a:spcBef>
                          <a:spcPts val="640"/>
                        </a:spcBef>
                      </a:pPr>
                      <a:r>
                        <a:rPr sz="1600" b="1" spc="-10">
                          <a:latin typeface="Arial" panose="020B0604020202020204" pitchFamily="34" charset="0"/>
                          <a:cs typeface="Arial" panose="020B0604020202020204" pitchFamily="34" charset="0"/>
                        </a:rPr>
                        <a:t>BRCA</a:t>
                      </a:r>
                      <a:r>
                        <a:rPr sz="1600" b="1" spc="-9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gene</a:t>
                      </a:r>
                      <a:r>
                        <a:rPr sz="1600" b="1" spc="-2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altered</a:t>
                      </a:r>
                      <a:r>
                        <a:rPr sz="1600" b="1" spc="-2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in</a:t>
                      </a:r>
                      <a:r>
                        <a:rPr sz="1600" b="1" spc="-1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germline</a:t>
                      </a:r>
                      <a:endParaRPr sz="1600">
                        <a:latin typeface="Arial" panose="020B0604020202020204" pitchFamily="34" charset="0"/>
                        <a:cs typeface="Arial" panose="020B0604020202020204" pitchFamily="34" charset="0"/>
                      </a:endParaRPr>
                    </a:p>
                  </a:txBody>
                  <a:tcPr marL="0" marR="0" marT="8128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3"/>
                  </a:ext>
                </a:extLst>
              </a:tr>
              <a:tr h="2730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00">
                        <a:lnSpc>
                          <a:spcPts val="2050"/>
                        </a:lnSpc>
                      </a:pPr>
                      <a:r>
                        <a:rPr lang="en-US" sz="1600" i="1" spc="-10">
                          <a:latin typeface="Arial" panose="020B0604020202020204" pitchFamily="34" charset="0"/>
                          <a:cs typeface="Arial" panose="020B0604020202020204" pitchFamily="34" charset="0"/>
                        </a:rPr>
                        <a:t>BRCA1</a:t>
                      </a:r>
                      <a:endParaRPr lang="en-US" sz="1600" i="1">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09600">
                        <a:lnSpc>
                          <a:spcPts val="2050"/>
                        </a:lnSpc>
                      </a:pPr>
                      <a:r>
                        <a:rPr sz="1600" b="1">
                          <a:latin typeface="Arial" panose="020B0604020202020204" pitchFamily="34" charset="0"/>
                          <a:cs typeface="Arial" panose="020B0604020202020204" pitchFamily="34" charset="0"/>
                        </a:rPr>
                        <a:t>657</a:t>
                      </a:r>
                      <a:r>
                        <a:rPr sz="1600" b="1" spc="-1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(71.3%)</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08965">
                        <a:lnSpc>
                          <a:spcPts val="2050"/>
                        </a:lnSpc>
                      </a:pPr>
                      <a:r>
                        <a:rPr sz="1600" b="1">
                          <a:latin typeface="Arial" panose="020B0604020202020204" pitchFamily="34" charset="0"/>
                          <a:cs typeface="Arial" panose="020B0604020202020204" pitchFamily="34" charset="0"/>
                        </a:rPr>
                        <a:t>670</a:t>
                      </a:r>
                      <a:r>
                        <a:rPr sz="1600" b="1" spc="-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(73.2%)</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4"/>
                  </a:ext>
                </a:extLst>
              </a:tr>
              <a:tr h="27495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00">
                        <a:lnSpc>
                          <a:spcPts val="2070"/>
                        </a:lnSpc>
                      </a:pPr>
                      <a:r>
                        <a:rPr lang="en-US" sz="1600" i="1" spc="-10">
                          <a:latin typeface="Arial" panose="020B0604020202020204" pitchFamily="34" charset="0"/>
                          <a:cs typeface="Arial" panose="020B0604020202020204" pitchFamily="34" charset="0"/>
                        </a:rPr>
                        <a:t>BRCA2</a:t>
                      </a:r>
                      <a:endParaRPr lang="en-US" sz="1600" i="1">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09600">
                        <a:lnSpc>
                          <a:spcPts val="2070"/>
                        </a:lnSpc>
                      </a:pPr>
                      <a:r>
                        <a:rPr sz="1600" b="1">
                          <a:latin typeface="Arial" panose="020B0604020202020204" pitchFamily="34" charset="0"/>
                          <a:cs typeface="Arial" panose="020B0604020202020204" pitchFamily="34" charset="0"/>
                        </a:rPr>
                        <a:t>261</a:t>
                      </a:r>
                      <a:r>
                        <a:rPr sz="1600" b="1" spc="-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(28.3%)</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608965">
                        <a:lnSpc>
                          <a:spcPts val="2055"/>
                        </a:lnSpc>
                      </a:pPr>
                      <a:r>
                        <a:rPr sz="1600" b="1">
                          <a:latin typeface="Arial" panose="020B0604020202020204" pitchFamily="34" charset="0"/>
                          <a:cs typeface="Arial" panose="020B0604020202020204" pitchFamily="34" charset="0"/>
                        </a:rPr>
                        <a:t>239</a:t>
                      </a:r>
                      <a:r>
                        <a:rPr sz="1600" b="1" spc="-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(26.1%)</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5"/>
                  </a:ext>
                </a:extLst>
              </a:tr>
              <a:tr h="2673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90500">
                        <a:lnSpc>
                          <a:spcPts val="2005"/>
                        </a:lnSpc>
                      </a:pPr>
                      <a:r>
                        <a:rPr lang="en-US" sz="1600" i="1">
                          <a:latin typeface="Arial" panose="020B0604020202020204" pitchFamily="34" charset="0"/>
                          <a:cs typeface="Arial" panose="020B0604020202020204" pitchFamily="34" charset="0"/>
                        </a:rPr>
                        <a:t>BRCA1</a:t>
                      </a:r>
                      <a:r>
                        <a:rPr lang="en-US" sz="1600" spc="-2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and</a:t>
                      </a:r>
                      <a:r>
                        <a:rPr lang="en-US" sz="1600" spc="-40">
                          <a:latin typeface="Arial" panose="020B0604020202020204" pitchFamily="34" charset="0"/>
                          <a:cs typeface="Arial" panose="020B0604020202020204" pitchFamily="34" charset="0"/>
                        </a:rPr>
                        <a:t> </a:t>
                      </a:r>
                      <a:r>
                        <a:rPr lang="en-US" sz="1600" i="1" spc="-10">
                          <a:latin typeface="Arial" panose="020B0604020202020204" pitchFamily="34" charset="0"/>
                          <a:cs typeface="Arial" panose="020B0604020202020204" pitchFamily="34" charset="0"/>
                        </a:rPr>
                        <a:t>BRCA2</a:t>
                      </a:r>
                      <a:endParaRPr lang="en-US" sz="1600" i="1">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7235">
                        <a:lnSpc>
                          <a:spcPts val="2005"/>
                        </a:lnSpc>
                      </a:pPr>
                      <a:r>
                        <a:rPr sz="1600">
                          <a:latin typeface="Arial" panose="020B0604020202020204" pitchFamily="34" charset="0"/>
                          <a:cs typeface="Arial" panose="020B0604020202020204" pitchFamily="34" charset="0"/>
                        </a:rPr>
                        <a:t>2</a:t>
                      </a:r>
                      <a:r>
                        <a:rPr sz="1600" spc="-10">
                          <a:latin typeface="Arial" panose="020B0604020202020204" pitchFamily="34" charset="0"/>
                          <a:cs typeface="Arial" panose="020B0604020202020204" pitchFamily="34" charset="0"/>
                        </a:rPr>
                        <a:t> (0.2%)</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6600">
                        <a:lnSpc>
                          <a:spcPts val="2005"/>
                        </a:lnSpc>
                      </a:pPr>
                      <a:r>
                        <a:rPr sz="1600">
                          <a:latin typeface="Arial" panose="020B0604020202020204" pitchFamily="34" charset="0"/>
                          <a:cs typeface="Arial" panose="020B0604020202020204" pitchFamily="34" charset="0"/>
                        </a:rPr>
                        <a:t>5 </a:t>
                      </a:r>
                      <a:r>
                        <a:rPr sz="1600" spc="-10">
                          <a:latin typeface="Arial" panose="020B0604020202020204" pitchFamily="34" charset="0"/>
                          <a:cs typeface="Arial" panose="020B0604020202020204" pitchFamily="34" charset="0"/>
                        </a:rPr>
                        <a:t>(0.5%)</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6"/>
                  </a:ext>
                </a:extLst>
              </a:tr>
              <a:tr h="1219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extLst>
                  <a:ext uri="{0D108BD9-81ED-4DB2-BD59-A6C34878D82A}">
                    <a16:rowId xmlns:a16="http://schemas.microsoft.com/office/drawing/2014/main" val="10007"/>
                  </a:ext>
                </a:extLst>
              </a:tr>
              <a:tr h="3454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nSpc>
                          <a:spcPct val="100000"/>
                        </a:lnSpc>
                        <a:spcBef>
                          <a:spcPts val="295"/>
                        </a:spcBef>
                      </a:pPr>
                      <a:r>
                        <a:rPr sz="1600" b="1">
                          <a:latin typeface="Arial" panose="020B0604020202020204" pitchFamily="34" charset="0"/>
                          <a:cs typeface="Arial" panose="020B0604020202020204" pitchFamily="34" charset="0"/>
                        </a:rPr>
                        <a:t>Menopausal</a:t>
                      </a:r>
                      <a:r>
                        <a:rPr sz="1600" b="1" spc="-6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status</a:t>
                      </a:r>
                      <a:r>
                        <a:rPr sz="1600" b="1" spc="-35">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(female</a:t>
                      </a:r>
                      <a:r>
                        <a:rPr sz="1600" b="1" spc="-5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only)</a:t>
                      </a:r>
                      <a:endParaRPr sz="1600">
                        <a:latin typeface="Arial" panose="020B0604020202020204" pitchFamily="34" charset="0"/>
                        <a:cs typeface="Arial" panose="020B0604020202020204" pitchFamily="34" charset="0"/>
                      </a:endParaRPr>
                    </a:p>
                  </a:txBody>
                  <a:tcPr marL="0" marR="0" marT="3746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8"/>
                  </a:ext>
                </a:extLst>
              </a:tr>
              <a:tr h="2959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7804">
                        <a:lnSpc>
                          <a:spcPts val="2155"/>
                        </a:lnSpc>
                        <a:spcBef>
                          <a:spcPts val="75"/>
                        </a:spcBef>
                      </a:pPr>
                      <a:r>
                        <a:rPr sz="1600" spc="-10">
                          <a:latin typeface="Arial" panose="020B0604020202020204" pitchFamily="34" charset="0"/>
                          <a:cs typeface="Arial" panose="020B0604020202020204" pitchFamily="34" charset="0"/>
                        </a:rPr>
                        <a:t>Premenopausal</a:t>
                      </a:r>
                      <a:endParaRPr sz="1600">
                        <a:latin typeface="Arial" panose="020B0604020202020204" pitchFamily="34" charset="0"/>
                        <a:cs typeface="Arial" panose="020B0604020202020204" pitchFamily="34" charset="0"/>
                      </a:endParaRPr>
                    </a:p>
                  </a:txBody>
                  <a:tcPr marL="0" marR="0" marT="952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4475" algn="r">
                        <a:lnSpc>
                          <a:spcPts val="2155"/>
                        </a:lnSpc>
                        <a:spcBef>
                          <a:spcPts val="75"/>
                        </a:spcBef>
                      </a:pPr>
                      <a:r>
                        <a:rPr sz="1600" b="1">
                          <a:latin typeface="Arial" panose="020B0604020202020204" pitchFamily="34" charset="0"/>
                          <a:cs typeface="Arial" panose="020B0604020202020204" pitchFamily="34" charset="0"/>
                        </a:rPr>
                        <a:t>572/919</a:t>
                      </a:r>
                      <a:r>
                        <a:rPr sz="1600" b="1" spc="-1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(62.2%)</a:t>
                      </a:r>
                      <a:endParaRPr sz="1600">
                        <a:latin typeface="Arial" panose="020B0604020202020204" pitchFamily="34" charset="0"/>
                        <a:cs typeface="Arial" panose="020B0604020202020204" pitchFamily="34" charset="0"/>
                      </a:endParaRPr>
                    </a:p>
                  </a:txBody>
                  <a:tcPr marL="0" marR="0" marT="952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50190" algn="r">
                        <a:lnSpc>
                          <a:spcPts val="2155"/>
                        </a:lnSpc>
                        <a:spcBef>
                          <a:spcPts val="75"/>
                        </a:spcBef>
                      </a:pPr>
                      <a:r>
                        <a:rPr sz="1600" b="1">
                          <a:latin typeface="Arial" panose="020B0604020202020204" pitchFamily="34" charset="0"/>
                          <a:cs typeface="Arial" panose="020B0604020202020204" pitchFamily="34" charset="0"/>
                        </a:rPr>
                        <a:t>552/911</a:t>
                      </a:r>
                      <a:r>
                        <a:rPr sz="1600" b="1" spc="-120">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(60.6%)</a:t>
                      </a:r>
                      <a:endParaRPr sz="1600">
                        <a:latin typeface="Arial" panose="020B0604020202020204" pitchFamily="34" charset="0"/>
                        <a:cs typeface="Arial" panose="020B0604020202020204" pitchFamily="34" charset="0"/>
                      </a:endParaRPr>
                    </a:p>
                  </a:txBody>
                  <a:tcPr marL="0" marR="0" marT="9525" marB="0">
                    <a:solidFill>
                      <a:srgbClr val="CBD7E9"/>
                    </a:solidFill>
                  </a:tcPr>
                </a:tc>
                <a:extLst>
                  <a:ext uri="{0D108BD9-81ED-4DB2-BD59-A6C34878D82A}">
                    <a16:rowId xmlns:a16="http://schemas.microsoft.com/office/drawing/2014/main" val="10009"/>
                  </a:ext>
                </a:extLst>
              </a:tr>
              <a:tr h="2673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7804">
                        <a:lnSpc>
                          <a:spcPts val="2005"/>
                        </a:lnSpc>
                      </a:pPr>
                      <a:r>
                        <a:rPr sz="1600" spc="-10">
                          <a:latin typeface="Arial" panose="020B0604020202020204" pitchFamily="34" charset="0"/>
                          <a:cs typeface="Arial" panose="020B0604020202020204" pitchFamily="34" charset="0"/>
                        </a:rPr>
                        <a:t>Postmenopausal</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5110" algn="r">
                        <a:lnSpc>
                          <a:spcPts val="2005"/>
                        </a:lnSpc>
                      </a:pPr>
                      <a:r>
                        <a:rPr sz="1600">
                          <a:latin typeface="Arial" panose="020B0604020202020204" pitchFamily="34" charset="0"/>
                          <a:cs typeface="Arial" panose="020B0604020202020204" pitchFamily="34" charset="0"/>
                        </a:rPr>
                        <a:t>347/919</a:t>
                      </a:r>
                      <a:r>
                        <a:rPr sz="1600" spc="-1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(37.8%)</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52095" algn="r">
                        <a:lnSpc>
                          <a:spcPts val="2005"/>
                        </a:lnSpc>
                      </a:pPr>
                      <a:r>
                        <a:rPr sz="1600" spc="-10">
                          <a:latin typeface="Arial" panose="020B0604020202020204" pitchFamily="34" charset="0"/>
                          <a:cs typeface="Arial" panose="020B0604020202020204" pitchFamily="34" charset="0"/>
                        </a:rPr>
                        <a:t>359/911</a:t>
                      </a:r>
                      <a:r>
                        <a:rPr sz="1600" spc="-8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(39.4%)</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10"/>
                  </a:ext>
                </a:extLst>
              </a:tr>
              <a:tr h="1219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Arial" panose="020B0604020202020204" pitchFamily="34" charset="0"/>
                        <a:cs typeface="Arial" panose="020B0604020202020204" pitchFamily="34" charset="0"/>
                      </a:endParaRPr>
                    </a:p>
                  </a:txBody>
                  <a:tcPr marL="0" marR="0" marT="0" marB="0">
                    <a:solidFill>
                      <a:srgbClr val="E7ECF5"/>
                    </a:solidFill>
                  </a:tcPr>
                </a:tc>
                <a:extLst>
                  <a:ext uri="{0D108BD9-81ED-4DB2-BD59-A6C34878D82A}">
                    <a16:rowId xmlns:a16="http://schemas.microsoft.com/office/drawing/2014/main" val="10011"/>
                  </a:ext>
                </a:extLst>
              </a:tr>
              <a:tr h="3676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
                        <a:lnSpc>
                          <a:spcPts val="2155"/>
                        </a:lnSpc>
                        <a:spcBef>
                          <a:spcPts val="640"/>
                        </a:spcBef>
                      </a:pPr>
                      <a:r>
                        <a:rPr sz="1600" b="1">
                          <a:latin typeface="Arial" panose="020B0604020202020204" pitchFamily="34" charset="0"/>
                          <a:cs typeface="Arial" panose="020B0604020202020204" pitchFamily="34" charset="0"/>
                        </a:rPr>
                        <a:t>Primary</a:t>
                      </a:r>
                      <a:r>
                        <a:rPr sz="1600" b="1" spc="-3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breast</a:t>
                      </a:r>
                      <a:r>
                        <a:rPr sz="1600" b="1" spc="-30">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cancer</a:t>
                      </a:r>
                      <a:r>
                        <a:rPr sz="1600" b="1" spc="-2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surgery</a:t>
                      </a:r>
                      <a:endParaRPr sz="1600">
                        <a:latin typeface="Arial" panose="020B0604020202020204" pitchFamily="34" charset="0"/>
                        <a:cs typeface="Arial" panose="020B0604020202020204" pitchFamily="34" charset="0"/>
                      </a:endParaRPr>
                    </a:p>
                  </a:txBody>
                  <a:tcPr marL="0" marR="0" marT="8128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12"/>
                  </a:ext>
                </a:extLst>
              </a:tr>
              <a:tr h="2730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50495">
                        <a:lnSpc>
                          <a:spcPts val="2050"/>
                        </a:lnSpc>
                      </a:pPr>
                      <a:r>
                        <a:rPr sz="1600" spc="-10">
                          <a:latin typeface="Arial" panose="020B0604020202020204" pitchFamily="34" charset="0"/>
                          <a:cs typeface="Arial" panose="020B0604020202020204" pitchFamily="34" charset="0"/>
                        </a:rPr>
                        <a:t>Mastectomy</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48005">
                        <a:lnSpc>
                          <a:spcPts val="2045"/>
                        </a:lnSpc>
                      </a:pPr>
                      <a:r>
                        <a:rPr sz="1600" b="1">
                          <a:latin typeface="Arial" panose="020B0604020202020204" pitchFamily="34" charset="0"/>
                          <a:cs typeface="Arial" panose="020B0604020202020204" pitchFamily="34" charset="0"/>
                        </a:rPr>
                        <a:t>699</a:t>
                      </a:r>
                      <a:r>
                        <a:rPr sz="1600" b="1" spc="-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(75.9%)</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48005">
                        <a:lnSpc>
                          <a:spcPts val="2045"/>
                        </a:lnSpc>
                      </a:pPr>
                      <a:r>
                        <a:rPr sz="1600" b="1">
                          <a:latin typeface="Arial" panose="020B0604020202020204" pitchFamily="34" charset="0"/>
                          <a:cs typeface="Arial" panose="020B0604020202020204" pitchFamily="34" charset="0"/>
                        </a:rPr>
                        <a:t>673</a:t>
                      </a:r>
                      <a:r>
                        <a:rPr sz="1600" b="1" spc="-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(73.6%)</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13"/>
                  </a:ext>
                </a:extLst>
              </a:tr>
              <a:tr h="27495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50495">
                        <a:lnSpc>
                          <a:spcPts val="2070"/>
                        </a:lnSpc>
                      </a:pPr>
                      <a:r>
                        <a:rPr sz="1600">
                          <a:latin typeface="Arial" panose="020B0604020202020204" pitchFamily="34" charset="0"/>
                          <a:cs typeface="Arial" panose="020B0604020202020204" pitchFamily="34" charset="0"/>
                        </a:rPr>
                        <a:t>Conservative</a:t>
                      </a:r>
                      <a:r>
                        <a:rPr sz="1600" spc="-45">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surgery</a:t>
                      </a:r>
                      <a:r>
                        <a:rPr sz="1600" spc="-45">
                          <a:latin typeface="Arial" panose="020B0604020202020204" pitchFamily="34" charset="0"/>
                          <a:cs typeface="Arial" panose="020B0604020202020204" pitchFamily="34" charset="0"/>
                        </a:rPr>
                        <a:t> </a:t>
                      </a:r>
                      <a:r>
                        <a:rPr sz="1600" spc="-20">
                          <a:latin typeface="Arial" panose="020B0604020202020204" pitchFamily="34" charset="0"/>
                          <a:cs typeface="Arial" panose="020B0604020202020204" pitchFamily="34" charset="0"/>
                        </a:rPr>
                        <a:t>only</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46735">
                        <a:lnSpc>
                          <a:spcPts val="2055"/>
                        </a:lnSpc>
                      </a:pPr>
                      <a:r>
                        <a:rPr sz="1600">
                          <a:latin typeface="Arial" panose="020B0604020202020204" pitchFamily="34" charset="0"/>
                          <a:cs typeface="Arial" panose="020B0604020202020204" pitchFamily="34" charset="0"/>
                        </a:rPr>
                        <a:t>222</a:t>
                      </a:r>
                      <a:r>
                        <a:rPr sz="1600" spc="-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(24.1%)</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46100">
                        <a:lnSpc>
                          <a:spcPts val="2055"/>
                        </a:lnSpc>
                      </a:pPr>
                      <a:r>
                        <a:rPr sz="1600">
                          <a:latin typeface="Arial" panose="020B0604020202020204" pitchFamily="34" charset="0"/>
                          <a:cs typeface="Arial" panose="020B0604020202020204" pitchFamily="34" charset="0"/>
                        </a:rPr>
                        <a:t>240</a:t>
                      </a:r>
                      <a:r>
                        <a:rPr sz="1600" spc="-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(26.2%)</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14"/>
                  </a:ext>
                </a:extLst>
              </a:tr>
              <a:tr h="2667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50495">
                        <a:lnSpc>
                          <a:spcPts val="2005"/>
                        </a:lnSpc>
                      </a:pPr>
                      <a:r>
                        <a:rPr sz="1600" spc="-10">
                          <a:latin typeface="Arial" panose="020B0604020202020204" pitchFamily="34" charset="0"/>
                          <a:cs typeface="Arial" panose="020B0604020202020204" pitchFamily="34" charset="0"/>
                        </a:rPr>
                        <a:t>Missing</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7235">
                        <a:lnSpc>
                          <a:spcPts val="2005"/>
                        </a:lnSpc>
                      </a:pPr>
                      <a:r>
                        <a:rPr sz="1600">
                          <a:latin typeface="Arial" panose="020B0604020202020204" pitchFamily="34" charset="0"/>
                          <a:cs typeface="Arial" panose="020B0604020202020204" pitchFamily="34" charset="0"/>
                        </a:rPr>
                        <a:t>0</a:t>
                      </a:r>
                      <a:r>
                        <a:rPr sz="1600" spc="-10">
                          <a:latin typeface="Arial" panose="020B0604020202020204" pitchFamily="34" charset="0"/>
                          <a:cs typeface="Arial" panose="020B0604020202020204" pitchFamily="34" charset="0"/>
                        </a:rPr>
                        <a:t> (0.0%)</a:t>
                      </a:r>
                      <a:endParaRPr sz="16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7870">
                        <a:lnSpc>
                          <a:spcPts val="2005"/>
                        </a:lnSpc>
                      </a:pPr>
                      <a:r>
                        <a:rPr sz="1600">
                          <a:latin typeface="Arial" panose="020B0604020202020204" pitchFamily="34" charset="0"/>
                          <a:cs typeface="Arial" panose="020B0604020202020204" pitchFamily="34" charset="0"/>
                        </a:rPr>
                        <a:t>2</a:t>
                      </a:r>
                      <a:r>
                        <a:rPr sz="1600" spc="-10">
                          <a:latin typeface="Arial" panose="020B0604020202020204" pitchFamily="34" charset="0"/>
                          <a:cs typeface="Arial" panose="020B0604020202020204" pitchFamily="34" charset="0"/>
                        </a:rPr>
                        <a:t> (0.2%)</a:t>
                      </a:r>
                      <a:endParaRPr sz="16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15"/>
                  </a:ext>
                </a:extLst>
              </a:tr>
            </a:tbl>
          </a:graphicData>
        </a:graphic>
      </p:graphicFrame>
      <p:sp>
        <p:nvSpPr>
          <p:cNvPr id="4" name="Footer Placeholder 3">
            <a:extLst>
              <a:ext uri="{FF2B5EF4-FFF2-40B4-BE49-F238E27FC236}">
                <a16:creationId xmlns:a16="http://schemas.microsoft.com/office/drawing/2014/main" id="{9FCF3EE3-331F-251B-03C0-70DAFF5D098E}"/>
              </a:ext>
            </a:extLst>
          </p:cNvPr>
          <p:cNvSpPr>
            <a:spLocks noGrp="1"/>
          </p:cNvSpPr>
          <p:nvPr>
            <p:ph type="ftr" sz="quarter" idx="3"/>
          </p:nvPr>
        </p:nvSpPr>
        <p:spPr/>
        <p:txBody>
          <a:bodyPr/>
          <a:lstStyle/>
          <a:p>
            <a:r>
              <a:rPr lang="en-US"/>
              <a:t>Garber JE, et al. SABCS 2024. Abstract GS1-09.</a:t>
            </a:r>
          </a:p>
        </p:txBody>
      </p:sp>
    </p:spTree>
    <p:extLst>
      <p:ext uri="{BB962C8B-B14F-4D97-AF65-F5344CB8AC3E}">
        <p14:creationId xmlns:p14="http://schemas.microsoft.com/office/powerpoint/2010/main" val="33971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5335C-4808-2121-C858-31712247A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21B9B-5293-18AF-1B0A-6483C2933552}"/>
              </a:ext>
            </a:extLst>
          </p:cNvPr>
          <p:cNvSpPr>
            <a:spLocks noGrp="1"/>
          </p:cNvSpPr>
          <p:nvPr>
            <p:ph type="title"/>
          </p:nvPr>
        </p:nvSpPr>
        <p:spPr>
          <a:xfrm>
            <a:off x="838200" y="365125"/>
            <a:ext cx="10515600" cy="871393"/>
          </a:xfrm>
        </p:spPr>
        <p:txBody>
          <a:bodyPr/>
          <a:lstStyle/>
          <a:p>
            <a:r>
              <a:rPr lang="en-US" err="1"/>
              <a:t>OlympiA</a:t>
            </a:r>
            <a:r>
              <a:rPr lang="en-US"/>
              <a:t>: Patient Characteristics (Cont’d)</a:t>
            </a:r>
          </a:p>
        </p:txBody>
      </p:sp>
      <p:graphicFrame>
        <p:nvGraphicFramePr>
          <p:cNvPr id="3" name="object 4">
            <a:extLst>
              <a:ext uri="{FF2B5EF4-FFF2-40B4-BE49-F238E27FC236}">
                <a16:creationId xmlns:a16="http://schemas.microsoft.com/office/drawing/2014/main" id="{F78CAD5A-459F-F773-1A00-BCAB1C15F751}"/>
              </a:ext>
            </a:extLst>
          </p:cNvPr>
          <p:cNvGraphicFramePr>
            <a:graphicFrameLocks noGrp="1"/>
          </p:cNvGraphicFramePr>
          <p:nvPr>
            <p:extLst>
              <p:ext uri="{D42A27DB-BD31-4B8C-83A1-F6EECF244321}">
                <p14:modId xmlns:p14="http://schemas.microsoft.com/office/powerpoint/2010/main" val="39056267"/>
              </p:ext>
            </p:extLst>
          </p:nvPr>
        </p:nvGraphicFramePr>
        <p:xfrm>
          <a:off x="1303655" y="1601724"/>
          <a:ext cx="9572624" cy="3543935"/>
        </p:xfrm>
        <a:graphic>
          <a:graphicData uri="http://schemas.openxmlformats.org/drawingml/2006/table">
            <a:tbl>
              <a:tblPr firstRow="1" bandRow="1">
                <a:tableStyleId>{5C22544A-7EE6-4342-B048-85BDC9FD1C3A}</a:tableStyleId>
              </a:tblPr>
              <a:tblGrid>
                <a:gridCol w="4485005">
                  <a:extLst>
                    <a:ext uri="{9D8B030D-6E8A-4147-A177-3AD203B41FA5}">
                      <a16:colId xmlns:a16="http://schemas.microsoft.com/office/drawing/2014/main" val="20000"/>
                    </a:ext>
                  </a:extLst>
                </a:gridCol>
                <a:gridCol w="2532379">
                  <a:extLst>
                    <a:ext uri="{9D8B030D-6E8A-4147-A177-3AD203B41FA5}">
                      <a16:colId xmlns:a16="http://schemas.microsoft.com/office/drawing/2014/main" val="20001"/>
                    </a:ext>
                  </a:extLst>
                </a:gridCol>
                <a:gridCol w="2555240">
                  <a:extLst>
                    <a:ext uri="{9D8B030D-6E8A-4147-A177-3AD203B41FA5}">
                      <a16:colId xmlns:a16="http://schemas.microsoft.com/office/drawing/2014/main" val="20002"/>
                    </a:ext>
                  </a:extLst>
                </a:gridCol>
              </a:tblGrid>
              <a:tr h="5232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38835" marR="831850" indent="16510">
                        <a:lnSpc>
                          <a:spcPts val="1920"/>
                        </a:lnSpc>
                        <a:spcBef>
                          <a:spcPts val="25"/>
                        </a:spcBef>
                      </a:pPr>
                      <a:r>
                        <a:rPr sz="1600" b="1" spc="-10">
                          <a:solidFill>
                            <a:srgbClr val="FFFFFF"/>
                          </a:solidFill>
                          <a:latin typeface="Arial" panose="020B0604020202020204" pitchFamily="34" charset="0"/>
                          <a:cs typeface="Arial" panose="020B0604020202020204" pitchFamily="34" charset="0"/>
                        </a:rPr>
                        <a:t>Olaparib </a:t>
                      </a:r>
                      <a:r>
                        <a:rPr sz="1600" b="1">
                          <a:solidFill>
                            <a:srgbClr val="FFFFFF"/>
                          </a:solidFill>
                          <a:latin typeface="Arial" panose="020B0604020202020204" pitchFamily="34" charset="0"/>
                          <a:cs typeface="Arial" panose="020B0604020202020204" pitchFamily="34" charset="0"/>
                        </a:rPr>
                        <a:t>(N</a:t>
                      </a:r>
                      <a:r>
                        <a:rPr sz="1600" b="1" spc="-10">
                          <a:solidFill>
                            <a:srgbClr val="FFFFFF"/>
                          </a:solidFill>
                          <a:latin typeface="Arial" panose="020B0604020202020204" pitchFamily="34" charset="0"/>
                          <a:cs typeface="Arial" panose="020B0604020202020204" pitchFamily="34" charset="0"/>
                        </a:rPr>
                        <a:t> </a:t>
                      </a:r>
                      <a:r>
                        <a:rPr sz="1600" b="1">
                          <a:solidFill>
                            <a:srgbClr val="FFFFFF"/>
                          </a:solidFill>
                          <a:latin typeface="Arial" panose="020B0604020202020204" pitchFamily="34" charset="0"/>
                          <a:cs typeface="Arial" panose="020B0604020202020204" pitchFamily="34" charset="0"/>
                        </a:rPr>
                        <a:t>=</a:t>
                      </a:r>
                      <a:r>
                        <a:rPr sz="1600" b="1" spc="-5">
                          <a:solidFill>
                            <a:srgbClr val="FFFFFF"/>
                          </a:solidFill>
                          <a:latin typeface="Arial" panose="020B0604020202020204" pitchFamily="34" charset="0"/>
                          <a:cs typeface="Arial" panose="020B0604020202020204" pitchFamily="34" charset="0"/>
                        </a:rPr>
                        <a:t> </a:t>
                      </a:r>
                      <a:r>
                        <a:rPr sz="1600" b="1" spc="-20">
                          <a:solidFill>
                            <a:srgbClr val="FFFFFF"/>
                          </a:solidFill>
                          <a:latin typeface="Arial" panose="020B0604020202020204" pitchFamily="34" charset="0"/>
                          <a:cs typeface="Arial" panose="020B0604020202020204" pitchFamily="34" charset="0"/>
                        </a:rPr>
                        <a:t>921)</a:t>
                      </a:r>
                      <a:endParaRPr sz="1600">
                        <a:latin typeface="Arial" panose="020B0604020202020204" pitchFamily="34" charset="0"/>
                        <a:cs typeface="Arial" panose="020B0604020202020204" pitchFamily="34" charset="0"/>
                      </a:endParaRPr>
                    </a:p>
                  </a:txBody>
                  <a:tcPr marL="0" marR="0" marT="317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851535" marR="842010" indent="38100">
                        <a:lnSpc>
                          <a:spcPts val="1920"/>
                        </a:lnSpc>
                        <a:spcBef>
                          <a:spcPts val="25"/>
                        </a:spcBef>
                      </a:pPr>
                      <a:r>
                        <a:rPr sz="1600" b="1" spc="-10">
                          <a:solidFill>
                            <a:srgbClr val="FFFFFF"/>
                          </a:solidFill>
                          <a:latin typeface="Arial" panose="020B0604020202020204" pitchFamily="34" charset="0"/>
                          <a:cs typeface="Arial" panose="020B0604020202020204" pitchFamily="34" charset="0"/>
                        </a:rPr>
                        <a:t>Placebo </a:t>
                      </a:r>
                      <a:r>
                        <a:rPr sz="1600" b="1">
                          <a:solidFill>
                            <a:srgbClr val="FFFFFF"/>
                          </a:solidFill>
                          <a:latin typeface="Arial" panose="020B0604020202020204" pitchFamily="34" charset="0"/>
                          <a:cs typeface="Arial" panose="020B0604020202020204" pitchFamily="34" charset="0"/>
                        </a:rPr>
                        <a:t>(N</a:t>
                      </a:r>
                      <a:r>
                        <a:rPr sz="1600" b="1" spc="-10">
                          <a:solidFill>
                            <a:srgbClr val="FFFFFF"/>
                          </a:solidFill>
                          <a:latin typeface="Arial" panose="020B0604020202020204" pitchFamily="34" charset="0"/>
                          <a:cs typeface="Arial" panose="020B0604020202020204" pitchFamily="34" charset="0"/>
                        </a:rPr>
                        <a:t> </a:t>
                      </a:r>
                      <a:r>
                        <a:rPr sz="1600" b="1">
                          <a:solidFill>
                            <a:srgbClr val="FFFFFF"/>
                          </a:solidFill>
                          <a:latin typeface="Arial" panose="020B0604020202020204" pitchFamily="34" charset="0"/>
                          <a:cs typeface="Arial" panose="020B0604020202020204" pitchFamily="34" charset="0"/>
                        </a:rPr>
                        <a:t>=</a:t>
                      </a:r>
                      <a:r>
                        <a:rPr sz="1600" b="1" spc="-5">
                          <a:solidFill>
                            <a:srgbClr val="FFFFFF"/>
                          </a:solidFill>
                          <a:latin typeface="Arial" panose="020B0604020202020204" pitchFamily="34" charset="0"/>
                          <a:cs typeface="Arial" panose="020B0604020202020204" pitchFamily="34" charset="0"/>
                        </a:rPr>
                        <a:t> </a:t>
                      </a:r>
                      <a:r>
                        <a:rPr sz="1600" b="1" spc="-20">
                          <a:solidFill>
                            <a:srgbClr val="FFFFFF"/>
                          </a:solidFill>
                          <a:latin typeface="Arial" panose="020B0604020202020204" pitchFamily="34" charset="0"/>
                          <a:cs typeface="Arial" panose="020B0604020202020204" pitchFamily="34" charset="0"/>
                        </a:rPr>
                        <a:t>915)</a:t>
                      </a:r>
                      <a:endParaRPr sz="1600">
                        <a:latin typeface="Arial" panose="020B0604020202020204" pitchFamily="34" charset="0"/>
                        <a:cs typeface="Arial" panose="020B0604020202020204" pitchFamily="34" charset="0"/>
                      </a:endParaRPr>
                    </a:p>
                  </a:txBody>
                  <a:tcPr marL="0" marR="0" marT="3175" marB="0"/>
                </a:tc>
                <a:extLst>
                  <a:ext uri="{0D108BD9-81ED-4DB2-BD59-A6C34878D82A}">
                    <a16:rowId xmlns:a16="http://schemas.microsoft.com/office/drawing/2014/main" val="10000"/>
                  </a:ext>
                </a:extLst>
              </a:tr>
              <a:tr h="2863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nSpc>
                          <a:spcPct val="100000"/>
                        </a:lnSpc>
                        <a:spcBef>
                          <a:spcPts val="75"/>
                        </a:spcBef>
                      </a:pPr>
                      <a:r>
                        <a:rPr sz="1600" b="1">
                          <a:latin typeface="Arial" panose="020B0604020202020204" pitchFamily="34" charset="0"/>
                          <a:cs typeface="Arial" panose="020B0604020202020204" pitchFamily="34" charset="0"/>
                        </a:rPr>
                        <a:t>Hormone</a:t>
                      </a:r>
                      <a:r>
                        <a:rPr sz="1600" b="1" spc="-65">
                          <a:latin typeface="Arial" panose="020B0604020202020204" pitchFamily="34" charset="0"/>
                          <a:cs typeface="Arial" panose="020B0604020202020204" pitchFamily="34" charset="0"/>
                        </a:rPr>
                        <a:t> </a:t>
                      </a:r>
                      <a:r>
                        <a:rPr sz="1600" b="1">
                          <a:latin typeface="Arial" panose="020B0604020202020204" pitchFamily="34" charset="0"/>
                          <a:cs typeface="Arial" panose="020B0604020202020204" pitchFamily="34" charset="0"/>
                        </a:rPr>
                        <a:t>receptor</a:t>
                      </a:r>
                      <a:r>
                        <a:rPr sz="1600" b="1" spc="-6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status</a:t>
                      </a:r>
                      <a:r>
                        <a:rPr sz="1575" b="1" spc="-15" baseline="26455">
                          <a:latin typeface="Arial" panose="020B0604020202020204" pitchFamily="34" charset="0"/>
                          <a:cs typeface="Arial" panose="020B0604020202020204" pitchFamily="34" charset="0"/>
                        </a:rPr>
                        <a:t>[1]</a:t>
                      </a:r>
                      <a:endParaRPr sz="1575" baseline="26455">
                        <a:latin typeface="Arial" panose="020B0604020202020204" pitchFamily="34" charset="0"/>
                        <a:cs typeface="Arial" panose="020B0604020202020204" pitchFamily="34" charset="0"/>
                      </a:endParaRPr>
                    </a:p>
                  </a:txBody>
                  <a:tcPr marL="0" marR="0" marT="952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Arial" panose="020B0604020202020204" pitchFamily="34" charset="0"/>
                        <a:cs typeface="Arial" panose="020B0604020202020204" pitchFamily="34" charset="0"/>
                      </a:endParaRPr>
                    </a:p>
                  </a:txBody>
                  <a:tcPr marL="0" marR="0" marT="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Arial" panose="020B0604020202020204" pitchFamily="34" charset="0"/>
                        <a:cs typeface="Arial" panose="020B0604020202020204" pitchFamily="34" charset="0"/>
                      </a:endParaRPr>
                    </a:p>
                  </a:txBody>
                  <a:tcPr marL="0" marR="0" marT="0" marB="0">
                    <a:solidFill>
                      <a:srgbClr val="CBD7E9"/>
                    </a:solidFill>
                  </a:tcPr>
                </a:tc>
                <a:extLst>
                  <a:ext uri="{0D108BD9-81ED-4DB2-BD59-A6C34878D82A}">
                    <a16:rowId xmlns:a16="http://schemas.microsoft.com/office/drawing/2014/main" val="10001"/>
                  </a:ext>
                </a:extLst>
              </a:tr>
              <a:tr h="2959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90"/>
                        </a:spcBef>
                      </a:pPr>
                      <a:r>
                        <a:rPr lang="en-US" sz="1600">
                          <a:latin typeface="Arial" panose="020B0604020202020204" pitchFamily="34" charset="0"/>
                          <a:cs typeface="Arial" panose="020B0604020202020204" pitchFamily="34" charset="0"/>
                        </a:rPr>
                        <a:t>ER</a:t>
                      </a:r>
                      <a:r>
                        <a:rPr lang="en-US" sz="1600" spc="-2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and/or</a:t>
                      </a:r>
                      <a:r>
                        <a:rPr lang="en-US" sz="1600" spc="-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PgR</a:t>
                      </a:r>
                      <a:r>
                        <a:rPr lang="en-US" sz="1600" spc="-2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a:t>
                      </a:r>
                      <a:r>
                        <a:rPr lang="en-US" sz="1600" spc="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≥1%/</a:t>
                      </a:r>
                      <a:r>
                        <a:rPr lang="en-US" sz="1600" spc="10">
                          <a:latin typeface="Arial" panose="020B0604020202020204" pitchFamily="34" charset="0"/>
                          <a:cs typeface="Arial" panose="020B0604020202020204" pitchFamily="34" charset="0"/>
                        </a:rPr>
                        <a:t> </a:t>
                      </a:r>
                      <a:r>
                        <a:rPr lang="en-US" sz="1600" spc="-10">
                          <a:latin typeface="Arial" panose="020B0604020202020204" pitchFamily="34" charset="0"/>
                          <a:cs typeface="Arial" panose="020B0604020202020204" pitchFamily="34" charset="0"/>
                        </a:rPr>
                        <a:t>HER2-</a:t>
                      </a:r>
                      <a:endParaRPr lang="en-US" sz="1575" baseline="26455">
                        <a:latin typeface="Arial" panose="020B0604020202020204" pitchFamily="34" charset="0"/>
                        <a:cs typeface="Arial" panose="020B0604020202020204" pitchFamily="34" charset="0"/>
                      </a:endParaRPr>
                    </a:p>
                  </a:txBody>
                  <a:tcPr marL="0" marR="0" marT="1143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90"/>
                        </a:spcBef>
                      </a:pPr>
                      <a:r>
                        <a:rPr sz="1600" b="1">
                          <a:latin typeface="Arial" panose="020B0604020202020204" pitchFamily="34" charset="0"/>
                          <a:cs typeface="Arial" panose="020B0604020202020204" pitchFamily="34" charset="0"/>
                        </a:rPr>
                        <a:t>168</a:t>
                      </a:r>
                      <a:r>
                        <a:rPr sz="1600" b="1" spc="-3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(18.2%)</a:t>
                      </a:r>
                      <a:endParaRPr sz="1600">
                        <a:latin typeface="Arial" panose="020B0604020202020204" pitchFamily="34" charset="0"/>
                        <a:cs typeface="Arial" panose="020B0604020202020204" pitchFamily="34" charset="0"/>
                      </a:endParaRPr>
                    </a:p>
                  </a:txBody>
                  <a:tcPr marL="0" marR="0" marT="1143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6685" algn="ctr">
                        <a:lnSpc>
                          <a:spcPct val="100000"/>
                        </a:lnSpc>
                        <a:spcBef>
                          <a:spcPts val="90"/>
                        </a:spcBef>
                      </a:pPr>
                      <a:r>
                        <a:rPr sz="1600" b="1">
                          <a:latin typeface="Arial" panose="020B0604020202020204" pitchFamily="34" charset="0"/>
                          <a:cs typeface="Arial" panose="020B0604020202020204" pitchFamily="34" charset="0"/>
                        </a:rPr>
                        <a:t>157</a:t>
                      </a:r>
                      <a:r>
                        <a:rPr sz="1600" b="1" spc="-3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(17.2%)</a:t>
                      </a:r>
                      <a:endParaRPr sz="1600">
                        <a:latin typeface="Arial" panose="020B0604020202020204" pitchFamily="34" charset="0"/>
                        <a:cs typeface="Arial" panose="020B0604020202020204" pitchFamily="34" charset="0"/>
                      </a:endParaRPr>
                    </a:p>
                  </a:txBody>
                  <a:tcPr marL="0" marR="0" marT="11430" marB="0">
                    <a:solidFill>
                      <a:srgbClr val="CBD7E9"/>
                    </a:solidFill>
                  </a:tcPr>
                </a:tc>
                <a:extLst>
                  <a:ext uri="{0D108BD9-81ED-4DB2-BD59-A6C34878D82A}">
                    <a16:rowId xmlns:a16="http://schemas.microsoft.com/office/drawing/2014/main" val="10002"/>
                  </a:ext>
                </a:extLst>
              </a:tr>
              <a:tr h="297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150"/>
                        </a:spcBef>
                      </a:pPr>
                      <a:r>
                        <a:rPr lang="en-US" sz="1600">
                          <a:latin typeface="Arial" panose="020B0604020202020204" pitchFamily="34" charset="0"/>
                          <a:cs typeface="Arial" panose="020B0604020202020204" pitchFamily="34" charset="0"/>
                        </a:rPr>
                        <a:t>Triple</a:t>
                      </a:r>
                      <a:r>
                        <a:rPr lang="en-US" sz="1600" spc="-5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Negative</a:t>
                      </a:r>
                      <a:r>
                        <a:rPr lang="en-US" sz="1600" spc="-65">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Breast</a:t>
                      </a:r>
                      <a:r>
                        <a:rPr lang="en-US" sz="1600" spc="-40">
                          <a:latin typeface="Arial" panose="020B0604020202020204" pitchFamily="34" charset="0"/>
                          <a:cs typeface="Arial" panose="020B0604020202020204" pitchFamily="34" charset="0"/>
                        </a:rPr>
                        <a:t> </a:t>
                      </a:r>
                      <a:r>
                        <a:rPr lang="en-US" sz="1600" spc="-10">
                          <a:latin typeface="Arial" panose="020B0604020202020204" pitchFamily="34" charset="0"/>
                          <a:cs typeface="Arial" panose="020B0604020202020204" pitchFamily="34" charset="0"/>
                        </a:rPr>
                        <a:t>Cancer</a:t>
                      </a:r>
                      <a:endParaRPr lang="en-US" sz="1575" baseline="26455">
                        <a:latin typeface="Arial" panose="020B0604020202020204" pitchFamily="34" charset="0"/>
                        <a:cs typeface="Arial" panose="020B0604020202020204" pitchFamily="34" charset="0"/>
                      </a:endParaRPr>
                    </a:p>
                  </a:txBody>
                  <a:tcPr marL="0" marR="0" marT="1905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150"/>
                        </a:spcBef>
                      </a:pPr>
                      <a:r>
                        <a:rPr sz="1600" b="1">
                          <a:latin typeface="Arial" panose="020B0604020202020204" pitchFamily="34" charset="0"/>
                          <a:cs typeface="Arial" panose="020B0604020202020204" pitchFamily="34" charset="0"/>
                        </a:rPr>
                        <a:t>751</a:t>
                      </a:r>
                      <a:r>
                        <a:rPr sz="1600" b="1" spc="-3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(81.5%)</a:t>
                      </a:r>
                      <a:endParaRPr sz="1600">
                        <a:latin typeface="Arial" panose="020B0604020202020204" pitchFamily="34" charset="0"/>
                        <a:cs typeface="Arial" panose="020B0604020202020204" pitchFamily="34" charset="0"/>
                      </a:endParaRPr>
                    </a:p>
                  </a:txBody>
                  <a:tcPr marL="0" marR="0" marT="1905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6685" algn="ctr">
                        <a:lnSpc>
                          <a:spcPct val="100000"/>
                        </a:lnSpc>
                        <a:spcBef>
                          <a:spcPts val="150"/>
                        </a:spcBef>
                      </a:pPr>
                      <a:r>
                        <a:rPr sz="1600" b="1">
                          <a:latin typeface="Arial" panose="020B0604020202020204" pitchFamily="34" charset="0"/>
                          <a:cs typeface="Arial" panose="020B0604020202020204" pitchFamily="34" charset="0"/>
                        </a:rPr>
                        <a:t>758</a:t>
                      </a:r>
                      <a:r>
                        <a:rPr sz="1600" b="1" spc="-3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(82.8%)</a:t>
                      </a:r>
                      <a:endParaRPr sz="1600">
                        <a:latin typeface="Arial" panose="020B0604020202020204" pitchFamily="34" charset="0"/>
                        <a:cs typeface="Arial" panose="020B0604020202020204" pitchFamily="34" charset="0"/>
                      </a:endParaRPr>
                    </a:p>
                  </a:txBody>
                  <a:tcPr marL="0" marR="0" marT="19050" marB="0">
                    <a:solidFill>
                      <a:srgbClr val="CBD7E9"/>
                    </a:solidFill>
                  </a:tcPr>
                </a:tc>
                <a:extLst>
                  <a:ext uri="{0D108BD9-81ED-4DB2-BD59-A6C34878D82A}">
                    <a16:rowId xmlns:a16="http://schemas.microsoft.com/office/drawing/2014/main" val="10003"/>
                  </a:ext>
                </a:extLst>
              </a:tr>
              <a:tr h="1219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3149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nSpc>
                          <a:spcPct val="100000"/>
                        </a:lnSpc>
                        <a:spcBef>
                          <a:spcPts val="265"/>
                        </a:spcBef>
                      </a:pPr>
                      <a:r>
                        <a:rPr sz="1600" b="1">
                          <a:latin typeface="Arial" panose="020B0604020202020204" pitchFamily="34" charset="0"/>
                          <a:cs typeface="Arial" panose="020B0604020202020204" pitchFamily="34" charset="0"/>
                        </a:rPr>
                        <a:t>Prior</a:t>
                      </a:r>
                      <a:r>
                        <a:rPr sz="1600" b="1" spc="-4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chemotherapy</a:t>
                      </a:r>
                      <a:endParaRPr sz="1600">
                        <a:latin typeface="Arial" panose="020B0604020202020204" pitchFamily="34" charset="0"/>
                        <a:cs typeface="Arial" panose="020B0604020202020204" pitchFamily="34" charset="0"/>
                      </a:endParaRPr>
                    </a:p>
                  </a:txBody>
                  <a:tcPr marL="0" marR="0" marT="3365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2844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120"/>
                        </a:spcBef>
                      </a:pPr>
                      <a:r>
                        <a:rPr sz="1600">
                          <a:latin typeface="Arial" panose="020B0604020202020204" pitchFamily="34" charset="0"/>
                          <a:cs typeface="Arial" panose="020B0604020202020204" pitchFamily="34" charset="0"/>
                        </a:rPr>
                        <a:t>Adjuvant</a:t>
                      </a:r>
                      <a:r>
                        <a:rPr sz="1600" spc="-60">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(ACT)</a:t>
                      </a:r>
                      <a:endParaRPr sz="1600">
                        <a:latin typeface="Arial" panose="020B0604020202020204" pitchFamily="34" charset="0"/>
                        <a:cs typeface="Arial" panose="020B0604020202020204" pitchFamily="34" charset="0"/>
                      </a:endParaRPr>
                    </a:p>
                  </a:txBody>
                  <a:tcPr marL="0" marR="0" marT="1524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120"/>
                        </a:spcBef>
                      </a:pPr>
                      <a:r>
                        <a:rPr sz="1600">
                          <a:solidFill>
                            <a:srgbClr val="230931"/>
                          </a:solidFill>
                          <a:latin typeface="Arial" panose="020B0604020202020204" pitchFamily="34" charset="0"/>
                          <a:cs typeface="Arial" panose="020B0604020202020204" pitchFamily="34" charset="0"/>
                        </a:rPr>
                        <a:t>461</a:t>
                      </a:r>
                      <a:r>
                        <a:rPr sz="1600" spc="-35">
                          <a:solidFill>
                            <a:srgbClr val="230931"/>
                          </a:solidFill>
                          <a:latin typeface="Arial" panose="020B0604020202020204" pitchFamily="34" charset="0"/>
                          <a:cs typeface="Arial" panose="020B0604020202020204" pitchFamily="34" charset="0"/>
                        </a:rPr>
                        <a:t> </a:t>
                      </a:r>
                      <a:r>
                        <a:rPr sz="1600" spc="-10">
                          <a:solidFill>
                            <a:srgbClr val="230931"/>
                          </a:solidFill>
                          <a:latin typeface="Arial" panose="020B0604020202020204" pitchFamily="34" charset="0"/>
                          <a:cs typeface="Arial" panose="020B0604020202020204" pitchFamily="34" charset="0"/>
                        </a:rPr>
                        <a:t>(50.1%)</a:t>
                      </a:r>
                      <a:endParaRPr sz="1600">
                        <a:latin typeface="Arial" panose="020B0604020202020204" pitchFamily="34" charset="0"/>
                        <a:cs typeface="Arial" panose="020B0604020202020204" pitchFamily="34" charset="0"/>
                      </a:endParaRPr>
                    </a:p>
                  </a:txBody>
                  <a:tcPr marL="0" marR="0" marT="15240"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120"/>
                        </a:spcBef>
                      </a:pPr>
                      <a:r>
                        <a:rPr sz="1600">
                          <a:solidFill>
                            <a:srgbClr val="230931"/>
                          </a:solidFill>
                          <a:latin typeface="Arial" panose="020B0604020202020204" pitchFamily="34" charset="0"/>
                          <a:cs typeface="Arial" panose="020B0604020202020204" pitchFamily="34" charset="0"/>
                        </a:rPr>
                        <a:t>455</a:t>
                      </a:r>
                      <a:r>
                        <a:rPr sz="1600" spc="-35">
                          <a:solidFill>
                            <a:srgbClr val="230931"/>
                          </a:solidFill>
                          <a:latin typeface="Arial" panose="020B0604020202020204" pitchFamily="34" charset="0"/>
                          <a:cs typeface="Arial" panose="020B0604020202020204" pitchFamily="34" charset="0"/>
                        </a:rPr>
                        <a:t> </a:t>
                      </a:r>
                      <a:r>
                        <a:rPr sz="1600" spc="-10">
                          <a:solidFill>
                            <a:srgbClr val="230931"/>
                          </a:solidFill>
                          <a:latin typeface="Arial" panose="020B0604020202020204" pitchFamily="34" charset="0"/>
                          <a:cs typeface="Arial" panose="020B0604020202020204" pitchFamily="34" charset="0"/>
                        </a:rPr>
                        <a:t>(49.7%)</a:t>
                      </a:r>
                      <a:endParaRPr sz="1600">
                        <a:latin typeface="Arial" panose="020B0604020202020204" pitchFamily="34" charset="0"/>
                        <a:cs typeface="Arial" panose="020B0604020202020204" pitchFamily="34" charset="0"/>
                      </a:endParaRPr>
                    </a:p>
                  </a:txBody>
                  <a:tcPr marL="0" marR="0" marT="15240" marB="0">
                    <a:solidFill>
                      <a:srgbClr val="CBD7E9"/>
                    </a:solidFill>
                  </a:tcPr>
                </a:tc>
                <a:extLst>
                  <a:ext uri="{0D108BD9-81ED-4DB2-BD59-A6C34878D82A}">
                    <a16:rowId xmlns:a16="http://schemas.microsoft.com/office/drawing/2014/main" val="10006"/>
                  </a:ext>
                </a:extLst>
              </a:tr>
              <a:tr h="2724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25"/>
                        </a:spcBef>
                      </a:pPr>
                      <a:r>
                        <a:rPr sz="1600">
                          <a:latin typeface="Arial" panose="020B0604020202020204" pitchFamily="34" charset="0"/>
                          <a:cs typeface="Arial" panose="020B0604020202020204" pitchFamily="34" charset="0"/>
                        </a:rPr>
                        <a:t>Neoadjuvant</a:t>
                      </a:r>
                      <a:r>
                        <a:rPr sz="1600" spc="-7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(NACT)</a:t>
                      </a:r>
                      <a:endParaRPr sz="1600">
                        <a:latin typeface="Arial" panose="020B0604020202020204" pitchFamily="34" charset="0"/>
                        <a:cs typeface="Arial" panose="020B0604020202020204" pitchFamily="34" charset="0"/>
                      </a:endParaRPr>
                    </a:p>
                  </a:txBody>
                  <a:tcPr marL="0" marR="0" marT="317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solidFill>
                            <a:srgbClr val="230931"/>
                          </a:solidFill>
                          <a:latin typeface="Arial" panose="020B0604020202020204" pitchFamily="34" charset="0"/>
                          <a:cs typeface="Arial" panose="020B0604020202020204" pitchFamily="34" charset="0"/>
                        </a:rPr>
                        <a:t>460</a:t>
                      </a:r>
                      <a:r>
                        <a:rPr sz="1600" spc="-35">
                          <a:solidFill>
                            <a:srgbClr val="230931"/>
                          </a:solidFill>
                          <a:latin typeface="Arial" panose="020B0604020202020204" pitchFamily="34" charset="0"/>
                          <a:cs typeface="Arial" panose="020B0604020202020204" pitchFamily="34" charset="0"/>
                        </a:rPr>
                        <a:t> </a:t>
                      </a:r>
                      <a:r>
                        <a:rPr sz="1600" spc="-10">
                          <a:solidFill>
                            <a:srgbClr val="230931"/>
                          </a:solidFill>
                          <a:latin typeface="Arial" panose="020B0604020202020204" pitchFamily="34" charset="0"/>
                          <a:cs typeface="Arial" panose="020B0604020202020204" pitchFamily="34" charset="0"/>
                        </a:rPr>
                        <a:t>(49.9%)</a:t>
                      </a:r>
                      <a:endParaRPr sz="1600">
                        <a:latin typeface="Arial" panose="020B0604020202020204" pitchFamily="34" charset="0"/>
                        <a:cs typeface="Arial" panose="020B0604020202020204" pitchFamily="34" charset="0"/>
                      </a:endParaRPr>
                    </a:p>
                  </a:txBody>
                  <a:tcPr marL="0" marR="0" marT="317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solidFill>
                            <a:srgbClr val="230931"/>
                          </a:solidFill>
                          <a:latin typeface="Arial" panose="020B0604020202020204" pitchFamily="34" charset="0"/>
                          <a:cs typeface="Arial" panose="020B0604020202020204" pitchFamily="34" charset="0"/>
                        </a:rPr>
                        <a:t>460</a:t>
                      </a:r>
                      <a:r>
                        <a:rPr sz="1600" spc="-35">
                          <a:solidFill>
                            <a:srgbClr val="230931"/>
                          </a:solidFill>
                          <a:latin typeface="Arial" panose="020B0604020202020204" pitchFamily="34" charset="0"/>
                          <a:cs typeface="Arial" panose="020B0604020202020204" pitchFamily="34" charset="0"/>
                        </a:rPr>
                        <a:t> </a:t>
                      </a:r>
                      <a:r>
                        <a:rPr sz="1600" spc="-10">
                          <a:solidFill>
                            <a:srgbClr val="230931"/>
                          </a:solidFill>
                          <a:latin typeface="Arial" panose="020B0604020202020204" pitchFamily="34" charset="0"/>
                          <a:cs typeface="Arial" panose="020B0604020202020204" pitchFamily="34" charset="0"/>
                        </a:rPr>
                        <a:t>(50.3%)</a:t>
                      </a:r>
                      <a:endParaRPr sz="1600">
                        <a:latin typeface="Arial" panose="020B0604020202020204" pitchFamily="34" charset="0"/>
                        <a:cs typeface="Arial" panose="020B0604020202020204" pitchFamily="34" charset="0"/>
                      </a:endParaRPr>
                    </a:p>
                  </a:txBody>
                  <a:tcPr marL="0" marR="0" marT="3175" marB="0">
                    <a:solidFill>
                      <a:srgbClr val="CBD7E9"/>
                    </a:solidFill>
                  </a:tcPr>
                </a:tc>
                <a:extLst>
                  <a:ext uri="{0D108BD9-81ED-4DB2-BD59-A6C34878D82A}">
                    <a16:rowId xmlns:a16="http://schemas.microsoft.com/office/drawing/2014/main" val="10007"/>
                  </a:ext>
                </a:extLst>
              </a:tr>
              <a:tr h="2724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25"/>
                        </a:spcBef>
                      </a:pPr>
                      <a:r>
                        <a:rPr sz="1600">
                          <a:latin typeface="Arial" panose="020B0604020202020204" pitchFamily="34" charset="0"/>
                          <a:cs typeface="Arial" panose="020B0604020202020204" pitchFamily="34" charset="0"/>
                        </a:rPr>
                        <a:t>Anthracycline</a:t>
                      </a:r>
                      <a:r>
                        <a:rPr sz="1600" spc="-55">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and</a:t>
                      </a:r>
                      <a:r>
                        <a:rPr sz="1600" spc="-40">
                          <a:latin typeface="Arial" panose="020B0604020202020204" pitchFamily="34" charset="0"/>
                          <a:cs typeface="Arial" panose="020B0604020202020204" pitchFamily="34" charset="0"/>
                        </a:rPr>
                        <a:t> </a:t>
                      </a:r>
                      <a:r>
                        <a:rPr sz="1600">
                          <a:latin typeface="Arial" panose="020B0604020202020204" pitchFamily="34" charset="0"/>
                          <a:cs typeface="Arial" panose="020B0604020202020204" pitchFamily="34" charset="0"/>
                        </a:rPr>
                        <a:t>taxane</a:t>
                      </a:r>
                      <a:r>
                        <a:rPr sz="1600" spc="-40">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regimen</a:t>
                      </a:r>
                      <a:endParaRPr sz="1600">
                        <a:latin typeface="Arial" panose="020B0604020202020204" pitchFamily="34" charset="0"/>
                        <a:cs typeface="Arial" panose="020B0604020202020204" pitchFamily="34" charset="0"/>
                      </a:endParaRPr>
                    </a:p>
                  </a:txBody>
                  <a:tcPr marL="0" marR="0" marT="317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latin typeface="Arial" panose="020B0604020202020204" pitchFamily="34" charset="0"/>
                          <a:cs typeface="Arial" panose="020B0604020202020204" pitchFamily="34" charset="0"/>
                        </a:rPr>
                        <a:t>871</a:t>
                      </a:r>
                      <a:r>
                        <a:rPr sz="1600" spc="-3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(94.6%)</a:t>
                      </a:r>
                      <a:endParaRPr sz="1600">
                        <a:latin typeface="Arial" panose="020B0604020202020204" pitchFamily="34" charset="0"/>
                        <a:cs typeface="Arial" panose="020B0604020202020204" pitchFamily="34" charset="0"/>
                      </a:endParaRPr>
                    </a:p>
                  </a:txBody>
                  <a:tcPr marL="0" marR="0" marT="3175" marB="0">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latin typeface="Arial" panose="020B0604020202020204" pitchFamily="34" charset="0"/>
                          <a:cs typeface="Arial" panose="020B0604020202020204" pitchFamily="34" charset="0"/>
                        </a:rPr>
                        <a:t>850</a:t>
                      </a:r>
                      <a:r>
                        <a:rPr sz="1600" spc="-3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(92.9%)</a:t>
                      </a:r>
                      <a:endParaRPr sz="1600">
                        <a:latin typeface="Arial" panose="020B0604020202020204" pitchFamily="34" charset="0"/>
                        <a:cs typeface="Arial" panose="020B0604020202020204" pitchFamily="34" charset="0"/>
                      </a:endParaRPr>
                    </a:p>
                  </a:txBody>
                  <a:tcPr marL="0" marR="0" marT="3175" marB="0">
                    <a:solidFill>
                      <a:srgbClr val="CBD7E9"/>
                    </a:solidFill>
                  </a:tcPr>
                </a:tc>
                <a:extLst>
                  <a:ext uri="{0D108BD9-81ED-4DB2-BD59-A6C34878D82A}">
                    <a16:rowId xmlns:a16="http://schemas.microsoft.com/office/drawing/2014/main" val="10008"/>
                  </a:ext>
                </a:extLst>
              </a:tr>
              <a:tr h="2654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48285">
                        <a:lnSpc>
                          <a:spcPct val="100000"/>
                        </a:lnSpc>
                        <a:spcBef>
                          <a:spcPts val="25"/>
                        </a:spcBef>
                      </a:pPr>
                      <a:r>
                        <a:rPr sz="1600">
                          <a:latin typeface="Arial" panose="020B0604020202020204" pitchFamily="34" charset="0"/>
                          <a:cs typeface="Arial" panose="020B0604020202020204" pitchFamily="34" charset="0"/>
                        </a:rPr>
                        <a:t>Neo(adjuvant)</a:t>
                      </a:r>
                      <a:r>
                        <a:rPr sz="1600" spc="-3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platinum-</a:t>
                      </a:r>
                      <a:r>
                        <a:rPr sz="1600">
                          <a:latin typeface="Arial" panose="020B0604020202020204" pitchFamily="34" charset="0"/>
                          <a:cs typeface="Arial" panose="020B0604020202020204" pitchFamily="34" charset="0"/>
                        </a:rPr>
                        <a:t>based</a:t>
                      </a:r>
                      <a:r>
                        <a:rPr sz="1600" spc="-4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therapy</a:t>
                      </a:r>
                      <a:endParaRPr sz="1600">
                        <a:latin typeface="Arial" panose="020B0604020202020204" pitchFamily="34" charset="0"/>
                        <a:cs typeface="Arial" panose="020B0604020202020204" pitchFamily="34" charset="0"/>
                      </a:endParaRPr>
                    </a:p>
                  </a:txBody>
                  <a:tcPr marL="0" marR="0" marT="317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latin typeface="Arial" panose="020B0604020202020204" pitchFamily="34" charset="0"/>
                          <a:cs typeface="Arial" panose="020B0604020202020204" pitchFamily="34" charset="0"/>
                        </a:rPr>
                        <a:t>247</a:t>
                      </a:r>
                      <a:r>
                        <a:rPr sz="1600" spc="-3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(26.8%)</a:t>
                      </a:r>
                      <a:endParaRPr sz="1600">
                        <a:latin typeface="Arial" panose="020B0604020202020204" pitchFamily="34" charset="0"/>
                        <a:cs typeface="Arial" panose="020B0604020202020204" pitchFamily="34" charset="0"/>
                      </a:endParaRPr>
                    </a:p>
                  </a:txBody>
                  <a:tcPr marL="0" marR="0" marT="317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7320" algn="ctr">
                        <a:lnSpc>
                          <a:spcPct val="100000"/>
                        </a:lnSpc>
                        <a:spcBef>
                          <a:spcPts val="25"/>
                        </a:spcBef>
                      </a:pPr>
                      <a:r>
                        <a:rPr sz="1600">
                          <a:latin typeface="Arial" panose="020B0604020202020204" pitchFamily="34" charset="0"/>
                          <a:cs typeface="Arial" panose="020B0604020202020204" pitchFamily="34" charset="0"/>
                        </a:rPr>
                        <a:t>238</a:t>
                      </a:r>
                      <a:r>
                        <a:rPr sz="1600" spc="-35">
                          <a:latin typeface="Arial" panose="020B0604020202020204" pitchFamily="34" charset="0"/>
                          <a:cs typeface="Arial" panose="020B0604020202020204" pitchFamily="34" charset="0"/>
                        </a:rPr>
                        <a:t> </a:t>
                      </a:r>
                      <a:r>
                        <a:rPr sz="1600" spc="-10">
                          <a:latin typeface="Arial" panose="020B0604020202020204" pitchFamily="34" charset="0"/>
                          <a:cs typeface="Arial" panose="020B0604020202020204" pitchFamily="34" charset="0"/>
                        </a:rPr>
                        <a:t>(26.0%)</a:t>
                      </a:r>
                      <a:endParaRPr sz="1600">
                        <a:latin typeface="Arial" panose="020B0604020202020204" pitchFamily="34" charset="0"/>
                        <a:cs typeface="Arial" panose="020B0604020202020204" pitchFamily="34" charset="0"/>
                      </a:endParaRPr>
                    </a:p>
                  </a:txBody>
                  <a:tcPr marL="0" marR="0" marT="3175" marB="0"/>
                </a:tc>
                <a:extLst>
                  <a:ext uri="{0D108BD9-81ED-4DB2-BD59-A6C34878D82A}">
                    <a16:rowId xmlns:a16="http://schemas.microsoft.com/office/drawing/2014/main" val="10009"/>
                  </a:ext>
                </a:extLst>
              </a:tr>
              <a:tr h="1219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6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10"/>
                  </a:ext>
                </a:extLst>
              </a:tr>
              <a:tr h="4870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
                        <a:lnSpc>
                          <a:spcPts val="1885"/>
                        </a:lnSpc>
                      </a:pPr>
                      <a:r>
                        <a:rPr lang="en-US" sz="1600" b="1">
                          <a:latin typeface="Arial" panose="020B0604020202020204" pitchFamily="34" charset="0"/>
                          <a:cs typeface="Arial" panose="020B0604020202020204" pitchFamily="34" charset="0"/>
                        </a:rPr>
                        <a:t>Concurrent</a:t>
                      </a:r>
                      <a:r>
                        <a:rPr lang="en-US" sz="1600" b="1" spc="-6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endocrine</a:t>
                      </a:r>
                      <a:r>
                        <a:rPr lang="en-US" sz="1600" b="1" spc="-60">
                          <a:latin typeface="Arial" panose="020B0604020202020204" pitchFamily="34" charset="0"/>
                          <a:cs typeface="Arial" panose="020B0604020202020204" pitchFamily="34" charset="0"/>
                        </a:rPr>
                        <a:t> </a:t>
                      </a:r>
                      <a:r>
                        <a:rPr lang="en-US" sz="1600" b="1" spc="-10">
                          <a:latin typeface="Arial" panose="020B0604020202020204" pitchFamily="34" charset="0"/>
                          <a:cs typeface="Arial" panose="020B0604020202020204" pitchFamily="34" charset="0"/>
                        </a:rPr>
                        <a:t>therapy</a:t>
                      </a:r>
                      <a:endParaRPr lang="en-US" sz="1600">
                        <a:latin typeface="Arial" panose="020B0604020202020204" pitchFamily="34" charset="0"/>
                        <a:cs typeface="Arial" panose="020B0604020202020204" pitchFamily="34" charset="0"/>
                      </a:endParaRPr>
                    </a:p>
                    <a:p>
                      <a:pPr marL="38100">
                        <a:lnSpc>
                          <a:spcPts val="1855"/>
                        </a:lnSpc>
                      </a:pPr>
                      <a:r>
                        <a:rPr lang="en-US" sz="1600" b="1">
                          <a:latin typeface="Arial" panose="020B0604020202020204" pitchFamily="34" charset="0"/>
                          <a:cs typeface="Arial" panose="020B0604020202020204" pitchFamily="34" charset="0"/>
                        </a:rPr>
                        <a:t>(HR-positive</a:t>
                      </a:r>
                      <a:r>
                        <a:rPr lang="en-US" sz="1600" b="1" spc="-60">
                          <a:latin typeface="Arial" panose="020B0604020202020204" pitchFamily="34" charset="0"/>
                          <a:cs typeface="Arial" panose="020B0604020202020204" pitchFamily="34" charset="0"/>
                        </a:rPr>
                        <a:t> </a:t>
                      </a:r>
                      <a:r>
                        <a:rPr lang="en-US" sz="1600" b="1" spc="-20">
                          <a:latin typeface="Arial" panose="020B0604020202020204" pitchFamily="34" charset="0"/>
                          <a:cs typeface="Arial" panose="020B0604020202020204" pitchFamily="34" charset="0"/>
                        </a:rPr>
                        <a:t>only)</a:t>
                      </a:r>
                      <a:endParaRPr lang="en-US" sz="1600">
                        <a:latin typeface="Arial" panose="020B0604020202020204" pitchFamily="34" charset="0"/>
                        <a:cs typeface="Arial" panose="020B060402020202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6685" algn="ctr">
                        <a:lnSpc>
                          <a:spcPct val="100000"/>
                        </a:lnSpc>
                        <a:spcBef>
                          <a:spcPts val="925"/>
                        </a:spcBef>
                      </a:pPr>
                      <a:r>
                        <a:rPr sz="1600" b="1">
                          <a:latin typeface="Arial" panose="020B0604020202020204" pitchFamily="34" charset="0"/>
                          <a:cs typeface="Arial" panose="020B0604020202020204" pitchFamily="34" charset="0"/>
                        </a:rPr>
                        <a:t>146/168</a:t>
                      </a:r>
                      <a:r>
                        <a:rPr sz="1600" b="1" spc="-60">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(86.9%)</a:t>
                      </a:r>
                      <a:endParaRPr sz="1600">
                        <a:latin typeface="Arial" panose="020B0604020202020204" pitchFamily="34" charset="0"/>
                        <a:cs typeface="Arial" panose="020B0604020202020204" pitchFamily="34" charset="0"/>
                      </a:endParaRPr>
                    </a:p>
                  </a:txBody>
                  <a:tcPr marL="0" marR="0" marT="117475"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45415" algn="ctr">
                        <a:lnSpc>
                          <a:spcPct val="100000"/>
                        </a:lnSpc>
                        <a:spcBef>
                          <a:spcPts val="925"/>
                        </a:spcBef>
                      </a:pPr>
                      <a:r>
                        <a:rPr sz="1600" b="1">
                          <a:latin typeface="Arial" panose="020B0604020202020204" pitchFamily="34" charset="0"/>
                          <a:cs typeface="Arial" panose="020B0604020202020204" pitchFamily="34" charset="0"/>
                        </a:rPr>
                        <a:t>146/157</a:t>
                      </a:r>
                      <a:r>
                        <a:rPr sz="1600" b="1" spc="-25">
                          <a:latin typeface="Arial" panose="020B0604020202020204" pitchFamily="34" charset="0"/>
                          <a:cs typeface="Arial" panose="020B0604020202020204" pitchFamily="34" charset="0"/>
                        </a:rPr>
                        <a:t> </a:t>
                      </a:r>
                      <a:r>
                        <a:rPr sz="1600" b="1" spc="-10">
                          <a:latin typeface="Arial" panose="020B0604020202020204" pitchFamily="34" charset="0"/>
                          <a:cs typeface="Arial" panose="020B0604020202020204" pitchFamily="34" charset="0"/>
                        </a:rPr>
                        <a:t>(93.0%)</a:t>
                      </a:r>
                      <a:endParaRPr sz="1600">
                        <a:latin typeface="Arial" panose="020B0604020202020204" pitchFamily="34" charset="0"/>
                        <a:cs typeface="Arial" panose="020B0604020202020204" pitchFamily="34" charset="0"/>
                      </a:endParaRPr>
                    </a:p>
                  </a:txBody>
                  <a:tcPr marL="0" marR="0" marT="117475" marB="0"/>
                </a:tc>
                <a:extLst>
                  <a:ext uri="{0D108BD9-81ED-4DB2-BD59-A6C34878D82A}">
                    <a16:rowId xmlns:a16="http://schemas.microsoft.com/office/drawing/2014/main" val="10011"/>
                  </a:ext>
                </a:extLst>
              </a:tr>
            </a:tbl>
          </a:graphicData>
        </a:graphic>
      </p:graphicFrame>
      <p:sp>
        <p:nvSpPr>
          <p:cNvPr id="5" name="Footer Placeholder 4">
            <a:extLst>
              <a:ext uri="{FF2B5EF4-FFF2-40B4-BE49-F238E27FC236}">
                <a16:creationId xmlns:a16="http://schemas.microsoft.com/office/drawing/2014/main" id="{A77BE9E4-4021-E0CE-26F9-A147B9A52756}"/>
              </a:ext>
            </a:extLst>
          </p:cNvPr>
          <p:cNvSpPr>
            <a:spLocks noGrp="1"/>
          </p:cNvSpPr>
          <p:nvPr>
            <p:ph type="ftr" sz="quarter" idx="3"/>
          </p:nvPr>
        </p:nvSpPr>
        <p:spPr/>
        <p:txBody>
          <a:bodyPr/>
          <a:lstStyle/>
          <a:p>
            <a:r>
              <a:rPr lang="en-US"/>
              <a:t>Garber JE, et al. SABCS 2024. Abstract GS1-09.</a:t>
            </a:r>
          </a:p>
        </p:txBody>
      </p:sp>
    </p:spTree>
    <p:extLst>
      <p:ext uri="{BB962C8B-B14F-4D97-AF65-F5344CB8AC3E}">
        <p14:creationId xmlns:p14="http://schemas.microsoft.com/office/powerpoint/2010/main" val="178775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1FBE7-7E96-8B28-E128-D1785D4B5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BF99D-F028-4CE6-6BD0-18D64CE9EF2C}"/>
              </a:ext>
            </a:extLst>
          </p:cNvPr>
          <p:cNvSpPr>
            <a:spLocks noGrp="1"/>
          </p:cNvSpPr>
          <p:nvPr>
            <p:ph type="title"/>
          </p:nvPr>
        </p:nvSpPr>
        <p:spPr/>
        <p:txBody>
          <a:bodyPr/>
          <a:lstStyle/>
          <a:p>
            <a:r>
              <a:rPr lang="en-US" err="1"/>
              <a:t>OlympiA</a:t>
            </a:r>
            <a:r>
              <a:rPr lang="en-US"/>
              <a:t>: IDFS (Primary Endpoint)</a:t>
            </a:r>
          </a:p>
        </p:txBody>
      </p:sp>
      <p:sp>
        <p:nvSpPr>
          <p:cNvPr id="37" name="Footer Placeholder 36">
            <a:extLst>
              <a:ext uri="{FF2B5EF4-FFF2-40B4-BE49-F238E27FC236}">
                <a16:creationId xmlns:a16="http://schemas.microsoft.com/office/drawing/2014/main" id="{3A7C5C63-7C40-6DBA-C6E9-E0155C4868BB}"/>
              </a:ext>
            </a:extLst>
          </p:cNvPr>
          <p:cNvSpPr>
            <a:spLocks noGrp="1"/>
          </p:cNvSpPr>
          <p:nvPr>
            <p:ph type="ftr" sz="quarter" idx="3"/>
          </p:nvPr>
        </p:nvSpPr>
        <p:spPr/>
        <p:txBody>
          <a:bodyPr/>
          <a:lstStyle/>
          <a:p>
            <a:r>
              <a:rPr lang="en-US"/>
              <a:t>Garber JE, et al. SABCS 2024. Abstract GS1-09.</a:t>
            </a:r>
          </a:p>
        </p:txBody>
      </p:sp>
      <p:pic>
        <p:nvPicPr>
          <p:cNvPr id="64" name="Picture 63">
            <a:extLst>
              <a:ext uri="{FF2B5EF4-FFF2-40B4-BE49-F238E27FC236}">
                <a16:creationId xmlns:a16="http://schemas.microsoft.com/office/drawing/2014/main" id="{D976226C-F4D9-4826-C9FA-B46FB57A3498}"/>
              </a:ext>
            </a:extLst>
          </p:cNvPr>
          <p:cNvPicPr>
            <a:picLocks noChangeAspect="1"/>
          </p:cNvPicPr>
          <p:nvPr/>
        </p:nvPicPr>
        <p:blipFill>
          <a:blip r:embed="rId3"/>
          <a:stretch>
            <a:fillRect/>
          </a:stretch>
        </p:blipFill>
        <p:spPr>
          <a:xfrm>
            <a:off x="2126973" y="1426997"/>
            <a:ext cx="7772400" cy="4346907"/>
          </a:xfrm>
          <a:prstGeom prst="rect">
            <a:avLst/>
          </a:prstGeom>
        </p:spPr>
      </p:pic>
    </p:spTree>
    <p:extLst>
      <p:ext uri="{BB962C8B-B14F-4D97-AF65-F5344CB8AC3E}">
        <p14:creationId xmlns:p14="http://schemas.microsoft.com/office/powerpoint/2010/main" val="347932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9943A-A61E-E1A4-F1CA-60E43AD00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DBAB86-3570-40C1-31B8-09C1FC0A8E0A}"/>
              </a:ext>
            </a:extLst>
          </p:cNvPr>
          <p:cNvSpPr>
            <a:spLocks noGrp="1"/>
          </p:cNvSpPr>
          <p:nvPr>
            <p:ph type="title"/>
          </p:nvPr>
        </p:nvSpPr>
        <p:spPr/>
        <p:txBody>
          <a:bodyPr/>
          <a:lstStyle/>
          <a:p>
            <a:r>
              <a:rPr lang="en-US" err="1"/>
              <a:t>OlympiA</a:t>
            </a:r>
            <a:r>
              <a:rPr lang="en-US"/>
              <a:t>: IDFS by Subgroup</a:t>
            </a:r>
          </a:p>
        </p:txBody>
      </p:sp>
      <p:grpSp>
        <p:nvGrpSpPr>
          <p:cNvPr id="35" name="object 5">
            <a:extLst>
              <a:ext uri="{FF2B5EF4-FFF2-40B4-BE49-F238E27FC236}">
                <a16:creationId xmlns:a16="http://schemas.microsoft.com/office/drawing/2014/main" id="{3DED4210-40C0-8B30-F728-8ED3866AD2B9}"/>
              </a:ext>
            </a:extLst>
          </p:cNvPr>
          <p:cNvGrpSpPr/>
          <p:nvPr/>
        </p:nvGrpSpPr>
        <p:grpSpPr>
          <a:xfrm>
            <a:off x="5359019" y="2312817"/>
            <a:ext cx="2245360" cy="3616960"/>
            <a:chOff x="5359019" y="2293492"/>
            <a:chExt cx="2245360" cy="3616960"/>
          </a:xfrm>
        </p:grpSpPr>
        <p:sp>
          <p:nvSpPr>
            <p:cNvPr id="36" name="object 6">
              <a:extLst>
                <a:ext uri="{FF2B5EF4-FFF2-40B4-BE49-F238E27FC236}">
                  <a16:creationId xmlns:a16="http://schemas.microsoft.com/office/drawing/2014/main" id="{03B19BE1-1797-7C62-F07D-1F0E6624F6E4}"/>
                </a:ext>
              </a:extLst>
            </p:cNvPr>
            <p:cNvSpPr/>
            <p:nvPr/>
          </p:nvSpPr>
          <p:spPr>
            <a:xfrm>
              <a:off x="6808851" y="2293492"/>
              <a:ext cx="0" cy="3152775"/>
            </a:xfrm>
            <a:custGeom>
              <a:avLst/>
              <a:gdLst/>
              <a:ahLst/>
              <a:cxnLst/>
              <a:rect l="l" t="t" r="r" b="b"/>
              <a:pathLst>
                <a:path h="3152775">
                  <a:moveTo>
                    <a:pt x="0" y="3152394"/>
                  </a:moveTo>
                  <a:lnTo>
                    <a:pt x="0" y="0"/>
                  </a:lnTo>
                </a:path>
              </a:pathLst>
            </a:custGeom>
            <a:ln w="19050">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7">
              <a:extLst>
                <a:ext uri="{FF2B5EF4-FFF2-40B4-BE49-F238E27FC236}">
                  <a16:creationId xmlns:a16="http://schemas.microsoft.com/office/drawing/2014/main" id="{8AB9E964-B2B0-7574-26F7-FFA8E8CFD1ED}"/>
                </a:ext>
              </a:extLst>
            </p:cNvPr>
            <p:cNvSpPr/>
            <p:nvPr/>
          </p:nvSpPr>
          <p:spPr>
            <a:xfrm>
              <a:off x="6125083" y="2293492"/>
              <a:ext cx="0" cy="3152775"/>
            </a:xfrm>
            <a:custGeom>
              <a:avLst/>
              <a:gdLst/>
              <a:ahLst/>
              <a:cxnLst/>
              <a:rect l="l" t="t" r="r" b="b"/>
              <a:pathLst>
                <a:path h="3152775">
                  <a:moveTo>
                    <a:pt x="0" y="2185797"/>
                  </a:moveTo>
                  <a:lnTo>
                    <a:pt x="0" y="3152394"/>
                  </a:lnTo>
                </a:path>
                <a:path h="3152775">
                  <a:moveTo>
                    <a:pt x="0" y="933450"/>
                  </a:moveTo>
                  <a:lnTo>
                    <a:pt x="0" y="2040712"/>
                  </a:lnTo>
                </a:path>
                <a:path h="3152775">
                  <a:moveTo>
                    <a:pt x="0" y="697357"/>
                  </a:moveTo>
                  <a:lnTo>
                    <a:pt x="0" y="820567"/>
                  </a:lnTo>
                </a:path>
                <a:path h="3152775">
                  <a:moveTo>
                    <a:pt x="0" y="207010"/>
                  </a:moveTo>
                  <a:lnTo>
                    <a:pt x="0" y="616798"/>
                  </a:lnTo>
                </a:path>
                <a:path h="3152775">
                  <a:moveTo>
                    <a:pt x="0" y="0"/>
                  </a:moveTo>
                  <a:lnTo>
                    <a:pt x="0" y="61925"/>
                  </a:lnTo>
                </a:path>
              </a:pathLst>
            </a:custGeom>
            <a:ln w="21093">
              <a:solidFill>
                <a:srgbClr val="EC1C2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8">
              <a:extLst>
                <a:ext uri="{FF2B5EF4-FFF2-40B4-BE49-F238E27FC236}">
                  <a16:creationId xmlns:a16="http://schemas.microsoft.com/office/drawing/2014/main" id="{9E10644B-B547-369A-F076-C50257517DEE}"/>
                </a:ext>
              </a:extLst>
            </p:cNvPr>
            <p:cNvSpPr/>
            <p:nvPr/>
          </p:nvSpPr>
          <p:spPr>
            <a:xfrm>
              <a:off x="5502021" y="2435986"/>
              <a:ext cx="1475740" cy="2597150"/>
            </a:xfrm>
            <a:custGeom>
              <a:avLst/>
              <a:gdLst/>
              <a:ahLst/>
              <a:cxnLst/>
              <a:rect l="l" t="t" r="r" b="b"/>
              <a:pathLst>
                <a:path w="1475740" h="2597150">
                  <a:moveTo>
                    <a:pt x="319024" y="0"/>
                  </a:moveTo>
                  <a:lnTo>
                    <a:pt x="923163" y="0"/>
                  </a:lnTo>
                </a:path>
                <a:path w="1475740" h="2597150">
                  <a:moveTo>
                    <a:pt x="144779" y="522604"/>
                  </a:moveTo>
                  <a:lnTo>
                    <a:pt x="1135760" y="522604"/>
                  </a:lnTo>
                </a:path>
                <a:path w="1475740" h="2597150">
                  <a:moveTo>
                    <a:pt x="239267" y="742568"/>
                  </a:moveTo>
                  <a:lnTo>
                    <a:pt x="1000251" y="742568"/>
                  </a:lnTo>
                </a:path>
                <a:path w="1475740" h="2597150">
                  <a:moveTo>
                    <a:pt x="275208" y="1161541"/>
                  </a:moveTo>
                  <a:lnTo>
                    <a:pt x="1475739" y="1161541"/>
                  </a:lnTo>
                </a:path>
                <a:path w="1475740" h="2597150">
                  <a:moveTo>
                    <a:pt x="222376" y="1360677"/>
                  </a:moveTo>
                  <a:lnTo>
                    <a:pt x="921003" y="1360677"/>
                  </a:lnTo>
                </a:path>
                <a:path w="1475740" h="2597150">
                  <a:moveTo>
                    <a:pt x="0" y="1779651"/>
                  </a:moveTo>
                  <a:lnTo>
                    <a:pt x="1385570" y="1779651"/>
                  </a:lnTo>
                </a:path>
                <a:path w="1475740" h="2597150">
                  <a:moveTo>
                    <a:pt x="293877" y="1978787"/>
                  </a:moveTo>
                  <a:lnTo>
                    <a:pt x="965580" y="1978787"/>
                  </a:lnTo>
                </a:path>
                <a:path w="1475740" h="2597150">
                  <a:moveTo>
                    <a:pt x="16382" y="2397760"/>
                  </a:moveTo>
                  <a:lnTo>
                    <a:pt x="776731" y="2397760"/>
                  </a:lnTo>
                </a:path>
                <a:path w="1475740" h="2597150">
                  <a:moveTo>
                    <a:pt x="162305" y="2596896"/>
                  </a:moveTo>
                  <a:lnTo>
                    <a:pt x="1347597" y="2596896"/>
                  </a:lnTo>
                </a:path>
              </a:pathLst>
            </a:custGeom>
            <a:ln w="19461">
              <a:solidFill>
                <a:srgbClr val="18275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9">
              <a:extLst>
                <a:ext uri="{FF2B5EF4-FFF2-40B4-BE49-F238E27FC236}">
                  <a16:creationId xmlns:a16="http://schemas.microsoft.com/office/drawing/2014/main" id="{1AC27390-FB52-5BD8-8A06-3BA9B78D89C4}"/>
                </a:ext>
              </a:extLst>
            </p:cNvPr>
            <p:cNvSpPr/>
            <p:nvPr/>
          </p:nvSpPr>
          <p:spPr>
            <a:xfrm>
              <a:off x="5822950" y="2355417"/>
              <a:ext cx="574675" cy="2693670"/>
            </a:xfrm>
            <a:custGeom>
              <a:avLst/>
              <a:gdLst/>
              <a:ahLst/>
              <a:cxnLst/>
              <a:rect l="l" t="t" r="r" b="b"/>
              <a:pathLst>
                <a:path w="574675" h="2693670">
                  <a:moveTo>
                    <a:pt x="143040" y="2397760"/>
                  </a:moveTo>
                  <a:lnTo>
                    <a:pt x="0" y="2397760"/>
                  </a:lnTo>
                  <a:lnTo>
                    <a:pt x="0" y="2542844"/>
                  </a:lnTo>
                  <a:lnTo>
                    <a:pt x="143040" y="2542844"/>
                  </a:lnTo>
                  <a:lnTo>
                    <a:pt x="143040" y="2397760"/>
                  </a:lnTo>
                  <a:close/>
                </a:path>
                <a:path w="574675" h="2693670">
                  <a:moveTo>
                    <a:pt x="301104" y="1376629"/>
                  </a:moveTo>
                  <a:lnTo>
                    <a:pt x="189865" y="1376629"/>
                  </a:lnTo>
                  <a:lnTo>
                    <a:pt x="189865" y="1489506"/>
                  </a:lnTo>
                  <a:lnTo>
                    <a:pt x="301104" y="1489506"/>
                  </a:lnTo>
                  <a:lnTo>
                    <a:pt x="301104" y="1376629"/>
                  </a:lnTo>
                  <a:close/>
                </a:path>
                <a:path w="574675" h="2693670">
                  <a:moveTo>
                    <a:pt x="349110" y="758647"/>
                  </a:moveTo>
                  <a:lnTo>
                    <a:pt x="237871" y="758647"/>
                  </a:lnTo>
                  <a:lnTo>
                    <a:pt x="237871" y="871524"/>
                  </a:lnTo>
                  <a:lnTo>
                    <a:pt x="349110" y="871524"/>
                  </a:lnTo>
                  <a:lnTo>
                    <a:pt x="349110" y="758647"/>
                  </a:lnTo>
                  <a:close/>
                </a:path>
                <a:path w="574675" h="2693670">
                  <a:moveTo>
                    <a:pt x="356323" y="554875"/>
                  </a:moveTo>
                  <a:lnTo>
                    <a:pt x="276860" y="554875"/>
                  </a:lnTo>
                  <a:lnTo>
                    <a:pt x="276860" y="635431"/>
                  </a:lnTo>
                  <a:lnTo>
                    <a:pt x="356323" y="635431"/>
                  </a:lnTo>
                  <a:lnTo>
                    <a:pt x="356323" y="554875"/>
                  </a:lnTo>
                  <a:close/>
                </a:path>
                <a:path w="574675" h="2693670">
                  <a:moveTo>
                    <a:pt x="365658" y="0"/>
                  </a:moveTo>
                  <a:lnTo>
                    <a:pt x="222631" y="0"/>
                  </a:lnTo>
                  <a:lnTo>
                    <a:pt x="222631" y="145084"/>
                  </a:lnTo>
                  <a:lnTo>
                    <a:pt x="365658" y="145084"/>
                  </a:lnTo>
                  <a:lnTo>
                    <a:pt x="365658" y="0"/>
                  </a:lnTo>
                  <a:close/>
                </a:path>
                <a:path w="574675" h="2693670">
                  <a:moveTo>
                    <a:pt x="374688" y="1978787"/>
                  </a:moveTo>
                  <a:lnTo>
                    <a:pt x="231648" y="1978787"/>
                  </a:lnTo>
                  <a:lnTo>
                    <a:pt x="231648" y="2123871"/>
                  </a:lnTo>
                  <a:lnTo>
                    <a:pt x="374688" y="2123871"/>
                  </a:lnTo>
                  <a:lnTo>
                    <a:pt x="374688" y="1978787"/>
                  </a:lnTo>
                  <a:close/>
                </a:path>
                <a:path w="574675" h="2693670">
                  <a:moveTo>
                    <a:pt x="395147" y="1827999"/>
                  </a:moveTo>
                  <a:lnTo>
                    <a:pt x="347472" y="1827999"/>
                  </a:lnTo>
                  <a:lnTo>
                    <a:pt x="347472" y="1876348"/>
                  </a:lnTo>
                  <a:lnTo>
                    <a:pt x="395147" y="1876348"/>
                  </a:lnTo>
                  <a:lnTo>
                    <a:pt x="395147" y="1827999"/>
                  </a:lnTo>
                  <a:close/>
                </a:path>
                <a:path w="574675" h="2693670">
                  <a:moveTo>
                    <a:pt x="454202" y="2645245"/>
                  </a:moveTo>
                  <a:lnTo>
                    <a:pt x="406527" y="2645245"/>
                  </a:lnTo>
                  <a:lnTo>
                    <a:pt x="406527" y="2693593"/>
                  </a:lnTo>
                  <a:lnTo>
                    <a:pt x="454202" y="2693593"/>
                  </a:lnTo>
                  <a:lnTo>
                    <a:pt x="454202" y="2645245"/>
                  </a:lnTo>
                  <a:close/>
                </a:path>
                <a:path w="574675" h="2693670">
                  <a:moveTo>
                    <a:pt x="574471" y="1209890"/>
                  </a:moveTo>
                  <a:lnTo>
                    <a:pt x="526796" y="1209890"/>
                  </a:lnTo>
                  <a:lnTo>
                    <a:pt x="526796" y="1258239"/>
                  </a:lnTo>
                  <a:lnTo>
                    <a:pt x="574471" y="1258239"/>
                  </a:lnTo>
                  <a:lnTo>
                    <a:pt x="574471" y="1209890"/>
                  </a:lnTo>
                  <a:close/>
                </a:path>
              </a:pathLst>
            </a:custGeom>
            <a:solidFill>
              <a:srgbClr val="182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10">
              <a:extLst>
                <a:ext uri="{FF2B5EF4-FFF2-40B4-BE49-F238E27FC236}">
                  <a16:creationId xmlns:a16="http://schemas.microsoft.com/office/drawing/2014/main" id="{881CCD50-BD94-363A-205F-6560C1FD1991}"/>
                </a:ext>
              </a:extLst>
            </p:cNvPr>
            <p:cNvSpPr/>
            <p:nvPr/>
          </p:nvSpPr>
          <p:spPr>
            <a:xfrm>
              <a:off x="5359019" y="5445886"/>
              <a:ext cx="1759585" cy="90805"/>
            </a:xfrm>
            <a:custGeom>
              <a:avLst/>
              <a:gdLst/>
              <a:ahLst/>
              <a:cxnLst/>
              <a:rect l="l" t="t" r="r" b="b"/>
              <a:pathLst>
                <a:path w="1759584" h="90804">
                  <a:moveTo>
                    <a:pt x="0" y="0"/>
                  </a:moveTo>
                  <a:lnTo>
                    <a:pt x="1759330" y="0"/>
                  </a:lnTo>
                </a:path>
                <a:path w="1759584" h="90804">
                  <a:moveTo>
                    <a:pt x="356869" y="0"/>
                  </a:moveTo>
                  <a:lnTo>
                    <a:pt x="356869" y="90297"/>
                  </a:lnTo>
                </a:path>
                <a:path w="1759584" h="90804">
                  <a:moveTo>
                    <a:pt x="1449831" y="0"/>
                  </a:moveTo>
                  <a:lnTo>
                    <a:pt x="1449831" y="90297"/>
                  </a:lnTo>
                </a:path>
              </a:pathLst>
            </a:custGeom>
            <a:ln w="1255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11">
              <a:extLst>
                <a:ext uri="{FF2B5EF4-FFF2-40B4-BE49-F238E27FC236}">
                  <a16:creationId xmlns:a16="http://schemas.microsoft.com/office/drawing/2014/main" id="{66B17616-777A-2265-E66D-5B37548C90E6}"/>
                </a:ext>
              </a:extLst>
            </p:cNvPr>
            <p:cNvSpPr/>
            <p:nvPr/>
          </p:nvSpPr>
          <p:spPr>
            <a:xfrm>
              <a:off x="5486019" y="5826442"/>
              <a:ext cx="2118360" cy="83820"/>
            </a:xfrm>
            <a:custGeom>
              <a:avLst/>
              <a:gdLst/>
              <a:ahLst/>
              <a:cxnLst/>
              <a:rect l="l" t="t" r="r" b="b"/>
              <a:pathLst>
                <a:path w="2118359" h="83820">
                  <a:moveTo>
                    <a:pt x="113665" y="0"/>
                  </a:moveTo>
                  <a:lnTo>
                    <a:pt x="0" y="41795"/>
                  </a:lnTo>
                  <a:lnTo>
                    <a:pt x="113665" y="83591"/>
                  </a:lnTo>
                  <a:lnTo>
                    <a:pt x="113665" y="0"/>
                  </a:lnTo>
                  <a:close/>
                </a:path>
                <a:path w="2118359" h="83820">
                  <a:moveTo>
                    <a:pt x="2117979" y="41414"/>
                  </a:moveTo>
                  <a:lnTo>
                    <a:pt x="2017649" y="4546"/>
                  </a:lnTo>
                  <a:lnTo>
                    <a:pt x="2017649" y="78295"/>
                  </a:lnTo>
                  <a:lnTo>
                    <a:pt x="2117979" y="41414"/>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12">
              <a:extLst>
                <a:ext uri="{FF2B5EF4-FFF2-40B4-BE49-F238E27FC236}">
                  <a16:creationId xmlns:a16="http://schemas.microsoft.com/office/drawing/2014/main" id="{C620E4BD-D098-4633-B7FD-BF0D2604D53A}"/>
                </a:ext>
              </a:extLst>
            </p:cNvPr>
            <p:cNvSpPr/>
            <p:nvPr/>
          </p:nvSpPr>
          <p:spPr>
            <a:xfrm>
              <a:off x="5575554" y="5868238"/>
              <a:ext cx="1928495" cy="0"/>
            </a:xfrm>
            <a:custGeom>
              <a:avLst/>
              <a:gdLst/>
              <a:ahLst/>
              <a:cxnLst/>
              <a:rect l="l" t="t" r="r" b="b"/>
              <a:pathLst>
                <a:path w="1928495">
                  <a:moveTo>
                    <a:pt x="0" y="0"/>
                  </a:moveTo>
                  <a:lnTo>
                    <a:pt x="1166876" y="0"/>
                  </a:lnTo>
                </a:path>
                <a:path w="1928495">
                  <a:moveTo>
                    <a:pt x="1928114" y="0"/>
                  </a:moveTo>
                  <a:lnTo>
                    <a:pt x="1334389" y="0"/>
                  </a:lnTo>
                </a:path>
              </a:pathLst>
            </a:custGeom>
            <a:ln w="1255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3" name="object 13">
            <a:extLst>
              <a:ext uri="{FF2B5EF4-FFF2-40B4-BE49-F238E27FC236}">
                <a16:creationId xmlns:a16="http://schemas.microsoft.com/office/drawing/2014/main" id="{4DB6ABB5-7720-999F-9F89-E45FD70DBDFE}"/>
              </a:ext>
            </a:extLst>
          </p:cNvPr>
          <p:cNvSpPr txBox="1"/>
          <p:nvPr/>
        </p:nvSpPr>
        <p:spPr>
          <a:xfrm>
            <a:off x="5570346" y="5533258"/>
            <a:ext cx="307975" cy="269240"/>
          </a:xfrm>
          <a:prstGeom prst="rect">
            <a:avLst/>
          </a:prstGeom>
        </p:spPr>
        <p:txBody>
          <a:bodyPr vert="horz" wrap="square" lIns="0" tIns="12065" rIns="0" bIns="0" rtlCol="0">
            <a:spAutoFit/>
          </a:bodyPr>
          <a:lstStyle/>
          <a:p>
            <a:pPr marL="12700">
              <a:spcBef>
                <a:spcPts val="95"/>
              </a:spcBef>
            </a:pPr>
            <a:r>
              <a:rPr sz="1600" kern="0" spc="-25">
                <a:solidFill>
                  <a:sysClr val="windowText" lastClr="000000"/>
                </a:solidFill>
                <a:latin typeface="Arial"/>
                <a:cs typeface="Arial"/>
              </a:rPr>
              <a:t>0.5</a:t>
            </a:r>
            <a:endParaRPr sz="1600" kern="0">
              <a:solidFill>
                <a:sysClr val="windowText" lastClr="000000"/>
              </a:solidFill>
              <a:latin typeface="Arial"/>
              <a:cs typeface="Arial"/>
            </a:endParaRPr>
          </a:p>
        </p:txBody>
      </p:sp>
      <p:sp>
        <p:nvSpPr>
          <p:cNvPr id="44" name="object 14">
            <a:extLst>
              <a:ext uri="{FF2B5EF4-FFF2-40B4-BE49-F238E27FC236}">
                <a16:creationId xmlns:a16="http://schemas.microsoft.com/office/drawing/2014/main" id="{BA8A349C-9502-ADDA-35E1-B4C163C80273}"/>
              </a:ext>
            </a:extLst>
          </p:cNvPr>
          <p:cNvSpPr txBox="1"/>
          <p:nvPr/>
        </p:nvSpPr>
        <p:spPr>
          <a:xfrm>
            <a:off x="6740779" y="5533258"/>
            <a:ext cx="138430" cy="269240"/>
          </a:xfrm>
          <a:prstGeom prst="rect">
            <a:avLst/>
          </a:prstGeom>
        </p:spPr>
        <p:txBody>
          <a:bodyPr vert="horz" wrap="square" lIns="0" tIns="12065" rIns="0" bIns="0" rtlCol="0">
            <a:spAutoFit/>
          </a:bodyPr>
          <a:lstStyle/>
          <a:p>
            <a:pPr marL="12700">
              <a:spcBef>
                <a:spcPts val="95"/>
              </a:spcBef>
            </a:pPr>
            <a:r>
              <a:rPr sz="1600" kern="0" spc="-50">
                <a:solidFill>
                  <a:sysClr val="windowText" lastClr="000000"/>
                </a:solidFill>
                <a:latin typeface="Arial"/>
                <a:cs typeface="Arial"/>
              </a:rPr>
              <a:t>1</a:t>
            </a:r>
            <a:endParaRPr sz="1600" kern="0">
              <a:solidFill>
                <a:sysClr val="windowText" lastClr="000000"/>
              </a:solidFill>
              <a:latin typeface="Arial"/>
              <a:cs typeface="Arial"/>
            </a:endParaRPr>
          </a:p>
        </p:txBody>
      </p:sp>
      <p:graphicFrame>
        <p:nvGraphicFramePr>
          <p:cNvPr id="46" name="object 16">
            <a:extLst>
              <a:ext uri="{FF2B5EF4-FFF2-40B4-BE49-F238E27FC236}">
                <a16:creationId xmlns:a16="http://schemas.microsoft.com/office/drawing/2014/main" id="{62A9B608-E965-DC3B-C790-A0B5BBA52910}"/>
              </a:ext>
            </a:extLst>
          </p:cNvPr>
          <p:cNvGraphicFramePr>
            <a:graphicFrameLocks noGrp="1"/>
          </p:cNvGraphicFramePr>
          <p:nvPr>
            <p:extLst>
              <p:ext uri="{D42A27DB-BD31-4B8C-83A1-F6EECF244321}">
                <p14:modId xmlns:p14="http://schemas.microsoft.com/office/powerpoint/2010/main" val="1744573026"/>
              </p:ext>
            </p:extLst>
          </p:nvPr>
        </p:nvGraphicFramePr>
        <p:xfrm>
          <a:off x="785723" y="2328866"/>
          <a:ext cx="3839845" cy="3075933"/>
        </p:xfrm>
        <a:graphic>
          <a:graphicData uri="http://schemas.openxmlformats.org/drawingml/2006/table">
            <a:tbl>
              <a:tblPr firstRow="1" bandRow="1"/>
              <a:tblGrid>
                <a:gridCol w="1696085">
                  <a:extLst>
                    <a:ext uri="{9D8B030D-6E8A-4147-A177-3AD203B41FA5}">
                      <a16:colId xmlns:a16="http://schemas.microsoft.com/office/drawing/2014/main" val="20000"/>
                    </a:ext>
                  </a:extLst>
                </a:gridCol>
                <a:gridCol w="1210945">
                  <a:extLst>
                    <a:ext uri="{9D8B030D-6E8A-4147-A177-3AD203B41FA5}">
                      <a16:colId xmlns:a16="http://schemas.microsoft.com/office/drawing/2014/main" val="20001"/>
                    </a:ext>
                  </a:extLst>
                </a:gridCol>
                <a:gridCol w="932815">
                  <a:extLst>
                    <a:ext uri="{9D8B030D-6E8A-4147-A177-3AD203B41FA5}">
                      <a16:colId xmlns:a16="http://schemas.microsoft.com/office/drawing/2014/main" val="20002"/>
                    </a:ext>
                  </a:extLst>
                </a:gridCol>
              </a:tblGrid>
              <a:tr h="2139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585"/>
                        </a:lnSpc>
                      </a:pPr>
                      <a:r>
                        <a:rPr sz="1450" b="1">
                          <a:latin typeface="Arial"/>
                          <a:cs typeface="Arial"/>
                        </a:rPr>
                        <a:t>All</a:t>
                      </a:r>
                      <a:r>
                        <a:rPr sz="1450" b="1" spc="-25">
                          <a:latin typeface="Arial"/>
                          <a:cs typeface="Arial"/>
                        </a:rPr>
                        <a:t> </a:t>
                      </a:r>
                      <a:r>
                        <a:rPr sz="1450" b="1" spc="-10">
                          <a:latin typeface="Arial"/>
                          <a:cs typeface="Arial"/>
                        </a:rPr>
                        <a:t>patients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390" algn="ctr">
                        <a:lnSpc>
                          <a:spcPts val="1585"/>
                        </a:lnSpc>
                      </a:pPr>
                      <a:r>
                        <a:rPr sz="1450" spc="-10">
                          <a:latin typeface="Arial"/>
                          <a:cs typeface="Arial"/>
                        </a:rPr>
                        <a:t>178/921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585"/>
                        </a:lnSpc>
                      </a:pPr>
                      <a:r>
                        <a:rPr sz="1450" spc="-10">
                          <a:latin typeface="Arial"/>
                          <a:cs typeface="Arial"/>
                        </a:rPr>
                        <a:t>258/915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Prior</a:t>
                      </a:r>
                      <a:r>
                        <a:rPr sz="1450" b="1" spc="-20">
                          <a:latin typeface="Arial"/>
                          <a:cs typeface="Arial"/>
                        </a:rPr>
                        <a:t> Chemo</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Adjuvant</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65/461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104" algn="ctr">
                        <a:lnSpc>
                          <a:spcPts val="1639"/>
                        </a:lnSpc>
                      </a:pPr>
                      <a:r>
                        <a:rPr sz="1450" spc="-10">
                          <a:latin typeface="Arial"/>
                          <a:cs typeface="Arial"/>
                        </a:rPr>
                        <a:t>98/455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Neoadjuvant</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113/460</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200" algn="ctr">
                        <a:lnSpc>
                          <a:spcPts val="1639"/>
                        </a:lnSpc>
                      </a:pPr>
                      <a:r>
                        <a:rPr sz="1450" spc="-10">
                          <a:latin typeface="Arial"/>
                          <a:cs typeface="Arial"/>
                        </a:rPr>
                        <a:t>160/460</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Prior</a:t>
                      </a:r>
                      <a:r>
                        <a:rPr sz="1450" b="1" spc="-30">
                          <a:latin typeface="Arial"/>
                          <a:cs typeface="Arial"/>
                        </a:rPr>
                        <a:t> </a:t>
                      </a:r>
                      <a:r>
                        <a:rPr sz="1450" b="1" spc="-10">
                          <a:latin typeface="Arial"/>
                          <a:cs typeface="Arial"/>
                        </a:rPr>
                        <a:t>Platinum</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5">
                          <a:latin typeface="Arial"/>
                          <a:cs typeface="Arial"/>
                        </a:rPr>
                        <a:t>Yes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48/247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104" algn="ctr">
                        <a:lnSpc>
                          <a:spcPts val="1639"/>
                        </a:lnSpc>
                      </a:pPr>
                      <a:r>
                        <a:rPr sz="1450" spc="-10">
                          <a:latin typeface="Arial"/>
                          <a:cs typeface="Arial"/>
                        </a:rPr>
                        <a:t>60/238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5">
                          <a:latin typeface="Arial"/>
                          <a:cs typeface="Arial"/>
                        </a:rPr>
                        <a:t>No</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gn="ctr">
                        <a:lnSpc>
                          <a:spcPts val="1639"/>
                        </a:lnSpc>
                      </a:pPr>
                      <a:r>
                        <a:rPr sz="1450" spc="-10">
                          <a:latin typeface="Arial"/>
                          <a:cs typeface="Arial"/>
                        </a:rPr>
                        <a:t>130/674</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200" algn="ctr">
                        <a:lnSpc>
                          <a:spcPts val="1639"/>
                        </a:lnSpc>
                      </a:pPr>
                      <a:r>
                        <a:rPr sz="1450" spc="-10">
                          <a:latin typeface="Arial"/>
                          <a:cs typeface="Arial"/>
                        </a:rPr>
                        <a:t>198/677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HR</a:t>
                      </a:r>
                      <a:r>
                        <a:rPr sz="1450" b="1" spc="-25">
                          <a:latin typeface="Arial"/>
                          <a:cs typeface="Arial"/>
                        </a:rPr>
                        <a:t> </a:t>
                      </a:r>
                      <a:r>
                        <a:rPr sz="1450" b="1" spc="-10">
                          <a:latin typeface="Arial"/>
                          <a:cs typeface="Arial"/>
                        </a:rPr>
                        <a:t>status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HR+/HER2–</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35/168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104" algn="ctr">
                        <a:lnSpc>
                          <a:spcPts val="1639"/>
                        </a:lnSpc>
                      </a:pPr>
                      <a:r>
                        <a:rPr sz="1450" spc="-10">
                          <a:latin typeface="Arial"/>
                          <a:cs typeface="Arial"/>
                        </a:rPr>
                        <a:t>47/157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0">
                          <a:latin typeface="Arial"/>
                          <a:cs typeface="Arial"/>
                        </a:rPr>
                        <a:t>TNBC</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gn="ctr">
                        <a:lnSpc>
                          <a:spcPts val="1639"/>
                        </a:lnSpc>
                      </a:pPr>
                      <a:r>
                        <a:rPr sz="1450" spc="-10">
                          <a:latin typeface="Arial"/>
                          <a:cs typeface="Arial"/>
                        </a:rPr>
                        <a:t>142/751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4470" algn="ctr">
                        <a:lnSpc>
                          <a:spcPts val="1639"/>
                        </a:lnSpc>
                      </a:pPr>
                      <a:r>
                        <a:rPr sz="1450" spc="-10">
                          <a:latin typeface="Arial"/>
                          <a:cs typeface="Arial"/>
                        </a:rPr>
                        <a:t>211/758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spc="-20">
                          <a:latin typeface="Arial"/>
                          <a:cs typeface="Arial"/>
                        </a:rPr>
                        <a:t>BRCA</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lang="en-US" sz="1450" i="1" spc="-10">
                          <a:latin typeface="Arial"/>
                          <a:cs typeface="Arial"/>
                        </a:rPr>
                        <a:t>BRCA1</a:t>
                      </a:r>
                      <a:endParaRPr lang="en-US" sz="1450" i="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755" algn="ctr">
                        <a:lnSpc>
                          <a:spcPts val="1639"/>
                        </a:lnSpc>
                      </a:pPr>
                      <a:r>
                        <a:rPr sz="1450" spc="-10">
                          <a:latin typeface="Arial"/>
                          <a:cs typeface="Arial"/>
                        </a:rPr>
                        <a:t>106/579</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200" algn="ctr">
                        <a:lnSpc>
                          <a:spcPts val="1639"/>
                        </a:lnSpc>
                      </a:pPr>
                      <a:r>
                        <a:rPr sz="1450" spc="-10">
                          <a:latin typeface="Arial"/>
                          <a:cs typeface="Arial"/>
                        </a:rPr>
                        <a:t>177/588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lang="en-US" sz="1450" i="1" spc="-10">
                          <a:latin typeface="Arial"/>
                          <a:cs typeface="Arial"/>
                        </a:rPr>
                        <a:t>BRCA2</a:t>
                      </a:r>
                      <a:endParaRPr lang="en-US" sz="1450" i="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49/235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104" algn="ctr">
                        <a:lnSpc>
                          <a:spcPts val="1639"/>
                        </a:lnSpc>
                      </a:pPr>
                      <a:r>
                        <a:rPr sz="1450" spc="-10">
                          <a:latin typeface="Arial"/>
                          <a:cs typeface="Arial"/>
                        </a:rPr>
                        <a:t>62/216</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13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580"/>
                        </a:lnSpc>
                      </a:pPr>
                      <a:r>
                        <a:rPr lang="en-US" sz="1450" i="1">
                          <a:latin typeface="Arial"/>
                          <a:cs typeface="Arial"/>
                        </a:rPr>
                        <a:t>BRCA1/2</a:t>
                      </a:r>
                      <a:r>
                        <a:rPr lang="en-US" sz="1450" spc="-35">
                          <a:latin typeface="Arial"/>
                          <a:cs typeface="Arial"/>
                        </a:rPr>
                        <a:t> </a:t>
                      </a:r>
                      <a:r>
                        <a:rPr lang="en-US" sz="1450" spc="-20">
                          <a:latin typeface="Arial"/>
                          <a:cs typeface="Arial"/>
                        </a:rPr>
                        <a:t>both</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120" algn="ctr">
                        <a:lnSpc>
                          <a:spcPts val="1580"/>
                        </a:lnSpc>
                      </a:pPr>
                      <a:r>
                        <a:rPr sz="1450" spc="-25">
                          <a:latin typeface="Arial"/>
                          <a:cs typeface="Arial"/>
                        </a:rPr>
                        <a:t>0/2</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200" algn="ctr">
                        <a:lnSpc>
                          <a:spcPts val="1580"/>
                        </a:lnSpc>
                      </a:pPr>
                      <a:r>
                        <a:rPr sz="1450" spc="-25">
                          <a:latin typeface="Arial"/>
                          <a:cs typeface="Arial"/>
                        </a:rPr>
                        <a:t>0/3</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47" name="object 17">
            <a:extLst>
              <a:ext uri="{FF2B5EF4-FFF2-40B4-BE49-F238E27FC236}">
                <a16:creationId xmlns:a16="http://schemas.microsoft.com/office/drawing/2014/main" id="{F47E81C0-3D46-1EE8-5C66-C43998B72E6C}"/>
              </a:ext>
            </a:extLst>
          </p:cNvPr>
          <p:cNvSpPr txBox="1"/>
          <p:nvPr/>
        </p:nvSpPr>
        <p:spPr>
          <a:xfrm>
            <a:off x="804773" y="1345331"/>
            <a:ext cx="982344" cy="269240"/>
          </a:xfrm>
          <a:prstGeom prst="rect">
            <a:avLst/>
          </a:prstGeom>
        </p:spPr>
        <p:txBody>
          <a:bodyPr vert="horz" wrap="square" lIns="0" tIns="12065" rIns="0" bIns="0" rtlCol="0">
            <a:spAutoFit/>
          </a:bodyPr>
          <a:lstStyle/>
          <a:p>
            <a:pPr marL="12700">
              <a:spcBef>
                <a:spcPts val="95"/>
              </a:spcBef>
            </a:pPr>
            <a:r>
              <a:rPr sz="1600" b="1" kern="0" spc="-10">
                <a:solidFill>
                  <a:sysClr val="windowText" lastClr="000000"/>
                </a:solidFill>
                <a:latin typeface="Arial"/>
                <a:cs typeface="Arial"/>
              </a:rPr>
              <a:t>Subgroup</a:t>
            </a:r>
            <a:endParaRPr sz="1600" kern="0">
              <a:solidFill>
                <a:sysClr val="windowText" lastClr="000000"/>
              </a:solidFill>
              <a:latin typeface="Arial"/>
              <a:cs typeface="Arial"/>
            </a:endParaRPr>
          </a:p>
        </p:txBody>
      </p:sp>
      <p:sp>
        <p:nvSpPr>
          <p:cNvPr id="48" name="object 18">
            <a:extLst>
              <a:ext uri="{FF2B5EF4-FFF2-40B4-BE49-F238E27FC236}">
                <a16:creationId xmlns:a16="http://schemas.microsoft.com/office/drawing/2014/main" id="{49A6F99B-A307-158E-3C04-77336E89CF17}"/>
              </a:ext>
            </a:extLst>
          </p:cNvPr>
          <p:cNvSpPr txBox="1"/>
          <p:nvPr/>
        </p:nvSpPr>
        <p:spPr>
          <a:xfrm>
            <a:off x="2099817" y="1236518"/>
            <a:ext cx="3261995" cy="973455"/>
          </a:xfrm>
          <a:prstGeom prst="rect">
            <a:avLst/>
          </a:prstGeom>
        </p:spPr>
        <p:txBody>
          <a:bodyPr vert="horz" wrap="square" lIns="0" tIns="120650" rIns="0" bIns="0" rtlCol="0">
            <a:spAutoFit/>
          </a:bodyPr>
          <a:lstStyle/>
          <a:p>
            <a:pPr marL="614680">
              <a:spcBef>
                <a:spcPts val="950"/>
              </a:spcBef>
              <a:tabLst>
                <a:tab pos="1748789" algn="l"/>
              </a:tabLst>
            </a:pPr>
            <a:r>
              <a:rPr sz="1600" b="1" kern="0" spc="-10">
                <a:solidFill>
                  <a:sysClr val="windowText" lastClr="000000"/>
                </a:solidFill>
                <a:latin typeface="Arial"/>
                <a:cs typeface="Arial"/>
              </a:rPr>
              <a:t>Olaparib</a:t>
            </a:r>
            <a:r>
              <a:rPr sz="1600" b="1" kern="0">
                <a:solidFill>
                  <a:sysClr val="windowText" lastClr="000000"/>
                </a:solidFill>
                <a:latin typeface="Arial"/>
                <a:cs typeface="Arial"/>
              </a:rPr>
              <a:t>	</a:t>
            </a:r>
            <a:r>
              <a:rPr sz="1600" b="1" kern="0" spc="-10">
                <a:solidFill>
                  <a:sysClr val="windowText" lastClr="000000"/>
                </a:solidFill>
                <a:latin typeface="Arial"/>
                <a:cs typeface="Arial"/>
              </a:rPr>
              <a:t>Placebo</a:t>
            </a:r>
            <a:endParaRPr sz="1600" kern="0">
              <a:solidFill>
                <a:sysClr val="windowText" lastClr="000000"/>
              </a:solidFill>
              <a:latin typeface="Arial"/>
              <a:cs typeface="Arial"/>
            </a:endParaRPr>
          </a:p>
          <a:p>
            <a:pPr marL="12700" marR="5080" indent="408305">
              <a:spcBef>
                <a:spcPts val="855"/>
              </a:spcBef>
            </a:pPr>
            <a:r>
              <a:rPr sz="1600" i="1" kern="0">
                <a:solidFill>
                  <a:sysClr val="windowText" lastClr="000000"/>
                </a:solidFill>
                <a:latin typeface="Arial"/>
                <a:cs typeface="Arial"/>
              </a:rPr>
              <a:t>Number</a:t>
            </a:r>
            <a:r>
              <a:rPr sz="1600" i="1" kern="0" spc="-30">
                <a:solidFill>
                  <a:sysClr val="windowText" lastClr="000000"/>
                </a:solidFill>
                <a:latin typeface="Arial"/>
                <a:cs typeface="Arial"/>
              </a:rPr>
              <a:t> </a:t>
            </a:r>
            <a:r>
              <a:rPr sz="1600" i="1" kern="0">
                <a:solidFill>
                  <a:sysClr val="windowText" lastClr="000000"/>
                </a:solidFill>
                <a:latin typeface="Arial"/>
                <a:cs typeface="Arial"/>
              </a:rPr>
              <a:t>of</a:t>
            </a:r>
            <a:r>
              <a:rPr sz="1600" i="1" kern="0" spc="-35">
                <a:solidFill>
                  <a:sysClr val="windowText" lastClr="000000"/>
                </a:solidFill>
                <a:latin typeface="Arial"/>
                <a:cs typeface="Arial"/>
              </a:rPr>
              <a:t> </a:t>
            </a:r>
            <a:r>
              <a:rPr sz="1600" i="1" kern="0">
                <a:solidFill>
                  <a:sysClr val="windowText" lastClr="000000"/>
                </a:solidFill>
                <a:latin typeface="Arial"/>
                <a:cs typeface="Arial"/>
              </a:rPr>
              <a:t>patients</a:t>
            </a:r>
            <a:r>
              <a:rPr sz="1600" i="1" kern="0" spc="-25">
                <a:solidFill>
                  <a:sysClr val="windowText" lastClr="000000"/>
                </a:solidFill>
                <a:latin typeface="Arial"/>
                <a:cs typeface="Arial"/>
              </a:rPr>
              <a:t> </a:t>
            </a:r>
            <a:r>
              <a:rPr sz="1600" i="1" kern="0">
                <a:solidFill>
                  <a:sysClr val="windowText" lastClr="000000"/>
                </a:solidFill>
                <a:latin typeface="Arial"/>
                <a:cs typeface="Arial"/>
              </a:rPr>
              <a:t>with</a:t>
            </a:r>
            <a:r>
              <a:rPr sz="1600" i="1" kern="0" spc="-45">
                <a:solidFill>
                  <a:sysClr val="windowText" lastClr="000000"/>
                </a:solidFill>
                <a:latin typeface="Arial"/>
                <a:cs typeface="Arial"/>
              </a:rPr>
              <a:t> </a:t>
            </a:r>
            <a:r>
              <a:rPr sz="1600" i="1" kern="0" spc="-25">
                <a:solidFill>
                  <a:sysClr val="windowText" lastClr="000000"/>
                </a:solidFill>
                <a:latin typeface="Arial"/>
                <a:cs typeface="Arial"/>
              </a:rPr>
              <a:t>an </a:t>
            </a:r>
            <a:r>
              <a:rPr sz="1600" i="1" kern="0" spc="-10">
                <a:solidFill>
                  <a:sysClr val="windowText" lastClr="000000"/>
                </a:solidFill>
                <a:latin typeface="Arial"/>
                <a:cs typeface="Arial"/>
              </a:rPr>
              <a:t>invasive-</a:t>
            </a:r>
            <a:r>
              <a:rPr sz="1600" i="1" kern="0">
                <a:solidFill>
                  <a:sysClr val="windowText" lastClr="000000"/>
                </a:solidFill>
                <a:latin typeface="Arial"/>
                <a:cs typeface="Arial"/>
              </a:rPr>
              <a:t>disease</a:t>
            </a:r>
            <a:r>
              <a:rPr sz="1600" i="1" kern="0" spc="-95">
                <a:solidFill>
                  <a:sysClr val="windowText" lastClr="000000"/>
                </a:solidFill>
                <a:latin typeface="Arial"/>
                <a:cs typeface="Arial"/>
              </a:rPr>
              <a:t> </a:t>
            </a:r>
            <a:r>
              <a:rPr sz="1600" i="1" kern="0">
                <a:solidFill>
                  <a:sysClr val="windowText" lastClr="000000"/>
                </a:solidFill>
                <a:latin typeface="Arial"/>
                <a:cs typeface="Arial"/>
              </a:rPr>
              <a:t>event/total</a:t>
            </a:r>
            <a:r>
              <a:rPr sz="1600" i="1" kern="0" spc="-55">
                <a:solidFill>
                  <a:sysClr val="windowText" lastClr="000000"/>
                </a:solidFill>
                <a:latin typeface="Arial"/>
                <a:cs typeface="Arial"/>
              </a:rPr>
              <a:t> </a:t>
            </a:r>
            <a:r>
              <a:rPr sz="1600" i="1" kern="0" spc="-10">
                <a:solidFill>
                  <a:sysClr val="windowText" lastClr="000000"/>
                </a:solidFill>
                <a:latin typeface="Arial"/>
                <a:cs typeface="Arial"/>
              </a:rPr>
              <a:t>number</a:t>
            </a:r>
            <a:endParaRPr sz="1600" kern="0">
              <a:solidFill>
                <a:sysClr val="windowText" lastClr="000000"/>
              </a:solidFill>
              <a:latin typeface="Arial"/>
              <a:cs typeface="Arial"/>
            </a:endParaRPr>
          </a:p>
        </p:txBody>
      </p:sp>
      <p:sp>
        <p:nvSpPr>
          <p:cNvPr id="49" name="object 19">
            <a:extLst>
              <a:ext uri="{FF2B5EF4-FFF2-40B4-BE49-F238E27FC236}">
                <a16:creationId xmlns:a16="http://schemas.microsoft.com/office/drawing/2014/main" id="{C47D9CFF-D74B-A255-A997-6B0E26995605}"/>
              </a:ext>
            </a:extLst>
          </p:cNvPr>
          <p:cNvSpPr txBox="1"/>
          <p:nvPr/>
        </p:nvSpPr>
        <p:spPr>
          <a:xfrm>
            <a:off x="6516751" y="1345331"/>
            <a:ext cx="3296920" cy="513080"/>
          </a:xfrm>
          <a:prstGeom prst="rect">
            <a:avLst/>
          </a:prstGeom>
        </p:spPr>
        <p:txBody>
          <a:bodyPr vert="horz" wrap="square" lIns="0" tIns="12065" rIns="0" bIns="0" rtlCol="0">
            <a:spAutoFit/>
          </a:bodyPr>
          <a:lstStyle/>
          <a:p>
            <a:pPr marL="12700" marR="5080">
              <a:spcBef>
                <a:spcPts val="95"/>
              </a:spcBef>
            </a:pPr>
            <a:r>
              <a:rPr sz="1600" b="1" kern="0">
                <a:solidFill>
                  <a:sysClr val="windowText" lastClr="000000"/>
                </a:solidFill>
                <a:latin typeface="Arial"/>
                <a:cs typeface="Arial"/>
              </a:rPr>
              <a:t>Stratified</a:t>
            </a:r>
            <a:r>
              <a:rPr sz="1600" b="1" kern="0" spc="-15">
                <a:solidFill>
                  <a:sysClr val="windowText" lastClr="000000"/>
                </a:solidFill>
                <a:latin typeface="Arial"/>
                <a:cs typeface="Arial"/>
              </a:rPr>
              <a:t> </a:t>
            </a:r>
            <a:r>
              <a:rPr sz="1600" b="1" kern="0">
                <a:solidFill>
                  <a:sysClr val="windowText" lastClr="000000"/>
                </a:solidFill>
                <a:latin typeface="Arial"/>
                <a:cs typeface="Arial"/>
              </a:rPr>
              <a:t>hazard</a:t>
            </a:r>
            <a:r>
              <a:rPr sz="1600" b="1" kern="0" spc="-55">
                <a:solidFill>
                  <a:sysClr val="windowText" lastClr="000000"/>
                </a:solidFill>
                <a:latin typeface="Arial"/>
                <a:cs typeface="Arial"/>
              </a:rPr>
              <a:t> </a:t>
            </a:r>
            <a:r>
              <a:rPr sz="1600" b="1" kern="0">
                <a:solidFill>
                  <a:sysClr val="windowText" lastClr="000000"/>
                </a:solidFill>
                <a:latin typeface="Arial"/>
                <a:cs typeface="Arial"/>
              </a:rPr>
              <a:t>ratio</a:t>
            </a:r>
            <a:r>
              <a:rPr sz="1600" b="1" kern="0" spc="-35">
                <a:solidFill>
                  <a:sysClr val="windowText" lastClr="000000"/>
                </a:solidFill>
                <a:latin typeface="Arial"/>
                <a:cs typeface="Arial"/>
              </a:rPr>
              <a:t> </a:t>
            </a:r>
            <a:r>
              <a:rPr sz="1600" b="1" kern="0">
                <a:solidFill>
                  <a:sysClr val="windowText" lastClr="000000"/>
                </a:solidFill>
                <a:latin typeface="Arial"/>
                <a:cs typeface="Arial"/>
              </a:rPr>
              <a:t>for</a:t>
            </a:r>
            <a:r>
              <a:rPr sz="1600" b="1" kern="0" spc="-30">
                <a:solidFill>
                  <a:sysClr val="windowText" lastClr="000000"/>
                </a:solidFill>
                <a:latin typeface="Arial"/>
                <a:cs typeface="Arial"/>
              </a:rPr>
              <a:t> </a:t>
            </a:r>
            <a:r>
              <a:rPr sz="1600" b="1" kern="0" spc="-10">
                <a:solidFill>
                  <a:sysClr val="windowText" lastClr="000000"/>
                </a:solidFill>
                <a:latin typeface="Arial"/>
                <a:cs typeface="Arial"/>
              </a:rPr>
              <a:t>invasive </a:t>
            </a:r>
            <a:r>
              <a:rPr sz="1600" b="1" kern="0" spc="-20">
                <a:solidFill>
                  <a:sysClr val="windowText" lastClr="000000"/>
                </a:solidFill>
                <a:latin typeface="Arial"/>
                <a:cs typeface="Arial"/>
              </a:rPr>
              <a:t>disease-</a:t>
            </a:r>
            <a:r>
              <a:rPr sz="1600" b="1" kern="0">
                <a:solidFill>
                  <a:sysClr val="windowText" lastClr="000000"/>
                </a:solidFill>
                <a:latin typeface="Arial"/>
                <a:cs typeface="Arial"/>
              </a:rPr>
              <a:t>free</a:t>
            </a:r>
            <a:r>
              <a:rPr sz="1600" b="1" kern="0" spc="-25">
                <a:solidFill>
                  <a:sysClr val="windowText" lastClr="000000"/>
                </a:solidFill>
                <a:latin typeface="Arial"/>
                <a:cs typeface="Arial"/>
              </a:rPr>
              <a:t> </a:t>
            </a:r>
            <a:r>
              <a:rPr sz="1600" b="1" kern="0">
                <a:solidFill>
                  <a:sysClr val="windowText" lastClr="000000"/>
                </a:solidFill>
                <a:latin typeface="Arial"/>
                <a:cs typeface="Arial"/>
              </a:rPr>
              <a:t>survival</a:t>
            </a:r>
            <a:r>
              <a:rPr sz="1600" b="1" kern="0" spc="5">
                <a:solidFill>
                  <a:sysClr val="windowText" lastClr="000000"/>
                </a:solidFill>
                <a:latin typeface="Arial"/>
                <a:cs typeface="Arial"/>
              </a:rPr>
              <a:t> </a:t>
            </a:r>
            <a:r>
              <a:rPr sz="1600" b="1" kern="0">
                <a:solidFill>
                  <a:sysClr val="windowText" lastClr="000000"/>
                </a:solidFill>
                <a:latin typeface="Arial"/>
                <a:cs typeface="Arial"/>
              </a:rPr>
              <a:t>(95%</a:t>
            </a:r>
            <a:r>
              <a:rPr sz="1600" b="1" kern="0" spc="-35">
                <a:solidFill>
                  <a:sysClr val="windowText" lastClr="000000"/>
                </a:solidFill>
                <a:latin typeface="Arial"/>
                <a:cs typeface="Arial"/>
              </a:rPr>
              <a:t> </a:t>
            </a:r>
            <a:r>
              <a:rPr sz="1600" b="1" kern="0" spc="-25">
                <a:solidFill>
                  <a:sysClr val="windowText" lastClr="000000"/>
                </a:solidFill>
                <a:latin typeface="Arial"/>
                <a:cs typeface="Arial"/>
              </a:rPr>
              <a:t>CI)</a:t>
            </a:r>
            <a:endParaRPr sz="1600" kern="0">
              <a:solidFill>
                <a:sysClr val="windowText" lastClr="000000"/>
              </a:solidFill>
              <a:latin typeface="Arial"/>
              <a:cs typeface="Arial"/>
            </a:endParaRPr>
          </a:p>
        </p:txBody>
      </p:sp>
      <p:sp>
        <p:nvSpPr>
          <p:cNvPr id="50" name="object 20">
            <a:extLst>
              <a:ext uri="{FF2B5EF4-FFF2-40B4-BE49-F238E27FC236}">
                <a16:creationId xmlns:a16="http://schemas.microsoft.com/office/drawing/2014/main" id="{27215C31-C86A-735B-1DEF-A82B220E9291}"/>
              </a:ext>
            </a:extLst>
          </p:cNvPr>
          <p:cNvSpPr txBox="1"/>
          <p:nvPr/>
        </p:nvSpPr>
        <p:spPr>
          <a:xfrm>
            <a:off x="9940290" y="1345331"/>
            <a:ext cx="1354455" cy="513080"/>
          </a:xfrm>
          <a:prstGeom prst="rect">
            <a:avLst/>
          </a:prstGeom>
        </p:spPr>
        <p:txBody>
          <a:bodyPr vert="horz" wrap="square" lIns="0" tIns="12065" rIns="0" bIns="0" rtlCol="0">
            <a:spAutoFit/>
          </a:bodyPr>
          <a:lstStyle/>
          <a:p>
            <a:pPr marL="12700" marR="5080" indent="142875">
              <a:spcBef>
                <a:spcPts val="95"/>
              </a:spcBef>
            </a:pPr>
            <a:r>
              <a:rPr lang="en-US" sz="1600" b="1" i="1" kern="0">
                <a:solidFill>
                  <a:sysClr val="windowText" lastClr="000000"/>
                </a:solidFill>
                <a:latin typeface="Arial"/>
                <a:cs typeface="Arial"/>
              </a:rPr>
              <a:t>P-</a:t>
            </a:r>
            <a:r>
              <a:rPr sz="1600" b="1" kern="0">
                <a:solidFill>
                  <a:sysClr val="windowText" lastClr="000000"/>
                </a:solidFill>
                <a:latin typeface="Arial"/>
                <a:cs typeface="Arial"/>
              </a:rPr>
              <a:t>value</a:t>
            </a:r>
            <a:r>
              <a:rPr sz="1600" b="1" kern="0" spc="-5">
                <a:solidFill>
                  <a:sysClr val="windowText" lastClr="000000"/>
                </a:solidFill>
                <a:latin typeface="Arial"/>
                <a:cs typeface="Arial"/>
              </a:rPr>
              <a:t> </a:t>
            </a:r>
            <a:r>
              <a:rPr sz="1600" b="1" kern="0" spc="-25">
                <a:solidFill>
                  <a:sysClr val="windowText" lastClr="000000"/>
                </a:solidFill>
                <a:latin typeface="Arial"/>
                <a:cs typeface="Arial"/>
              </a:rPr>
              <a:t>for </a:t>
            </a:r>
            <a:r>
              <a:rPr sz="1600" b="1" kern="0" spc="-10">
                <a:solidFill>
                  <a:sysClr val="windowText" lastClr="000000"/>
                </a:solidFill>
                <a:latin typeface="Arial"/>
                <a:cs typeface="Arial"/>
              </a:rPr>
              <a:t>heterogeneity</a:t>
            </a:r>
            <a:endParaRPr sz="1600" kern="0">
              <a:solidFill>
                <a:sysClr val="windowText" lastClr="000000"/>
              </a:solidFill>
              <a:latin typeface="Arial"/>
              <a:cs typeface="Arial"/>
            </a:endParaRPr>
          </a:p>
        </p:txBody>
      </p:sp>
      <p:graphicFrame>
        <p:nvGraphicFramePr>
          <p:cNvPr id="51" name="object 21">
            <a:extLst>
              <a:ext uri="{FF2B5EF4-FFF2-40B4-BE49-F238E27FC236}">
                <a16:creationId xmlns:a16="http://schemas.microsoft.com/office/drawing/2014/main" id="{A8E0F8A8-30C2-4814-8C89-32DBA1567792}"/>
              </a:ext>
            </a:extLst>
          </p:cNvPr>
          <p:cNvGraphicFramePr>
            <a:graphicFrameLocks noGrp="1"/>
          </p:cNvGraphicFramePr>
          <p:nvPr>
            <p:extLst>
              <p:ext uri="{D42A27DB-BD31-4B8C-83A1-F6EECF244321}">
                <p14:modId xmlns:p14="http://schemas.microsoft.com/office/powerpoint/2010/main" val="3926654474"/>
              </p:ext>
            </p:extLst>
          </p:nvPr>
        </p:nvGraphicFramePr>
        <p:xfrm>
          <a:off x="7668386" y="2328866"/>
          <a:ext cx="3031490" cy="3076574"/>
        </p:xfrm>
        <a:graphic>
          <a:graphicData uri="http://schemas.openxmlformats.org/drawingml/2006/table">
            <a:tbl>
              <a:tblPr firstRow="1" bandRow="1"/>
              <a:tblGrid>
                <a:gridCol w="2219960">
                  <a:extLst>
                    <a:ext uri="{9D8B030D-6E8A-4147-A177-3AD203B41FA5}">
                      <a16:colId xmlns:a16="http://schemas.microsoft.com/office/drawing/2014/main" val="20000"/>
                    </a:ext>
                  </a:extLst>
                </a:gridCol>
                <a:gridCol w="811530">
                  <a:extLst>
                    <a:ext uri="{9D8B030D-6E8A-4147-A177-3AD203B41FA5}">
                      <a16:colId xmlns:a16="http://schemas.microsoft.com/office/drawing/2014/main" val="20001"/>
                    </a:ext>
                  </a:extLst>
                </a:gridCol>
              </a:tblGrid>
              <a:tr h="3244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635" algn="ctr">
                        <a:lnSpc>
                          <a:spcPts val="1605"/>
                        </a:lnSpc>
                      </a:pPr>
                      <a:r>
                        <a:rPr lang="en-US" sz="1450">
                          <a:latin typeface="Arial"/>
                          <a:cs typeface="Arial"/>
                        </a:rPr>
                        <a:t>0.648</a:t>
                      </a:r>
                      <a:r>
                        <a:rPr lang="en-US" sz="1450" spc="-30">
                          <a:latin typeface="Arial"/>
                          <a:cs typeface="Arial"/>
                        </a:rPr>
                        <a:t> </a:t>
                      </a:r>
                      <a:r>
                        <a:rPr lang="en-US" sz="1450">
                          <a:latin typeface="Arial"/>
                          <a:cs typeface="Arial"/>
                        </a:rPr>
                        <a:t>(0.535-</a:t>
                      </a:r>
                      <a:r>
                        <a:rPr lang="en-US" sz="1450" spc="-10">
                          <a:latin typeface="Arial"/>
                          <a:cs typeface="Arial"/>
                        </a:rPr>
                        <a:t>0.784)</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75565" algn="r">
                        <a:lnSpc>
                          <a:spcPts val="1605"/>
                        </a:lnSpc>
                      </a:pPr>
                      <a:r>
                        <a:rPr sz="1450" spc="-25">
                          <a:latin typeface="Arial"/>
                          <a:cs typeface="Arial"/>
                        </a:rPr>
                        <a:t>NA</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714"/>
                        </a:lnSpc>
                        <a:spcBef>
                          <a:spcPts val="795"/>
                        </a:spcBef>
                      </a:pPr>
                      <a:r>
                        <a:rPr lang="en-US" sz="1450">
                          <a:latin typeface="Arial"/>
                          <a:cs typeface="Arial"/>
                        </a:rPr>
                        <a:t>0.657</a:t>
                      </a:r>
                      <a:r>
                        <a:rPr lang="en-US" sz="1450" spc="-25">
                          <a:latin typeface="Arial"/>
                          <a:cs typeface="Arial"/>
                        </a:rPr>
                        <a:t> </a:t>
                      </a:r>
                      <a:r>
                        <a:rPr lang="en-US" sz="1450">
                          <a:latin typeface="Arial"/>
                          <a:cs typeface="Arial"/>
                        </a:rPr>
                        <a:t>(0.479-</a:t>
                      </a:r>
                      <a:r>
                        <a:rPr lang="en-US" sz="1450" spc="-10">
                          <a:latin typeface="Arial"/>
                          <a:cs typeface="Arial"/>
                        </a:rPr>
                        <a:t>0.897)</a:t>
                      </a:r>
                      <a:endParaRPr lang="en-US"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5"/>
                        </a:spcBef>
                      </a:pPr>
                      <a:r>
                        <a:rPr sz="1450" spc="-20">
                          <a:latin typeface="Arial"/>
                          <a:cs typeface="Arial"/>
                        </a:rPr>
                        <a:t>0.94</a:t>
                      </a:r>
                      <a:endParaRPr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0.648</a:t>
                      </a:r>
                      <a:r>
                        <a:rPr lang="en-US" sz="1450" spc="-25">
                          <a:latin typeface="Arial"/>
                          <a:cs typeface="Arial"/>
                        </a:rPr>
                        <a:t> </a:t>
                      </a:r>
                      <a:r>
                        <a:rPr lang="en-US" sz="1450">
                          <a:latin typeface="Arial"/>
                          <a:cs typeface="Arial"/>
                        </a:rPr>
                        <a:t>(0.508</a:t>
                      </a:r>
                      <a:r>
                        <a:rPr lang="en-US" sz="1450" spc="-35">
                          <a:latin typeface="Arial"/>
                          <a:cs typeface="Arial"/>
                        </a:rPr>
                        <a:t>-</a:t>
                      </a:r>
                      <a:r>
                        <a:rPr lang="en-US" sz="1450" spc="-10">
                          <a:latin typeface="Arial"/>
                          <a:cs typeface="Arial"/>
                        </a:rPr>
                        <a:t>0.823)</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2905" algn="ctr">
                        <a:lnSpc>
                          <a:spcPts val="1714"/>
                        </a:lnSpc>
                        <a:spcBef>
                          <a:spcPts val="790"/>
                        </a:spcBef>
                      </a:pPr>
                      <a:r>
                        <a:rPr lang="en-US" sz="1450">
                          <a:latin typeface="Arial"/>
                          <a:cs typeface="Arial"/>
                        </a:rPr>
                        <a:t>0.763</a:t>
                      </a:r>
                      <a:r>
                        <a:rPr lang="en-US" sz="1450" spc="-25">
                          <a:latin typeface="Arial"/>
                          <a:cs typeface="Arial"/>
                        </a:rPr>
                        <a:t> </a:t>
                      </a:r>
                      <a:r>
                        <a:rPr lang="en-US" sz="1450">
                          <a:latin typeface="Arial"/>
                          <a:cs typeface="Arial"/>
                        </a:rPr>
                        <a:t>(0.520-</a:t>
                      </a:r>
                      <a:r>
                        <a:rPr lang="en-US" sz="1450" spc="-10">
                          <a:latin typeface="Arial"/>
                          <a:cs typeface="Arial"/>
                        </a:rPr>
                        <a:t>1.113)</a:t>
                      </a:r>
                      <a:endParaRPr lang="en-US"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0"/>
                        </a:spcBef>
                      </a:pPr>
                      <a:r>
                        <a:rPr sz="1450" spc="-20">
                          <a:latin typeface="Arial"/>
                          <a:cs typeface="Arial"/>
                        </a:rPr>
                        <a:t>0.39</a:t>
                      </a:r>
                      <a:endParaRPr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0.628</a:t>
                      </a:r>
                      <a:r>
                        <a:rPr lang="en-US" sz="1450" spc="-25">
                          <a:latin typeface="Arial"/>
                          <a:cs typeface="Arial"/>
                        </a:rPr>
                        <a:t> </a:t>
                      </a:r>
                      <a:r>
                        <a:rPr lang="en-US" sz="1450">
                          <a:latin typeface="Arial"/>
                          <a:cs typeface="Arial"/>
                        </a:rPr>
                        <a:t>(0.503-</a:t>
                      </a:r>
                      <a:r>
                        <a:rPr lang="en-US" sz="1450" spc="-10">
                          <a:latin typeface="Arial"/>
                          <a:cs typeface="Arial"/>
                        </a:rPr>
                        <a:t>0.783)</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714"/>
                        </a:lnSpc>
                        <a:spcBef>
                          <a:spcPts val="795"/>
                        </a:spcBef>
                      </a:pPr>
                      <a:r>
                        <a:rPr lang="en-US" sz="1450">
                          <a:latin typeface="Arial"/>
                          <a:cs typeface="Arial"/>
                        </a:rPr>
                        <a:t>0.681</a:t>
                      </a:r>
                      <a:r>
                        <a:rPr lang="en-US" sz="1450" spc="-25">
                          <a:latin typeface="Arial"/>
                          <a:cs typeface="Arial"/>
                        </a:rPr>
                        <a:t> </a:t>
                      </a:r>
                      <a:r>
                        <a:rPr lang="en-US" sz="1450">
                          <a:latin typeface="Arial"/>
                          <a:cs typeface="Arial"/>
                        </a:rPr>
                        <a:t>(0.437-</a:t>
                      </a:r>
                      <a:r>
                        <a:rPr lang="en-US" sz="1450" spc="-10">
                          <a:latin typeface="Arial"/>
                          <a:cs typeface="Arial"/>
                        </a:rPr>
                        <a:t>1.051)</a:t>
                      </a:r>
                      <a:endParaRPr lang="en-US"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5"/>
                        </a:spcBef>
                      </a:pPr>
                      <a:r>
                        <a:rPr sz="1450" spc="-20">
                          <a:latin typeface="Arial"/>
                          <a:cs typeface="Arial"/>
                        </a:rPr>
                        <a:t>0.86</a:t>
                      </a:r>
                      <a:endParaRPr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0.652</a:t>
                      </a:r>
                      <a:r>
                        <a:rPr lang="en-US" sz="1450" spc="-25">
                          <a:latin typeface="Arial"/>
                          <a:cs typeface="Arial"/>
                        </a:rPr>
                        <a:t> </a:t>
                      </a:r>
                      <a:r>
                        <a:rPr lang="en-US" sz="1450">
                          <a:latin typeface="Arial"/>
                          <a:cs typeface="Arial"/>
                        </a:rPr>
                        <a:t>(0.526-</a:t>
                      </a:r>
                      <a:r>
                        <a:rPr lang="en-US" sz="1450" spc="-10">
                          <a:latin typeface="Arial"/>
                          <a:cs typeface="Arial"/>
                        </a:rPr>
                        <a:t>0.805)</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714"/>
                        </a:lnSpc>
                        <a:spcBef>
                          <a:spcPts val="790"/>
                        </a:spcBef>
                      </a:pPr>
                      <a:r>
                        <a:rPr lang="en-US" sz="1450">
                          <a:latin typeface="Arial"/>
                          <a:cs typeface="Arial"/>
                        </a:rPr>
                        <a:t>0.563</a:t>
                      </a:r>
                      <a:r>
                        <a:rPr lang="en-US" sz="1450" spc="-25">
                          <a:latin typeface="Arial"/>
                          <a:cs typeface="Arial"/>
                        </a:rPr>
                        <a:t> </a:t>
                      </a:r>
                      <a:r>
                        <a:rPr lang="en-US" sz="1450">
                          <a:latin typeface="Arial"/>
                          <a:cs typeface="Arial"/>
                        </a:rPr>
                        <a:t>(0.441-</a:t>
                      </a:r>
                      <a:r>
                        <a:rPr lang="en-US" sz="1450" spc="-10">
                          <a:latin typeface="Arial"/>
                          <a:cs typeface="Arial"/>
                        </a:rPr>
                        <a:t>0.715)</a:t>
                      </a:r>
                      <a:endParaRPr lang="en-US"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0"/>
                        </a:spcBef>
                      </a:pPr>
                      <a:r>
                        <a:rPr sz="1450" spc="-20">
                          <a:latin typeface="Arial"/>
                          <a:cs typeface="Arial"/>
                        </a:rPr>
                        <a:t>0.61</a:t>
                      </a:r>
                      <a:endParaRPr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39"/>
                        </a:lnSpc>
                      </a:pPr>
                      <a:r>
                        <a:rPr lang="en-US" sz="1450">
                          <a:latin typeface="Arial"/>
                          <a:cs typeface="Arial"/>
                        </a:rPr>
                        <a:t>0.707</a:t>
                      </a:r>
                      <a:r>
                        <a:rPr lang="en-US" sz="1450" spc="-25">
                          <a:latin typeface="Arial"/>
                          <a:cs typeface="Arial"/>
                        </a:rPr>
                        <a:t> </a:t>
                      </a:r>
                      <a:r>
                        <a:rPr lang="en-US" sz="1450">
                          <a:latin typeface="Arial"/>
                          <a:cs typeface="Arial"/>
                        </a:rPr>
                        <a:t>(0.484-</a:t>
                      </a:r>
                      <a:r>
                        <a:rPr lang="en-US" sz="1450" spc="-10">
                          <a:latin typeface="Arial"/>
                          <a:cs typeface="Arial"/>
                        </a:rPr>
                        <a:t>1.026)</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3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3540" algn="ctr">
                        <a:lnSpc>
                          <a:spcPts val="1580"/>
                        </a:lnSpc>
                      </a:pPr>
                      <a:r>
                        <a:rPr sz="1450" spc="-25">
                          <a:latin typeface="Arial"/>
                          <a:cs typeface="Arial"/>
                        </a:rPr>
                        <a:t>NC</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2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3" name="Footer Placeholder 2">
            <a:extLst>
              <a:ext uri="{FF2B5EF4-FFF2-40B4-BE49-F238E27FC236}">
                <a16:creationId xmlns:a16="http://schemas.microsoft.com/office/drawing/2014/main" id="{A8E9A4C1-E0EA-1988-869A-2DDC20BC32A3}"/>
              </a:ext>
            </a:extLst>
          </p:cNvPr>
          <p:cNvSpPr>
            <a:spLocks noGrp="1"/>
          </p:cNvSpPr>
          <p:nvPr>
            <p:ph type="ftr" sz="quarter" idx="3"/>
          </p:nvPr>
        </p:nvSpPr>
        <p:spPr/>
        <p:txBody>
          <a:bodyPr/>
          <a:lstStyle/>
          <a:p>
            <a:r>
              <a:rPr lang="en-US"/>
              <a:t>Garber JE, et al. SABCS 2024. Abstract GS1-09.</a:t>
            </a:r>
          </a:p>
        </p:txBody>
      </p:sp>
      <p:sp>
        <p:nvSpPr>
          <p:cNvPr id="4" name="object 17">
            <a:extLst>
              <a:ext uri="{FF2B5EF4-FFF2-40B4-BE49-F238E27FC236}">
                <a16:creationId xmlns:a16="http://schemas.microsoft.com/office/drawing/2014/main" id="{E51AF9A5-1B68-1756-8888-5CCDDABE76CB}"/>
              </a:ext>
            </a:extLst>
          </p:cNvPr>
          <p:cNvSpPr txBox="1"/>
          <p:nvPr/>
        </p:nvSpPr>
        <p:spPr>
          <a:xfrm>
            <a:off x="5381625" y="5938579"/>
            <a:ext cx="1609725" cy="258404"/>
          </a:xfrm>
          <a:prstGeom prst="rect">
            <a:avLst/>
          </a:prstGeom>
        </p:spPr>
        <p:txBody>
          <a:bodyPr vert="horz" wrap="square" lIns="0" tIns="12065" rIns="0" bIns="0" rtlCol="0">
            <a:spAutoFit/>
          </a:bodyPr>
          <a:lstStyle/>
          <a:p>
            <a:pPr marL="12700">
              <a:spcBef>
                <a:spcPts val="95"/>
              </a:spcBef>
            </a:pPr>
            <a:r>
              <a:rPr lang="en-US" sz="1600" kern="0" spc="-10">
                <a:solidFill>
                  <a:sysClr val="windowText" lastClr="000000"/>
                </a:solidFill>
                <a:latin typeface="Arial"/>
                <a:cs typeface="Arial"/>
              </a:rPr>
              <a:t>Favors olaparib</a:t>
            </a:r>
            <a:endParaRPr sz="1600" kern="0">
              <a:solidFill>
                <a:sysClr val="windowText" lastClr="000000"/>
              </a:solidFill>
              <a:latin typeface="Arial"/>
              <a:cs typeface="Arial"/>
            </a:endParaRPr>
          </a:p>
        </p:txBody>
      </p:sp>
      <p:sp>
        <p:nvSpPr>
          <p:cNvPr id="5" name="object 17">
            <a:extLst>
              <a:ext uri="{FF2B5EF4-FFF2-40B4-BE49-F238E27FC236}">
                <a16:creationId xmlns:a16="http://schemas.microsoft.com/office/drawing/2014/main" id="{9B9E2888-4BC7-F973-2491-1C5243C8AAAE}"/>
              </a:ext>
            </a:extLst>
          </p:cNvPr>
          <p:cNvSpPr txBox="1"/>
          <p:nvPr/>
        </p:nvSpPr>
        <p:spPr>
          <a:xfrm>
            <a:off x="6901688" y="5929253"/>
            <a:ext cx="1609725" cy="258404"/>
          </a:xfrm>
          <a:prstGeom prst="rect">
            <a:avLst/>
          </a:prstGeom>
        </p:spPr>
        <p:txBody>
          <a:bodyPr vert="horz" wrap="square" lIns="0" tIns="12065" rIns="0" bIns="0" rtlCol="0">
            <a:spAutoFit/>
          </a:bodyPr>
          <a:lstStyle/>
          <a:p>
            <a:pPr marL="12700">
              <a:spcBef>
                <a:spcPts val="95"/>
              </a:spcBef>
            </a:pPr>
            <a:r>
              <a:rPr lang="en-US" sz="1600" kern="0" spc="-10">
                <a:solidFill>
                  <a:sysClr val="windowText" lastClr="000000"/>
                </a:solidFill>
                <a:latin typeface="Arial"/>
                <a:cs typeface="Arial"/>
              </a:rPr>
              <a:t>Favors placebo</a:t>
            </a:r>
            <a:endParaRPr sz="1600" kern="0">
              <a:solidFill>
                <a:sysClr val="windowText" lastClr="000000"/>
              </a:solidFill>
              <a:latin typeface="Arial"/>
              <a:cs typeface="Arial"/>
            </a:endParaRPr>
          </a:p>
        </p:txBody>
      </p:sp>
    </p:spTree>
    <p:extLst>
      <p:ext uri="{BB962C8B-B14F-4D97-AF65-F5344CB8AC3E}">
        <p14:creationId xmlns:p14="http://schemas.microsoft.com/office/powerpoint/2010/main" val="4119656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EF34E-1811-40F7-759E-A449E3D17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5840C-F201-FC55-79A3-ABCC6BE84767}"/>
              </a:ext>
            </a:extLst>
          </p:cNvPr>
          <p:cNvSpPr>
            <a:spLocks noGrp="1"/>
          </p:cNvSpPr>
          <p:nvPr>
            <p:ph type="title"/>
          </p:nvPr>
        </p:nvSpPr>
        <p:spPr/>
        <p:txBody>
          <a:bodyPr/>
          <a:lstStyle/>
          <a:p>
            <a:r>
              <a:rPr lang="en-US" err="1"/>
              <a:t>OlympiA</a:t>
            </a:r>
            <a:r>
              <a:rPr lang="en-US"/>
              <a:t>: IDFS by HR Status</a:t>
            </a:r>
          </a:p>
        </p:txBody>
      </p:sp>
      <p:sp>
        <p:nvSpPr>
          <p:cNvPr id="34" name="TextBox 33">
            <a:extLst>
              <a:ext uri="{FF2B5EF4-FFF2-40B4-BE49-F238E27FC236}">
                <a16:creationId xmlns:a16="http://schemas.microsoft.com/office/drawing/2014/main" id="{07306B40-37C7-0A7B-736F-7F023321E3AE}"/>
              </a:ext>
            </a:extLst>
          </p:cNvPr>
          <p:cNvSpPr txBox="1"/>
          <p:nvPr/>
        </p:nvSpPr>
        <p:spPr>
          <a:xfrm>
            <a:off x="1315897" y="6328238"/>
            <a:ext cx="93956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Garber JE, et al. SABCS 2024. Abstract GS1-09.</a:t>
            </a:r>
            <a:endPar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FB20E564-9094-A3E0-7558-6D15AECCC49D}"/>
              </a:ext>
            </a:extLst>
          </p:cNvPr>
          <p:cNvPicPr>
            <a:picLocks noChangeAspect="1"/>
          </p:cNvPicPr>
          <p:nvPr/>
        </p:nvPicPr>
        <p:blipFill>
          <a:blip r:embed="rId3"/>
          <a:stretch>
            <a:fillRect/>
          </a:stretch>
        </p:blipFill>
        <p:spPr>
          <a:xfrm>
            <a:off x="390781" y="1349877"/>
            <a:ext cx="5549191" cy="4490010"/>
          </a:xfrm>
          <a:prstGeom prst="rect">
            <a:avLst/>
          </a:prstGeom>
        </p:spPr>
      </p:pic>
      <p:pic>
        <p:nvPicPr>
          <p:cNvPr id="75" name="Picture 74">
            <a:extLst>
              <a:ext uri="{FF2B5EF4-FFF2-40B4-BE49-F238E27FC236}">
                <a16:creationId xmlns:a16="http://schemas.microsoft.com/office/drawing/2014/main" id="{DD319744-87FA-C85B-5CA4-F11F9F4512AF}"/>
              </a:ext>
            </a:extLst>
          </p:cNvPr>
          <p:cNvPicPr>
            <a:picLocks noChangeAspect="1"/>
          </p:cNvPicPr>
          <p:nvPr/>
        </p:nvPicPr>
        <p:blipFill>
          <a:blip r:embed="rId4"/>
          <a:stretch>
            <a:fillRect/>
          </a:stretch>
        </p:blipFill>
        <p:spPr>
          <a:xfrm>
            <a:off x="6252030" y="1418954"/>
            <a:ext cx="5272883" cy="4420933"/>
          </a:xfrm>
          <a:prstGeom prst="rect">
            <a:avLst/>
          </a:prstGeom>
        </p:spPr>
      </p:pic>
    </p:spTree>
    <p:extLst>
      <p:ext uri="{BB962C8B-B14F-4D97-AF65-F5344CB8AC3E}">
        <p14:creationId xmlns:p14="http://schemas.microsoft.com/office/powerpoint/2010/main" val="1515428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C006-661F-7E61-CF1D-4133EF934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9C340-4305-D811-BB3B-E730F18F974C}"/>
              </a:ext>
            </a:extLst>
          </p:cNvPr>
          <p:cNvSpPr>
            <a:spLocks noGrp="1"/>
          </p:cNvSpPr>
          <p:nvPr>
            <p:ph type="title"/>
          </p:nvPr>
        </p:nvSpPr>
        <p:spPr/>
        <p:txBody>
          <a:bodyPr/>
          <a:lstStyle/>
          <a:p>
            <a:r>
              <a:rPr lang="en-US" err="1"/>
              <a:t>OlympiA</a:t>
            </a:r>
            <a:r>
              <a:rPr lang="en-US"/>
              <a:t>: DDFS</a:t>
            </a:r>
          </a:p>
        </p:txBody>
      </p:sp>
      <p:sp>
        <p:nvSpPr>
          <p:cNvPr id="3" name="Footer Placeholder 2">
            <a:extLst>
              <a:ext uri="{FF2B5EF4-FFF2-40B4-BE49-F238E27FC236}">
                <a16:creationId xmlns:a16="http://schemas.microsoft.com/office/drawing/2014/main" id="{E7366734-6AD9-C755-5865-1D773040EB59}"/>
              </a:ext>
            </a:extLst>
          </p:cNvPr>
          <p:cNvSpPr>
            <a:spLocks noGrp="1"/>
          </p:cNvSpPr>
          <p:nvPr>
            <p:ph type="ftr" sz="quarter" idx="3"/>
          </p:nvPr>
        </p:nvSpPr>
        <p:spPr/>
        <p:txBody>
          <a:bodyPr/>
          <a:lstStyle/>
          <a:p>
            <a:r>
              <a:rPr lang="en-US"/>
              <a:t>Garber JE, et al. SABCS 2024. Abstract GS1-09.</a:t>
            </a:r>
          </a:p>
        </p:txBody>
      </p:sp>
      <p:pic>
        <p:nvPicPr>
          <p:cNvPr id="65" name="Picture 64">
            <a:extLst>
              <a:ext uri="{FF2B5EF4-FFF2-40B4-BE49-F238E27FC236}">
                <a16:creationId xmlns:a16="http://schemas.microsoft.com/office/drawing/2014/main" id="{2F7B7079-276B-A2DB-12CA-BAEB1807F6C3}"/>
              </a:ext>
            </a:extLst>
          </p:cNvPr>
          <p:cNvPicPr>
            <a:picLocks noChangeAspect="1"/>
          </p:cNvPicPr>
          <p:nvPr/>
        </p:nvPicPr>
        <p:blipFill>
          <a:blip r:embed="rId3"/>
          <a:stretch>
            <a:fillRect/>
          </a:stretch>
        </p:blipFill>
        <p:spPr>
          <a:xfrm>
            <a:off x="2209800" y="1459838"/>
            <a:ext cx="7772400" cy="4281225"/>
          </a:xfrm>
          <a:prstGeom prst="rect">
            <a:avLst/>
          </a:prstGeom>
        </p:spPr>
      </p:pic>
    </p:spTree>
    <p:extLst>
      <p:ext uri="{BB962C8B-B14F-4D97-AF65-F5344CB8AC3E}">
        <p14:creationId xmlns:p14="http://schemas.microsoft.com/office/powerpoint/2010/main" val="2260674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9754A-D727-588B-967C-E9E0C671F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76CE01-0178-8D2F-D38B-1325CAC1DA6C}"/>
              </a:ext>
            </a:extLst>
          </p:cNvPr>
          <p:cNvSpPr>
            <a:spLocks noGrp="1"/>
          </p:cNvSpPr>
          <p:nvPr>
            <p:ph type="title"/>
          </p:nvPr>
        </p:nvSpPr>
        <p:spPr/>
        <p:txBody>
          <a:bodyPr/>
          <a:lstStyle/>
          <a:p>
            <a:r>
              <a:rPr lang="en-US" err="1"/>
              <a:t>OlympiA</a:t>
            </a:r>
            <a:r>
              <a:rPr lang="en-US"/>
              <a:t>: DDFS by Subgroup</a:t>
            </a:r>
          </a:p>
        </p:txBody>
      </p:sp>
      <p:grpSp>
        <p:nvGrpSpPr>
          <p:cNvPr id="18" name="object 4">
            <a:extLst>
              <a:ext uri="{FF2B5EF4-FFF2-40B4-BE49-F238E27FC236}">
                <a16:creationId xmlns:a16="http://schemas.microsoft.com/office/drawing/2014/main" id="{B1CA65AF-C95F-A317-2018-1008E8DBE162}"/>
              </a:ext>
            </a:extLst>
          </p:cNvPr>
          <p:cNvGrpSpPr/>
          <p:nvPr/>
        </p:nvGrpSpPr>
        <p:grpSpPr>
          <a:xfrm>
            <a:off x="5028463" y="2241737"/>
            <a:ext cx="2397125" cy="3757295"/>
            <a:chOff x="4975986" y="2215895"/>
            <a:chExt cx="2397125" cy="3757295"/>
          </a:xfrm>
        </p:grpSpPr>
        <p:sp>
          <p:nvSpPr>
            <p:cNvPr id="19" name="object 5">
              <a:extLst>
                <a:ext uri="{FF2B5EF4-FFF2-40B4-BE49-F238E27FC236}">
                  <a16:creationId xmlns:a16="http://schemas.microsoft.com/office/drawing/2014/main" id="{2E3C6670-DF92-D9AD-5010-58DC894022F3}"/>
                </a:ext>
              </a:extLst>
            </p:cNvPr>
            <p:cNvSpPr/>
            <p:nvPr/>
          </p:nvSpPr>
          <p:spPr>
            <a:xfrm>
              <a:off x="6384036" y="2215895"/>
              <a:ext cx="0" cy="3241675"/>
            </a:xfrm>
            <a:custGeom>
              <a:avLst/>
              <a:gdLst/>
              <a:ahLst/>
              <a:cxnLst/>
              <a:rect l="l" t="t" r="r" b="b"/>
              <a:pathLst>
                <a:path h="3241675">
                  <a:moveTo>
                    <a:pt x="0" y="3241166"/>
                  </a:moveTo>
                  <a:lnTo>
                    <a:pt x="0" y="0"/>
                  </a:lnTo>
                </a:path>
              </a:pathLst>
            </a:custGeom>
            <a:ln w="15401">
              <a:solidFill>
                <a:srgbClr val="000000"/>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6">
              <a:extLst>
                <a:ext uri="{FF2B5EF4-FFF2-40B4-BE49-F238E27FC236}">
                  <a16:creationId xmlns:a16="http://schemas.microsoft.com/office/drawing/2014/main" id="{640871B7-B55D-1D30-7242-DD8CEA773E89}"/>
                </a:ext>
              </a:extLst>
            </p:cNvPr>
            <p:cNvSpPr/>
            <p:nvPr/>
          </p:nvSpPr>
          <p:spPr>
            <a:xfrm>
              <a:off x="5764783" y="2215895"/>
              <a:ext cx="0" cy="3241675"/>
            </a:xfrm>
            <a:custGeom>
              <a:avLst/>
              <a:gdLst/>
              <a:ahLst/>
              <a:cxnLst/>
              <a:rect l="l" t="t" r="r" b="b"/>
              <a:pathLst>
                <a:path h="3241675">
                  <a:moveTo>
                    <a:pt x="0" y="2258822"/>
                  </a:moveTo>
                  <a:lnTo>
                    <a:pt x="0" y="3241166"/>
                  </a:lnTo>
                </a:path>
                <a:path h="3241675">
                  <a:moveTo>
                    <a:pt x="0" y="1023365"/>
                  </a:moveTo>
                  <a:lnTo>
                    <a:pt x="0" y="2107615"/>
                  </a:lnTo>
                </a:path>
                <a:path h="3241675">
                  <a:moveTo>
                    <a:pt x="0" y="297561"/>
                  </a:moveTo>
                  <a:lnTo>
                    <a:pt x="0" y="905804"/>
                  </a:lnTo>
                </a:path>
                <a:path h="3241675">
                  <a:moveTo>
                    <a:pt x="0" y="0"/>
                  </a:moveTo>
                  <a:lnTo>
                    <a:pt x="0" y="146354"/>
                  </a:lnTo>
                </a:path>
              </a:pathLst>
            </a:custGeom>
            <a:ln w="22001">
              <a:solidFill>
                <a:srgbClr val="EC1C2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7">
              <a:extLst>
                <a:ext uri="{FF2B5EF4-FFF2-40B4-BE49-F238E27FC236}">
                  <a16:creationId xmlns:a16="http://schemas.microsoft.com/office/drawing/2014/main" id="{038678CB-87A3-58CE-2D2B-C3A73E95485D}"/>
                </a:ext>
              </a:extLst>
            </p:cNvPr>
            <p:cNvSpPr/>
            <p:nvPr/>
          </p:nvSpPr>
          <p:spPr>
            <a:xfrm>
              <a:off x="5147055" y="2446146"/>
              <a:ext cx="1529080" cy="2601595"/>
            </a:xfrm>
            <a:custGeom>
              <a:avLst/>
              <a:gdLst/>
              <a:ahLst/>
              <a:cxnLst/>
              <a:rect l="l" t="t" r="r" b="b"/>
              <a:pathLst>
                <a:path w="1529079" h="2601595">
                  <a:moveTo>
                    <a:pt x="305181" y="0"/>
                  </a:moveTo>
                  <a:lnTo>
                    <a:pt x="926338" y="0"/>
                  </a:lnTo>
                </a:path>
                <a:path w="1529079" h="2601595">
                  <a:moveTo>
                    <a:pt x="762" y="536193"/>
                  </a:moveTo>
                  <a:lnTo>
                    <a:pt x="1085215" y="536193"/>
                  </a:lnTo>
                </a:path>
                <a:path w="1529079" h="2601595">
                  <a:moveTo>
                    <a:pt x="283591" y="742695"/>
                  </a:moveTo>
                  <a:lnTo>
                    <a:pt x="1042289" y="742695"/>
                  </a:lnTo>
                </a:path>
                <a:path w="1529079" h="2601595">
                  <a:moveTo>
                    <a:pt x="333502" y="1155827"/>
                  </a:moveTo>
                  <a:lnTo>
                    <a:pt x="1528699" y="1155827"/>
                  </a:lnTo>
                </a:path>
                <a:path w="1529079" h="2601595">
                  <a:moveTo>
                    <a:pt x="170815" y="1362202"/>
                  </a:moveTo>
                  <a:lnTo>
                    <a:pt x="899922" y="1362202"/>
                  </a:lnTo>
                </a:path>
                <a:path w="1529079" h="2601595">
                  <a:moveTo>
                    <a:pt x="136652" y="1775333"/>
                  </a:moveTo>
                  <a:lnTo>
                    <a:pt x="1473200" y="1775333"/>
                  </a:lnTo>
                </a:path>
                <a:path w="1529079" h="2601595">
                  <a:moveTo>
                    <a:pt x="245999" y="1961260"/>
                  </a:moveTo>
                  <a:lnTo>
                    <a:pt x="948436" y="1961260"/>
                  </a:lnTo>
                </a:path>
                <a:path w="1529079" h="2601595">
                  <a:moveTo>
                    <a:pt x="0" y="2394839"/>
                  </a:moveTo>
                  <a:lnTo>
                    <a:pt x="797814" y="2394839"/>
                  </a:lnTo>
                </a:path>
                <a:path w="1529079" h="2601595">
                  <a:moveTo>
                    <a:pt x="202438" y="2601341"/>
                  </a:moveTo>
                  <a:lnTo>
                    <a:pt x="1350391" y="2601341"/>
                  </a:lnTo>
                </a:path>
              </a:pathLst>
            </a:custGeom>
            <a:ln w="24053">
              <a:solidFill>
                <a:srgbClr val="18275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8">
              <a:extLst>
                <a:ext uri="{FF2B5EF4-FFF2-40B4-BE49-F238E27FC236}">
                  <a16:creationId xmlns:a16="http://schemas.microsoft.com/office/drawing/2014/main" id="{5B176024-03C9-822C-877B-9096DD25B09B}"/>
                </a:ext>
              </a:extLst>
            </p:cNvPr>
            <p:cNvSpPr/>
            <p:nvPr/>
          </p:nvSpPr>
          <p:spPr>
            <a:xfrm>
              <a:off x="5466588" y="2362250"/>
              <a:ext cx="632460" cy="2719070"/>
            </a:xfrm>
            <a:custGeom>
              <a:avLst/>
              <a:gdLst/>
              <a:ahLst/>
              <a:cxnLst/>
              <a:rect l="l" t="t" r="r" b="b"/>
              <a:pathLst>
                <a:path w="632460" h="2719070">
                  <a:moveTo>
                    <a:pt x="151498" y="2394712"/>
                  </a:moveTo>
                  <a:lnTo>
                    <a:pt x="0" y="2394712"/>
                  </a:lnTo>
                  <a:lnTo>
                    <a:pt x="0" y="2545918"/>
                  </a:lnTo>
                  <a:lnTo>
                    <a:pt x="151498" y="2545918"/>
                  </a:lnTo>
                  <a:lnTo>
                    <a:pt x="151498" y="2394712"/>
                  </a:lnTo>
                  <a:close/>
                </a:path>
                <a:path w="632460" h="2719070">
                  <a:moveTo>
                    <a:pt x="264934" y="569696"/>
                  </a:moveTo>
                  <a:lnTo>
                    <a:pt x="180721" y="569696"/>
                  </a:lnTo>
                  <a:lnTo>
                    <a:pt x="180721" y="653745"/>
                  </a:lnTo>
                  <a:lnTo>
                    <a:pt x="264934" y="653745"/>
                  </a:lnTo>
                  <a:lnTo>
                    <a:pt x="264934" y="569696"/>
                  </a:lnTo>
                  <a:close/>
                </a:path>
                <a:path w="632460" h="2719070">
                  <a:moveTo>
                    <a:pt x="286613" y="1362075"/>
                  </a:moveTo>
                  <a:lnTo>
                    <a:pt x="135128" y="1362075"/>
                  </a:lnTo>
                  <a:lnTo>
                    <a:pt x="135128" y="1513281"/>
                  </a:lnTo>
                  <a:lnTo>
                    <a:pt x="286613" y="1513281"/>
                  </a:lnTo>
                  <a:lnTo>
                    <a:pt x="286613" y="1362075"/>
                  </a:lnTo>
                  <a:close/>
                </a:path>
                <a:path w="632460" h="2719070">
                  <a:moveTo>
                    <a:pt x="347967" y="1961261"/>
                  </a:moveTo>
                  <a:lnTo>
                    <a:pt x="196469" y="1961261"/>
                  </a:lnTo>
                  <a:lnTo>
                    <a:pt x="196469" y="2112467"/>
                  </a:lnTo>
                  <a:lnTo>
                    <a:pt x="347967" y="2112467"/>
                  </a:lnTo>
                  <a:lnTo>
                    <a:pt x="347967" y="1961261"/>
                  </a:lnTo>
                  <a:close/>
                </a:path>
                <a:path w="632460" h="2719070">
                  <a:moveTo>
                    <a:pt x="365493" y="0"/>
                  </a:moveTo>
                  <a:lnTo>
                    <a:pt x="213995" y="0"/>
                  </a:lnTo>
                  <a:lnTo>
                    <a:pt x="213995" y="151206"/>
                  </a:lnTo>
                  <a:lnTo>
                    <a:pt x="365493" y="151206"/>
                  </a:lnTo>
                  <a:lnTo>
                    <a:pt x="365493" y="0"/>
                  </a:lnTo>
                  <a:close/>
                </a:path>
                <a:path w="632460" h="2719070">
                  <a:moveTo>
                    <a:pt x="396417" y="759460"/>
                  </a:moveTo>
                  <a:lnTo>
                    <a:pt x="278638" y="759460"/>
                  </a:lnTo>
                  <a:lnTo>
                    <a:pt x="278638" y="877011"/>
                  </a:lnTo>
                  <a:lnTo>
                    <a:pt x="396417" y="877011"/>
                  </a:lnTo>
                  <a:lnTo>
                    <a:pt x="396417" y="759460"/>
                  </a:lnTo>
                  <a:close/>
                </a:path>
                <a:path w="632460" h="2719070">
                  <a:moveTo>
                    <a:pt x="494169" y="2634843"/>
                  </a:moveTo>
                  <a:lnTo>
                    <a:pt x="409956" y="2634843"/>
                  </a:lnTo>
                  <a:lnTo>
                    <a:pt x="409956" y="2718892"/>
                  </a:lnTo>
                  <a:lnTo>
                    <a:pt x="494169" y="2718892"/>
                  </a:lnTo>
                  <a:lnTo>
                    <a:pt x="494169" y="2634843"/>
                  </a:lnTo>
                  <a:close/>
                </a:path>
                <a:path w="632460" h="2719070">
                  <a:moveTo>
                    <a:pt x="506933" y="1825599"/>
                  </a:moveTo>
                  <a:lnTo>
                    <a:pt x="456438" y="1825599"/>
                  </a:lnTo>
                  <a:lnTo>
                    <a:pt x="456438" y="1875993"/>
                  </a:lnTo>
                  <a:lnTo>
                    <a:pt x="506933" y="1875993"/>
                  </a:lnTo>
                  <a:lnTo>
                    <a:pt x="506933" y="1825599"/>
                  </a:lnTo>
                  <a:close/>
                </a:path>
                <a:path w="632460" h="2719070">
                  <a:moveTo>
                    <a:pt x="632028" y="1206093"/>
                  </a:moveTo>
                  <a:lnTo>
                    <a:pt x="581533" y="1206093"/>
                  </a:lnTo>
                  <a:lnTo>
                    <a:pt x="581533" y="1256487"/>
                  </a:lnTo>
                  <a:lnTo>
                    <a:pt x="632028" y="1256487"/>
                  </a:lnTo>
                  <a:lnTo>
                    <a:pt x="632028" y="1206093"/>
                  </a:lnTo>
                  <a:close/>
                </a:path>
              </a:pathLst>
            </a:custGeom>
            <a:solidFill>
              <a:srgbClr val="1827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9">
              <a:extLst>
                <a:ext uri="{FF2B5EF4-FFF2-40B4-BE49-F238E27FC236}">
                  <a16:creationId xmlns:a16="http://schemas.microsoft.com/office/drawing/2014/main" id="{21C8108B-CB89-E520-BD00-3987AFD2BAD7}"/>
                </a:ext>
              </a:extLst>
            </p:cNvPr>
            <p:cNvSpPr/>
            <p:nvPr/>
          </p:nvSpPr>
          <p:spPr>
            <a:xfrm>
              <a:off x="4975986" y="5457063"/>
              <a:ext cx="1952625" cy="93980"/>
            </a:xfrm>
            <a:custGeom>
              <a:avLst/>
              <a:gdLst/>
              <a:ahLst/>
              <a:cxnLst/>
              <a:rect l="l" t="t" r="r" b="b"/>
              <a:pathLst>
                <a:path w="1952625" h="93979">
                  <a:moveTo>
                    <a:pt x="0" y="0"/>
                  </a:moveTo>
                  <a:lnTo>
                    <a:pt x="1952243" y="0"/>
                  </a:lnTo>
                </a:path>
                <a:path w="1952625" h="93979">
                  <a:moveTo>
                    <a:pt x="402082" y="0"/>
                  </a:moveTo>
                  <a:lnTo>
                    <a:pt x="402082" y="93980"/>
                  </a:lnTo>
                </a:path>
                <a:path w="1952625" h="93979">
                  <a:moveTo>
                    <a:pt x="1408049" y="0"/>
                  </a:moveTo>
                  <a:lnTo>
                    <a:pt x="1408049" y="93980"/>
                  </a:lnTo>
                </a:path>
              </a:pathLst>
            </a:custGeom>
            <a:ln w="1466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10">
              <a:extLst>
                <a:ext uri="{FF2B5EF4-FFF2-40B4-BE49-F238E27FC236}">
                  <a16:creationId xmlns:a16="http://schemas.microsoft.com/office/drawing/2014/main" id="{79C905EE-CED5-81B3-99D8-0D467F13E405}"/>
                </a:ext>
              </a:extLst>
            </p:cNvPr>
            <p:cNvSpPr/>
            <p:nvPr/>
          </p:nvSpPr>
          <p:spPr>
            <a:xfrm>
              <a:off x="5248910" y="5875908"/>
              <a:ext cx="2124075" cy="97790"/>
            </a:xfrm>
            <a:custGeom>
              <a:avLst/>
              <a:gdLst/>
              <a:ahLst/>
              <a:cxnLst/>
              <a:rect l="l" t="t" r="r" b="b"/>
              <a:pathLst>
                <a:path w="2124075" h="97789">
                  <a:moveTo>
                    <a:pt x="132715" y="0"/>
                  </a:moveTo>
                  <a:lnTo>
                    <a:pt x="0" y="48641"/>
                  </a:lnTo>
                  <a:lnTo>
                    <a:pt x="132715" y="97269"/>
                  </a:lnTo>
                  <a:lnTo>
                    <a:pt x="132715" y="0"/>
                  </a:lnTo>
                  <a:close/>
                </a:path>
                <a:path w="2124075" h="97789">
                  <a:moveTo>
                    <a:pt x="2123821" y="48196"/>
                  </a:moveTo>
                  <a:lnTo>
                    <a:pt x="2006854" y="5283"/>
                  </a:lnTo>
                  <a:lnTo>
                    <a:pt x="2006854" y="91109"/>
                  </a:lnTo>
                  <a:lnTo>
                    <a:pt x="2123821" y="48196"/>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11">
              <a:extLst>
                <a:ext uri="{FF2B5EF4-FFF2-40B4-BE49-F238E27FC236}">
                  <a16:creationId xmlns:a16="http://schemas.microsoft.com/office/drawing/2014/main" id="{B4AEEF62-8088-E1A1-236C-F80167BE87BB}"/>
                </a:ext>
              </a:extLst>
            </p:cNvPr>
            <p:cNvSpPr/>
            <p:nvPr/>
          </p:nvSpPr>
          <p:spPr>
            <a:xfrm>
              <a:off x="5353303" y="5924397"/>
              <a:ext cx="1935480" cy="0"/>
            </a:xfrm>
            <a:custGeom>
              <a:avLst/>
              <a:gdLst/>
              <a:ahLst/>
              <a:cxnLst/>
              <a:rect l="l" t="t" r="r" b="b"/>
              <a:pathLst>
                <a:path w="1935479">
                  <a:moveTo>
                    <a:pt x="0" y="0"/>
                  </a:moveTo>
                  <a:lnTo>
                    <a:pt x="953516" y="0"/>
                  </a:lnTo>
                </a:path>
                <a:path w="1935479">
                  <a:moveTo>
                    <a:pt x="1935479" y="0"/>
                  </a:moveTo>
                  <a:lnTo>
                    <a:pt x="1108202" y="0"/>
                  </a:lnTo>
                </a:path>
              </a:pathLst>
            </a:custGeom>
            <a:ln w="14667">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object 12">
            <a:extLst>
              <a:ext uri="{FF2B5EF4-FFF2-40B4-BE49-F238E27FC236}">
                <a16:creationId xmlns:a16="http://schemas.microsoft.com/office/drawing/2014/main" id="{AFFE0BCA-EB12-6BA1-5BC5-C2BB2EDD346B}"/>
              </a:ext>
            </a:extLst>
          </p:cNvPr>
          <p:cNvSpPr txBox="1"/>
          <p:nvPr/>
        </p:nvSpPr>
        <p:spPr>
          <a:xfrm>
            <a:off x="5283861" y="5615061"/>
            <a:ext cx="307975" cy="269240"/>
          </a:xfrm>
          <a:prstGeom prst="rect">
            <a:avLst/>
          </a:prstGeom>
        </p:spPr>
        <p:txBody>
          <a:bodyPr vert="horz" wrap="square" lIns="0" tIns="12065" rIns="0" bIns="0" rtlCol="0">
            <a:spAutoFit/>
          </a:bodyPr>
          <a:lstStyle/>
          <a:p>
            <a:pPr marL="12700">
              <a:spcBef>
                <a:spcPts val="95"/>
              </a:spcBef>
            </a:pPr>
            <a:r>
              <a:rPr sz="1600" kern="0" spc="-25">
                <a:solidFill>
                  <a:sysClr val="windowText" lastClr="000000"/>
                </a:solidFill>
                <a:latin typeface="Arial"/>
                <a:cs typeface="Arial"/>
              </a:rPr>
              <a:t>0.5</a:t>
            </a:r>
            <a:endParaRPr sz="1600" kern="0">
              <a:solidFill>
                <a:sysClr val="windowText" lastClr="000000"/>
              </a:solidFill>
              <a:latin typeface="Arial"/>
              <a:cs typeface="Arial"/>
            </a:endParaRPr>
          </a:p>
        </p:txBody>
      </p:sp>
      <p:sp>
        <p:nvSpPr>
          <p:cNvPr id="27" name="object 13">
            <a:extLst>
              <a:ext uri="{FF2B5EF4-FFF2-40B4-BE49-F238E27FC236}">
                <a16:creationId xmlns:a16="http://schemas.microsoft.com/office/drawing/2014/main" id="{81EC9A99-ADF1-AAB5-427A-21DC0FA91679}"/>
              </a:ext>
            </a:extLst>
          </p:cNvPr>
          <p:cNvSpPr txBox="1"/>
          <p:nvPr/>
        </p:nvSpPr>
        <p:spPr>
          <a:xfrm>
            <a:off x="6382918" y="5615061"/>
            <a:ext cx="138430" cy="269240"/>
          </a:xfrm>
          <a:prstGeom prst="rect">
            <a:avLst/>
          </a:prstGeom>
        </p:spPr>
        <p:txBody>
          <a:bodyPr vert="horz" wrap="square" lIns="0" tIns="12065" rIns="0" bIns="0" rtlCol="0">
            <a:spAutoFit/>
          </a:bodyPr>
          <a:lstStyle/>
          <a:p>
            <a:pPr marL="12700">
              <a:spcBef>
                <a:spcPts val="95"/>
              </a:spcBef>
            </a:pPr>
            <a:r>
              <a:rPr sz="1600" kern="0" spc="-50">
                <a:solidFill>
                  <a:sysClr val="windowText" lastClr="000000"/>
                </a:solidFill>
                <a:latin typeface="Arial"/>
                <a:cs typeface="Arial"/>
              </a:rPr>
              <a:t>1</a:t>
            </a:r>
            <a:endParaRPr sz="1600" kern="0">
              <a:solidFill>
                <a:sysClr val="windowText" lastClr="000000"/>
              </a:solidFill>
              <a:latin typeface="Arial"/>
              <a:cs typeface="Arial"/>
            </a:endParaRPr>
          </a:p>
        </p:txBody>
      </p:sp>
      <p:graphicFrame>
        <p:nvGraphicFramePr>
          <p:cNvPr id="28" name="object 14">
            <a:extLst>
              <a:ext uri="{FF2B5EF4-FFF2-40B4-BE49-F238E27FC236}">
                <a16:creationId xmlns:a16="http://schemas.microsoft.com/office/drawing/2014/main" id="{E1412B65-9444-63D0-FC04-49C52DA6F52A}"/>
              </a:ext>
            </a:extLst>
          </p:cNvPr>
          <p:cNvGraphicFramePr>
            <a:graphicFrameLocks noGrp="1"/>
          </p:cNvGraphicFramePr>
          <p:nvPr>
            <p:extLst>
              <p:ext uri="{D42A27DB-BD31-4B8C-83A1-F6EECF244321}">
                <p14:modId xmlns:p14="http://schemas.microsoft.com/office/powerpoint/2010/main" val="4158655751"/>
              </p:ext>
            </p:extLst>
          </p:nvPr>
        </p:nvGraphicFramePr>
        <p:xfrm>
          <a:off x="838200" y="2329055"/>
          <a:ext cx="3839845" cy="3074664"/>
        </p:xfrm>
        <a:graphic>
          <a:graphicData uri="http://schemas.openxmlformats.org/drawingml/2006/table">
            <a:tbl>
              <a:tblPr firstRow="1" bandRow="1"/>
              <a:tblGrid>
                <a:gridCol w="1696085">
                  <a:extLst>
                    <a:ext uri="{9D8B030D-6E8A-4147-A177-3AD203B41FA5}">
                      <a16:colId xmlns:a16="http://schemas.microsoft.com/office/drawing/2014/main" val="20000"/>
                    </a:ext>
                  </a:extLst>
                </a:gridCol>
                <a:gridCol w="1210945">
                  <a:extLst>
                    <a:ext uri="{9D8B030D-6E8A-4147-A177-3AD203B41FA5}">
                      <a16:colId xmlns:a16="http://schemas.microsoft.com/office/drawing/2014/main" val="20001"/>
                    </a:ext>
                  </a:extLst>
                </a:gridCol>
                <a:gridCol w="932815">
                  <a:extLst>
                    <a:ext uri="{9D8B030D-6E8A-4147-A177-3AD203B41FA5}">
                      <a16:colId xmlns:a16="http://schemas.microsoft.com/office/drawing/2014/main" val="20002"/>
                    </a:ext>
                  </a:extLst>
                </a:gridCol>
              </a:tblGrid>
              <a:tr h="213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580"/>
                        </a:lnSpc>
                      </a:pPr>
                      <a:r>
                        <a:rPr sz="1450" b="1">
                          <a:latin typeface="Arial"/>
                          <a:cs typeface="Arial"/>
                        </a:rPr>
                        <a:t>All</a:t>
                      </a:r>
                      <a:r>
                        <a:rPr sz="1450" b="1" spc="-40">
                          <a:latin typeface="Arial"/>
                          <a:cs typeface="Arial"/>
                        </a:rPr>
                        <a:t> </a:t>
                      </a:r>
                      <a:r>
                        <a:rPr sz="1450" b="1" spc="-10">
                          <a:latin typeface="Arial"/>
                          <a:cs typeface="Arial"/>
                        </a:rPr>
                        <a:t>patients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390" algn="ctr">
                        <a:lnSpc>
                          <a:spcPts val="1580"/>
                        </a:lnSpc>
                      </a:pPr>
                      <a:r>
                        <a:rPr sz="1450" spc="-10">
                          <a:latin typeface="Arial"/>
                          <a:cs typeface="Arial"/>
                        </a:rPr>
                        <a:t>142/921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580"/>
                        </a:lnSpc>
                      </a:pPr>
                      <a:r>
                        <a:rPr sz="1450" spc="-10">
                          <a:latin typeface="Arial"/>
                          <a:cs typeface="Arial"/>
                        </a:rPr>
                        <a:t>207/915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Prior</a:t>
                      </a:r>
                      <a:r>
                        <a:rPr sz="1450" b="1" spc="-20">
                          <a:latin typeface="Arial"/>
                          <a:cs typeface="Arial"/>
                        </a:rPr>
                        <a:t> Chemo</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Adjuvant</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45/461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740" algn="ctr">
                        <a:lnSpc>
                          <a:spcPts val="1639"/>
                        </a:lnSpc>
                      </a:pPr>
                      <a:r>
                        <a:rPr sz="1450" spc="-10">
                          <a:latin typeface="Arial"/>
                          <a:cs typeface="Arial"/>
                        </a:rPr>
                        <a:t>72/455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Neoadjuvant</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97/460</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639"/>
                        </a:lnSpc>
                      </a:pPr>
                      <a:r>
                        <a:rPr sz="1450" spc="-10">
                          <a:latin typeface="Arial"/>
                          <a:cs typeface="Arial"/>
                        </a:rPr>
                        <a:t>135/460</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Prior</a:t>
                      </a:r>
                      <a:r>
                        <a:rPr sz="1450" b="1" spc="-30">
                          <a:latin typeface="Arial"/>
                          <a:cs typeface="Arial"/>
                        </a:rPr>
                        <a:t> </a:t>
                      </a:r>
                      <a:r>
                        <a:rPr sz="1450" b="1" spc="-10">
                          <a:latin typeface="Arial"/>
                          <a:cs typeface="Arial"/>
                        </a:rPr>
                        <a:t>Platinum</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5">
                          <a:latin typeface="Arial"/>
                          <a:cs typeface="Arial"/>
                        </a:rPr>
                        <a:t>Yes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42/247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740" algn="ctr">
                        <a:lnSpc>
                          <a:spcPts val="1639"/>
                        </a:lnSpc>
                      </a:pPr>
                      <a:r>
                        <a:rPr sz="1450" spc="-10">
                          <a:latin typeface="Arial"/>
                          <a:cs typeface="Arial"/>
                        </a:rPr>
                        <a:t>50/238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5">
                          <a:latin typeface="Arial"/>
                          <a:cs typeface="Arial"/>
                        </a:rPr>
                        <a:t>No</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390" algn="ctr">
                        <a:lnSpc>
                          <a:spcPts val="1639"/>
                        </a:lnSpc>
                      </a:pPr>
                      <a:r>
                        <a:rPr sz="1450" spc="-10">
                          <a:latin typeface="Arial"/>
                          <a:cs typeface="Arial"/>
                        </a:rPr>
                        <a:t>100/674</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639"/>
                        </a:lnSpc>
                      </a:pPr>
                      <a:r>
                        <a:rPr sz="1450" spc="-10">
                          <a:latin typeface="Arial"/>
                          <a:cs typeface="Arial"/>
                        </a:rPr>
                        <a:t>157/677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a:latin typeface="Arial"/>
                          <a:cs typeface="Arial"/>
                        </a:rPr>
                        <a:t>HR</a:t>
                      </a:r>
                      <a:r>
                        <a:rPr sz="1450" b="1" spc="-35">
                          <a:latin typeface="Arial"/>
                          <a:cs typeface="Arial"/>
                        </a:rPr>
                        <a:t> </a:t>
                      </a:r>
                      <a:r>
                        <a:rPr sz="1450" b="1" spc="-10">
                          <a:latin typeface="Arial"/>
                          <a:cs typeface="Arial"/>
                        </a:rPr>
                        <a:t>status</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10">
                          <a:latin typeface="Arial"/>
                          <a:cs typeface="Arial"/>
                        </a:rPr>
                        <a:t>HR+/HER2–</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33/168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740" algn="ctr">
                        <a:lnSpc>
                          <a:spcPts val="1639"/>
                        </a:lnSpc>
                      </a:pPr>
                      <a:r>
                        <a:rPr sz="1450" spc="-10">
                          <a:latin typeface="Arial"/>
                          <a:cs typeface="Arial"/>
                        </a:rPr>
                        <a:t>41/157</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sz="1450" spc="-20">
                          <a:latin typeface="Arial"/>
                          <a:cs typeface="Arial"/>
                        </a:rPr>
                        <a:t>TNBC</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2390" algn="ctr">
                        <a:lnSpc>
                          <a:spcPts val="1639"/>
                        </a:lnSpc>
                      </a:pPr>
                      <a:r>
                        <a:rPr sz="1450" spc="-10">
                          <a:latin typeface="Arial"/>
                          <a:cs typeface="Arial"/>
                        </a:rPr>
                        <a:t>109/751</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639"/>
                        </a:lnSpc>
                      </a:pPr>
                      <a:r>
                        <a:rPr sz="1450" spc="-10">
                          <a:latin typeface="Arial"/>
                          <a:cs typeface="Arial"/>
                        </a:rPr>
                        <a:t>166/758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639"/>
                        </a:lnSpc>
                      </a:pPr>
                      <a:r>
                        <a:rPr sz="1450" b="1" spc="-20">
                          <a:latin typeface="Arial"/>
                          <a:cs typeface="Arial"/>
                        </a:rPr>
                        <a:t>BRCA</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03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lang="en-US" sz="1450" i="1" spc="-10">
                          <a:latin typeface="Arial"/>
                          <a:cs typeface="Arial"/>
                        </a:rPr>
                        <a:t>BRCA1</a:t>
                      </a:r>
                      <a:endParaRPr lang="en-US" sz="1450" i="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81/579</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639"/>
                        </a:lnSpc>
                      </a:pPr>
                      <a:r>
                        <a:rPr sz="1450" spc="-10">
                          <a:latin typeface="Arial"/>
                          <a:cs typeface="Arial"/>
                        </a:rPr>
                        <a:t>138/588</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639"/>
                        </a:lnSpc>
                      </a:pPr>
                      <a:r>
                        <a:rPr lang="en-US" sz="1450" i="1" spc="-10">
                          <a:latin typeface="Arial"/>
                          <a:cs typeface="Arial"/>
                        </a:rPr>
                        <a:t>BRCA2</a:t>
                      </a:r>
                      <a:endParaRPr lang="en-US" sz="1450" i="1">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3025" algn="ctr">
                        <a:lnSpc>
                          <a:spcPts val="1639"/>
                        </a:lnSpc>
                      </a:pPr>
                      <a:r>
                        <a:rPr sz="1450" spc="-10">
                          <a:latin typeface="Arial"/>
                          <a:cs typeface="Arial"/>
                        </a:rPr>
                        <a:t>45/235</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5740" algn="ctr">
                        <a:lnSpc>
                          <a:spcPts val="1639"/>
                        </a:lnSpc>
                      </a:pPr>
                      <a:r>
                        <a:rPr sz="1450" spc="-10">
                          <a:latin typeface="Arial"/>
                          <a:cs typeface="Arial"/>
                        </a:rPr>
                        <a:t>55/216</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13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11454">
                        <a:lnSpc>
                          <a:spcPts val="1580"/>
                        </a:lnSpc>
                      </a:pPr>
                      <a:r>
                        <a:rPr lang="en-US" sz="1450" i="1">
                          <a:latin typeface="Arial"/>
                          <a:cs typeface="Arial"/>
                        </a:rPr>
                        <a:t>BRCA1/2</a:t>
                      </a:r>
                      <a:r>
                        <a:rPr lang="en-US" sz="1450" spc="-35">
                          <a:latin typeface="Arial"/>
                          <a:cs typeface="Arial"/>
                        </a:rPr>
                        <a:t> </a:t>
                      </a:r>
                      <a:r>
                        <a:rPr lang="en-US" sz="1450" spc="-20">
                          <a:latin typeface="Arial"/>
                          <a:cs typeface="Arial"/>
                        </a:rPr>
                        <a:t>both</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71120" algn="ctr">
                        <a:lnSpc>
                          <a:spcPts val="1580"/>
                        </a:lnSpc>
                      </a:pPr>
                      <a:r>
                        <a:rPr sz="1450" spc="-25">
                          <a:latin typeface="Arial"/>
                          <a:cs typeface="Arial"/>
                        </a:rPr>
                        <a:t>0/2</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03835" algn="ctr">
                        <a:lnSpc>
                          <a:spcPts val="1580"/>
                        </a:lnSpc>
                      </a:pPr>
                      <a:r>
                        <a:rPr sz="1450" spc="-25">
                          <a:latin typeface="Arial"/>
                          <a:cs typeface="Arial"/>
                        </a:rPr>
                        <a:t>0/3</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29" name="object 15">
            <a:extLst>
              <a:ext uri="{FF2B5EF4-FFF2-40B4-BE49-F238E27FC236}">
                <a16:creationId xmlns:a16="http://schemas.microsoft.com/office/drawing/2014/main" id="{96FB05E3-1658-E86E-AD80-258912A3BFE8}"/>
              </a:ext>
            </a:extLst>
          </p:cNvPr>
          <p:cNvSpPr txBox="1"/>
          <p:nvPr/>
        </p:nvSpPr>
        <p:spPr>
          <a:xfrm>
            <a:off x="857250" y="1344864"/>
            <a:ext cx="982344" cy="269240"/>
          </a:xfrm>
          <a:prstGeom prst="rect">
            <a:avLst/>
          </a:prstGeom>
        </p:spPr>
        <p:txBody>
          <a:bodyPr vert="horz" wrap="square" lIns="0" tIns="12065" rIns="0" bIns="0" rtlCol="0">
            <a:spAutoFit/>
          </a:bodyPr>
          <a:lstStyle/>
          <a:p>
            <a:pPr marL="12700">
              <a:spcBef>
                <a:spcPts val="95"/>
              </a:spcBef>
            </a:pPr>
            <a:r>
              <a:rPr sz="1600" b="1" kern="0" spc="-10">
                <a:solidFill>
                  <a:sysClr val="windowText" lastClr="000000"/>
                </a:solidFill>
                <a:latin typeface="Arial"/>
                <a:cs typeface="Arial"/>
              </a:rPr>
              <a:t>Subgroup</a:t>
            </a:r>
            <a:endParaRPr sz="1600" kern="0">
              <a:solidFill>
                <a:sysClr val="windowText" lastClr="000000"/>
              </a:solidFill>
              <a:latin typeface="Arial"/>
              <a:cs typeface="Arial"/>
            </a:endParaRPr>
          </a:p>
        </p:txBody>
      </p:sp>
      <p:sp>
        <p:nvSpPr>
          <p:cNvPr id="30" name="object 16">
            <a:extLst>
              <a:ext uri="{FF2B5EF4-FFF2-40B4-BE49-F238E27FC236}">
                <a16:creationId xmlns:a16="http://schemas.microsoft.com/office/drawing/2014/main" id="{AEE4A7E2-CB64-7881-82A7-79BDE2187B6B}"/>
              </a:ext>
            </a:extLst>
          </p:cNvPr>
          <p:cNvSpPr txBox="1"/>
          <p:nvPr/>
        </p:nvSpPr>
        <p:spPr>
          <a:xfrm>
            <a:off x="2219097" y="1236518"/>
            <a:ext cx="3128010" cy="973455"/>
          </a:xfrm>
          <a:prstGeom prst="rect">
            <a:avLst/>
          </a:prstGeom>
        </p:spPr>
        <p:txBody>
          <a:bodyPr vert="horz" wrap="square" lIns="0" tIns="120650" rIns="0" bIns="0" rtlCol="0">
            <a:spAutoFit/>
          </a:bodyPr>
          <a:lstStyle/>
          <a:p>
            <a:pPr marR="111125" algn="ctr">
              <a:spcBef>
                <a:spcPts val="950"/>
              </a:spcBef>
              <a:tabLst>
                <a:tab pos="1133475" algn="l"/>
              </a:tabLst>
            </a:pPr>
            <a:r>
              <a:rPr sz="1600" b="1" kern="0" spc="-10">
                <a:solidFill>
                  <a:sysClr val="windowText" lastClr="000000"/>
                </a:solidFill>
                <a:latin typeface="Arial"/>
                <a:cs typeface="Arial"/>
              </a:rPr>
              <a:t>Olaparib</a:t>
            </a:r>
            <a:r>
              <a:rPr sz="1600" b="1" kern="0">
                <a:solidFill>
                  <a:sysClr val="windowText" lastClr="000000"/>
                </a:solidFill>
                <a:latin typeface="Arial"/>
                <a:cs typeface="Arial"/>
              </a:rPr>
              <a:t>	</a:t>
            </a:r>
            <a:r>
              <a:rPr sz="1600" b="1" kern="0" spc="-10">
                <a:solidFill>
                  <a:sysClr val="windowText" lastClr="000000"/>
                </a:solidFill>
                <a:latin typeface="Arial"/>
                <a:cs typeface="Arial"/>
              </a:rPr>
              <a:t>Placebo</a:t>
            </a:r>
            <a:endParaRPr sz="1600" kern="0">
              <a:solidFill>
                <a:sysClr val="windowText" lastClr="000000"/>
              </a:solidFill>
              <a:latin typeface="Arial"/>
              <a:cs typeface="Arial"/>
            </a:endParaRPr>
          </a:p>
          <a:p>
            <a:pPr algn="ctr">
              <a:spcBef>
                <a:spcPts val="850"/>
              </a:spcBef>
            </a:pPr>
            <a:r>
              <a:rPr sz="1600" i="1" kern="0">
                <a:solidFill>
                  <a:sysClr val="windowText" lastClr="000000"/>
                </a:solidFill>
                <a:latin typeface="Arial"/>
                <a:cs typeface="Arial"/>
              </a:rPr>
              <a:t>Number</a:t>
            </a:r>
            <a:r>
              <a:rPr sz="1600" i="1" kern="0" spc="-25">
                <a:solidFill>
                  <a:sysClr val="windowText" lastClr="000000"/>
                </a:solidFill>
                <a:latin typeface="Arial"/>
                <a:cs typeface="Arial"/>
              </a:rPr>
              <a:t> </a:t>
            </a:r>
            <a:r>
              <a:rPr sz="1600" i="1" kern="0">
                <a:solidFill>
                  <a:sysClr val="windowText" lastClr="000000"/>
                </a:solidFill>
                <a:latin typeface="Arial"/>
                <a:cs typeface="Arial"/>
              </a:rPr>
              <a:t>of</a:t>
            </a:r>
            <a:r>
              <a:rPr sz="1600" i="1" kern="0" spc="-35">
                <a:solidFill>
                  <a:sysClr val="windowText" lastClr="000000"/>
                </a:solidFill>
                <a:latin typeface="Arial"/>
                <a:cs typeface="Arial"/>
              </a:rPr>
              <a:t> </a:t>
            </a:r>
            <a:r>
              <a:rPr sz="1600" i="1" kern="0">
                <a:solidFill>
                  <a:sysClr val="windowText" lastClr="000000"/>
                </a:solidFill>
                <a:latin typeface="Arial"/>
                <a:cs typeface="Arial"/>
              </a:rPr>
              <a:t>patients</a:t>
            </a:r>
            <a:r>
              <a:rPr sz="1600" i="1" kern="0" spc="-30">
                <a:solidFill>
                  <a:sysClr val="windowText" lastClr="000000"/>
                </a:solidFill>
                <a:latin typeface="Arial"/>
                <a:cs typeface="Arial"/>
              </a:rPr>
              <a:t> </a:t>
            </a:r>
            <a:r>
              <a:rPr sz="1600" i="1" kern="0">
                <a:solidFill>
                  <a:sysClr val="windowText" lastClr="000000"/>
                </a:solidFill>
                <a:latin typeface="Arial"/>
                <a:cs typeface="Arial"/>
              </a:rPr>
              <a:t>with</a:t>
            </a:r>
            <a:r>
              <a:rPr sz="1600" i="1" kern="0" spc="-45">
                <a:solidFill>
                  <a:sysClr val="windowText" lastClr="000000"/>
                </a:solidFill>
                <a:latin typeface="Arial"/>
                <a:cs typeface="Arial"/>
              </a:rPr>
              <a:t> </a:t>
            </a:r>
            <a:r>
              <a:rPr sz="1600" i="1" kern="0" spc="-50">
                <a:solidFill>
                  <a:sysClr val="windowText" lastClr="000000"/>
                </a:solidFill>
                <a:latin typeface="Arial"/>
                <a:cs typeface="Arial"/>
              </a:rPr>
              <a:t>a</a:t>
            </a:r>
            <a:endParaRPr sz="1600" kern="0">
              <a:solidFill>
                <a:sysClr val="windowText" lastClr="000000"/>
              </a:solidFill>
              <a:latin typeface="Arial"/>
              <a:cs typeface="Arial"/>
            </a:endParaRPr>
          </a:p>
          <a:p>
            <a:pPr algn="ctr"/>
            <a:r>
              <a:rPr sz="1600" i="1" kern="0" spc="-10">
                <a:solidFill>
                  <a:sysClr val="windowText" lastClr="000000"/>
                </a:solidFill>
                <a:latin typeface="Arial"/>
                <a:cs typeface="Arial"/>
              </a:rPr>
              <a:t>distant-</a:t>
            </a:r>
            <a:r>
              <a:rPr sz="1600" i="1" kern="0">
                <a:solidFill>
                  <a:sysClr val="windowText" lastClr="000000"/>
                </a:solidFill>
                <a:latin typeface="Arial"/>
                <a:cs typeface="Arial"/>
              </a:rPr>
              <a:t>disease</a:t>
            </a:r>
            <a:r>
              <a:rPr sz="1600" i="1" kern="0" spc="-75">
                <a:solidFill>
                  <a:sysClr val="windowText" lastClr="000000"/>
                </a:solidFill>
                <a:latin typeface="Arial"/>
                <a:cs typeface="Arial"/>
              </a:rPr>
              <a:t> </a:t>
            </a:r>
            <a:r>
              <a:rPr sz="1600" i="1" kern="0">
                <a:solidFill>
                  <a:sysClr val="windowText" lastClr="000000"/>
                </a:solidFill>
                <a:latin typeface="Arial"/>
                <a:cs typeface="Arial"/>
              </a:rPr>
              <a:t>event/total</a:t>
            </a:r>
            <a:r>
              <a:rPr sz="1600" i="1" kern="0" spc="-50">
                <a:solidFill>
                  <a:sysClr val="windowText" lastClr="000000"/>
                </a:solidFill>
                <a:latin typeface="Arial"/>
                <a:cs typeface="Arial"/>
              </a:rPr>
              <a:t> </a:t>
            </a:r>
            <a:r>
              <a:rPr sz="1600" i="1" kern="0" spc="-10">
                <a:solidFill>
                  <a:sysClr val="windowText" lastClr="000000"/>
                </a:solidFill>
                <a:latin typeface="Arial"/>
                <a:cs typeface="Arial"/>
              </a:rPr>
              <a:t>number</a:t>
            </a:r>
            <a:endParaRPr sz="1600" kern="0">
              <a:solidFill>
                <a:sysClr val="windowText" lastClr="000000"/>
              </a:solidFill>
              <a:latin typeface="Arial"/>
              <a:cs typeface="Arial"/>
            </a:endParaRPr>
          </a:p>
        </p:txBody>
      </p:sp>
      <p:sp>
        <p:nvSpPr>
          <p:cNvPr id="31" name="object 17">
            <a:extLst>
              <a:ext uri="{FF2B5EF4-FFF2-40B4-BE49-F238E27FC236}">
                <a16:creationId xmlns:a16="http://schemas.microsoft.com/office/drawing/2014/main" id="{5ACE1E63-B4F9-5724-A2CB-03E4782FD0E5}"/>
              </a:ext>
            </a:extLst>
          </p:cNvPr>
          <p:cNvSpPr txBox="1"/>
          <p:nvPr/>
        </p:nvSpPr>
        <p:spPr>
          <a:xfrm>
            <a:off x="6538112" y="1368866"/>
            <a:ext cx="3166745" cy="513080"/>
          </a:xfrm>
          <a:prstGeom prst="rect">
            <a:avLst/>
          </a:prstGeom>
        </p:spPr>
        <p:txBody>
          <a:bodyPr vert="horz" wrap="square" lIns="0" tIns="12065" rIns="0" bIns="0" rtlCol="0">
            <a:spAutoFit/>
          </a:bodyPr>
          <a:lstStyle/>
          <a:p>
            <a:pPr marL="12700" marR="5080">
              <a:spcBef>
                <a:spcPts val="95"/>
              </a:spcBef>
            </a:pPr>
            <a:r>
              <a:rPr sz="1600" b="1" kern="0">
                <a:solidFill>
                  <a:sysClr val="windowText" lastClr="000000"/>
                </a:solidFill>
                <a:latin typeface="Arial"/>
                <a:cs typeface="Arial"/>
              </a:rPr>
              <a:t>Stratified</a:t>
            </a:r>
            <a:r>
              <a:rPr sz="1600" b="1" kern="0" spc="-15">
                <a:solidFill>
                  <a:sysClr val="windowText" lastClr="000000"/>
                </a:solidFill>
                <a:latin typeface="Arial"/>
                <a:cs typeface="Arial"/>
              </a:rPr>
              <a:t> </a:t>
            </a:r>
            <a:r>
              <a:rPr sz="1600" b="1" kern="0">
                <a:solidFill>
                  <a:sysClr val="windowText" lastClr="000000"/>
                </a:solidFill>
                <a:latin typeface="Arial"/>
                <a:cs typeface="Arial"/>
              </a:rPr>
              <a:t>hazard</a:t>
            </a:r>
            <a:r>
              <a:rPr sz="1600" b="1" kern="0" spc="-55">
                <a:solidFill>
                  <a:sysClr val="windowText" lastClr="000000"/>
                </a:solidFill>
                <a:latin typeface="Arial"/>
                <a:cs typeface="Arial"/>
              </a:rPr>
              <a:t> </a:t>
            </a:r>
            <a:r>
              <a:rPr sz="1600" b="1" kern="0">
                <a:solidFill>
                  <a:sysClr val="windowText" lastClr="000000"/>
                </a:solidFill>
                <a:latin typeface="Arial"/>
                <a:cs typeface="Arial"/>
              </a:rPr>
              <a:t>ratio</a:t>
            </a:r>
            <a:r>
              <a:rPr sz="1600" b="1" kern="0" spc="-35">
                <a:solidFill>
                  <a:sysClr val="windowText" lastClr="000000"/>
                </a:solidFill>
                <a:latin typeface="Arial"/>
                <a:cs typeface="Arial"/>
              </a:rPr>
              <a:t> </a:t>
            </a:r>
            <a:r>
              <a:rPr sz="1600" b="1" kern="0">
                <a:solidFill>
                  <a:sysClr val="windowText" lastClr="000000"/>
                </a:solidFill>
                <a:latin typeface="Arial"/>
                <a:cs typeface="Arial"/>
              </a:rPr>
              <a:t>for</a:t>
            </a:r>
            <a:r>
              <a:rPr sz="1600" b="1" kern="0" spc="-30">
                <a:solidFill>
                  <a:sysClr val="windowText" lastClr="000000"/>
                </a:solidFill>
                <a:latin typeface="Arial"/>
                <a:cs typeface="Arial"/>
              </a:rPr>
              <a:t> </a:t>
            </a:r>
            <a:r>
              <a:rPr sz="1600" b="1" kern="0" spc="-10">
                <a:solidFill>
                  <a:sysClr val="windowText" lastClr="000000"/>
                </a:solidFill>
                <a:latin typeface="Arial"/>
                <a:cs typeface="Arial"/>
              </a:rPr>
              <a:t>distant </a:t>
            </a:r>
            <a:r>
              <a:rPr sz="1600" b="1" kern="0" spc="-20">
                <a:solidFill>
                  <a:sysClr val="windowText" lastClr="000000"/>
                </a:solidFill>
                <a:latin typeface="Arial"/>
                <a:cs typeface="Arial"/>
              </a:rPr>
              <a:t>disease-</a:t>
            </a:r>
            <a:r>
              <a:rPr sz="1600" b="1" kern="0">
                <a:solidFill>
                  <a:sysClr val="windowText" lastClr="000000"/>
                </a:solidFill>
                <a:latin typeface="Arial"/>
                <a:cs typeface="Arial"/>
              </a:rPr>
              <a:t>free</a:t>
            </a:r>
            <a:r>
              <a:rPr sz="1600" b="1" kern="0" spc="-25">
                <a:solidFill>
                  <a:sysClr val="windowText" lastClr="000000"/>
                </a:solidFill>
                <a:latin typeface="Arial"/>
                <a:cs typeface="Arial"/>
              </a:rPr>
              <a:t> </a:t>
            </a:r>
            <a:r>
              <a:rPr sz="1600" b="1" kern="0">
                <a:solidFill>
                  <a:sysClr val="windowText" lastClr="000000"/>
                </a:solidFill>
                <a:latin typeface="Arial"/>
                <a:cs typeface="Arial"/>
              </a:rPr>
              <a:t>survival</a:t>
            </a:r>
            <a:r>
              <a:rPr sz="1600" b="1" kern="0" spc="5">
                <a:solidFill>
                  <a:sysClr val="windowText" lastClr="000000"/>
                </a:solidFill>
                <a:latin typeface="Arial"/>
                <a:cs typeface="Arial"/>
              </a:rPr>
              <a:t> </a:t>
            </a:r>
            <a:r>
              <a:rPr sz="1600" b="1" kern="0">
                <a:solidFill>
                  <a:sysClr val="windowText" lastClr="000000"/>
                </a:solidFill>
                <a:latin typeface="Arial"/>
                <a:cs typeface="Arial"/>
              </a:rPr>
              <a:t>(95%</a:t>
            </a:r>
            <a:r>
              <a:rPr sz="1600" b="1" kern="0" spc="-35">
                <a:solidFill>
                  <a:sysClr val="windowText" lastClr="000000"/>
                </a:solidFill>
                <a:latin typeface="Arial"/>
                <a:cs typeface="Arial"/>
              </a:rPr>
              <a:t> </a:t>
            </a:r>
            <a:r>
              <a:rPr sz="1600" b="1" kern="0" spc="-25">
                <a:solidFill>
                  <a:sysClr val="windowText" lastClr="000000"/>
                </a:solidFill>
                <a:latin typeface="Arial"/>
                <a:cs typeface="Arial"/>
              </a:rPr>
              <a:t>CI)</a:t>
            </a:r>
            <a:endParaRPr sz="1600" kern="0">
              <a:solidFill>
                <a:sysClr val="windowText" lastClr="000000"/>
              </a:solidFill>
              <a:latin typeface="Arial"/>
              <a:cs typeface="Arial"/>
            </a:endParaRPr>
          </a:p>
        </p:txBody>
      </p:sp>
      <p:sp>
        <p:nvSpPr>
          <p:cNvPr id="32" name="object 18">
            <a:extLst>
              <a:ext uri="{FF2B5EF4-FFF2-40B4-BE49-F238E27FC236}">
                <a16:creationId xmlns:a16="http://schemas.microsoft.com/office/drawing/2014/main" id="{397FD5DE-8EC5-BE2B-FB55-AB02C29D7761}"/>
              </a:ext>
            </a:extLst>
          </p:cNvPr>
          <p:cNvSpPr txBox="1"/>
          <p:nvPr/>
        </p:nvSpPr>
        <p:spPr>
          <a:xfrm>
            <a:off x="10063124" y="1344864"/>
            <a:ext cx="1354455" cy="513080"/>
          </a:xfrm>
          <a:prstGeom prst="rect">
            <a:avLst/>
          </a:prstGeom>
        </p:spPr>
        <p:txBody>
          <a:bodyPr vert="horz" wrap="square" lIns="0" tIns="12065" rIns="0" bIns="0" rtlCol="0">
            <a:spAutoFit/>
          </a:bodyPr>
          <a:lstStyle/>
          <a:p>
            <a:pPr marL="12700" marR="5080" indent="142875">
              <a:spcBef>
                <a:spcPts val="95"/>
              </a:spcBef>
            </a:pPr>
            <a:r>
              <a:rPr lang="en-US" sz="1600" b="1" i="1" kern="0">
                <a:solidFill>
                  <a:sysClr val="windowText" lastClr="000000"/>
                </a:solidFill>
                <a:latin typeface="Arial"/>
                <a:cs typeface="Arial"/>
              </a:rPr>
              <a:t>P-</a:t>
            </a:r>
            <a:r>
              <a:rPr sz="1600" b="1" kern="0">
                <a:solidFill>
                  <a:sysClr val="windowText" lastClr="000000"/>
                </a:solidFill>
                <a:latin typeface="Arial"/>
                <a:cs typeface="Arial"/>
              </a:rPr>
              <a:t>value</a:t>
            </a:r>
            <a:r>
              <a:rPr sz="1600" b="1" kern="0" spc="-5">
                <a:solidFill>
                  <a:sysClr val="windowText" lastClr="000000"/>
                </a:solidFill>
                <a:latin typeface="Arial"/>
                <a:cs typeface="Arial"/>
              </a:rPr>
              <a:t> </a:t>
            </a:r>
            <a:r>
              <a:rPr sz="1600" b="1" kern="0" spc="-25">
                <a:solidFill>
                  <a:sysClr val="windowText" lastClr="000000"/>
                </a:solidFill>
                <a:latin typeface="Arial"/>
                <a:cs typeface="Arial"/>
              </a:rPr>
              <a:t>for </a:t>
            </a:r>
            <a:r>
              <a:rPr sz="1600" b="1" kern="0" spc="-10">
                <a:solidFill>
                  <a:sysClr val="windowText" lastClr="000000"/>
                </a:solidFill>
                <a:latin typeface="Arial"/>
                <a:cs typeface="Arial"/>
              </a:rPr>
              <a:t>heterogeneity</a:t>
            </a:r>
            <a:endParaRPr sz="1600" kern="0">
              <a:solidFill>
                <a:sysClr val="windowText" lastClr="000000"/>
              </a:solidFill>
              <a:latin typeface="Arial"/>
              <a:cs typeface="Arial"/>
            </a:endParaRPr>
          </a:p>
        </p:txBody>
      </p:sp>
      <p:graphicFrame>
        <p:nvGraphicFramePr>
          <p:cNvPr id="33" name="object 19">
            <a:extLst>
              <a:ext uri="{FF2B5EF4-FFF2-40B4-BE49-F238E27FC236}">
                <a16:creationId xmlns:a16="http://schemas.microsoft.com/office/drawing/2014/main" id="{237151C0-FA77-9335-86DC-6E16E5289882}"/>
              </a:ext>
            </a:extLst>
          </p:cNvPr>
          <p:cNvGraphicFramePr>
            <a:graphicFrameLocks noGrp="1"/>
          </p:cNvGraphicFramePr>
          <p:nvPr>
            <p:extLst>
              <p:ext uri="{D42A27DB-BD31-4B8C-83A1-F6EECF244321}">
                <p14:modId xmlns:p14="http://schemas.microsoft.com/office/powerpoint/2010/main" val="2413877614"/>
              </p:ext>
            </p:extLst>
          </p:nvPr>
        </p:nvGraphicFramePr>
        <p:xfrm>
          <a:off x="7672095" y="2329055"/>
          <a:ext cx="3031490" cy="3076574"/>
        </p:xfrm>
        <a:graphic>
          <a:graphicData uri="http://schemas.openxmlformats.org/drawingml/2006/table">
            <a:tbl>
              <a:tblPr firstRow="1" bandRow="1"/>
              <a:tblGrid>
                <a:gridCol w="2219960">
                  <a:extLst>
                    <a:ext uri="{9D8B030D-6E8A-4147-A177-3AD203B41FA5}">
                      <a16:colId xmlns:a16="http://schemas.microsoft.com/office/drawing/2014/main" val="20000"/>
                    </a:ext>
                  </a:extLst>
                </a:gridCol>
                <a:gridCol w="811530">
                  <a:extLst>
                    <a:ext uri="{9D8B030D-6E8A-4147-A177-3AD203B41FA5}">
                      <a16:colId xmlns:a16="http://schemas.microsoft.com/office/drawing/2014/main" val="20001"/>
                    </a:ext>
                  </a:extLst>
                </a:gridCol>
              </a:tblGrid>
              <a:tr h="3238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05"/>
                        </a:lnSpc>
                      </a:pPr>
                      <a:r>
                        <a:rPr lang="en-US" sz="1450">
                          <a:latin typeface="Arial"/>
                          <a:cs typeface="Arial"/>
                        </a:rPr>
                        <a:t>0.653</a:t>
                      </a:r>
                      <a:r>
                        <a:rPr lang="en-US" sz="1450" spc="-25">
                          <a:latin typeface="Arial"/>
                          <a:cs typeface="Arial"/>
                        </a:rPr>
                        <a:t> </a:t>
                      </a:r>
                      <a:r>
                        <a:rPr lang="en-US" sz="1450">
                          <a:latin typeface="Arial"/>
                          <a:cs typeface="Arial"/>
                        </a:rPr>
                        <a:t>(0.526</a:t>
                      </a:r>
                      <a:r>
                        <a:rPr lang="en-US" sz="1450" spc="-5">
                          <a:latin typeface="Arial"/>
                          <a:cs typeface="Arial"/>
                        </a:rPr>
                        <a:t>-</a:t>
                      </a:r>
                      <a:r>
                        <a:rPr lang="en-US" sz="1450" spc="-10">
                          <a:latin typeface="Arial"/>
                          <a:cs typeface="Arial"/>
                        </a:rPr>
                        <a:t>0.807)</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75565" algn="r">
                        <a:lnSpc>
                          <a:spcPts val="1605"/>
                        </a:lnSpc>
                      </a:pPr>
                      <a:r>
                        <a:rPr sz="1450" spc="-25">
                          <a:latin typeface="Arial"/>
                          <a:cs typeface="Arial"/>
                        </a:rPr>
                        <a:t>NA</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714"/>
                        </a:lnSpc>
                        <a:spcBef>
                          <a:spcPts val="790"/>
                        </a:spcBef>
                      </a:pPr>
                      <a:r>
                        <a:rPr lang="en-US" sz="1450">
                          <a:latin typeface="Arial"/>
                          <a:cs typeface="Arial"/>
                        </a:rPr>
                        <a:t>0.623</a:t>
                      </a:r>
                      <a:r>
                        <a:rPr lang="en-US" sz="1450" spc="-25">
                          <a:latin typeface="Arial"/>
                          <a:cs typeface="Arial"/>
                        </a:rPr>
                        <a:t> </a:t>
                      </a:r>
                      <a:r>
                        <a:rPr lang="en-US" sz="1450">
                          <a:latin typeface="Arial"/>
                          <a:cs typeface="Arial"/>
                        </a:rPr>
                        <a:t>(0.427</a:t>
                      </a:r>
                      <a:r>
                        <a:rPr lang="en-US" sz="1450" spc="-5">
                          <a:latin typeface="Arial"/>
                          <a:cs typeface="Arial"/>
                        </a:rPr>
                        <a:t>-</a:t>
                      </a:r>
                      <a:r>
                        <a:rPr lang="en-US" sz="1450" spc="-10">
                          <a:latin typeface="Arial"/>
                          <a:cs typeface="Arial"/>
                        </a:rPr>
                        <a:t>0.901)</a:t>
                      </a:r>
                      <a:endParaRPr lang="en-US"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0"/>
                        </a:spcBef>
                      </a:pPr>
                      <a:r>
                        <a:rPr sz="1450" spc="-20">
                          <a:latin typeface="Arial"/>
                          <a:cs typeface="Arial"/>
                        </a:rPr>
                        <a:t>0.73</a:t>
                      </a:r>
                      <a:endParaRPr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0.675</a:t>
                      </a:r>
                      <a:r>
                        <a:rPr lang="en-US" sz="1450" spc="-25">
                          <a:latin typeface="Arial"/>
                          <a:cs typeface="Arial"/>
                        </a:rPr>
                        <a:t> </a:t>
                      </a:r>
                      <a:r>
                        <a:rPr lang="en-US" sz="1450">
                          <a:latin typeface="Arial"/>
                          <a:cs typeface="Arial"/>
                        </a:rPr>
                        <a:t>(0.518</a:t>
                      </a:r>
                      <a:r>
                        <a:rPr lang="en-US" sz="1450" spc="-5">
                          <a:latin typeface="Arial"/>
                          <a:cs typeface="Arial"/>
                        </a:rPr>
                        <a:t>-</a:t>
                      </a:r>
                      <a:r>
                        <a:rPr lang="en-US" sz="1450" spc="-10">
                          <a:latin typeface="Arial"/>
                          <a:cs typeface="Arial"/>
                        </a:rPr>
                        <a:t>0.874)</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635" algn="ctr">
                        <a:lnSpc>
                          <a:spcPts val="1720"/>
                        </a:lnSpc>
                        <a:spcBef>
                          <a:spcPts val="795"/>
                        </a:spcBef>
                      </a:pPr>
                      <a:r>
                        <a:rPr lang="en-US" sz="1450">
                          <a:latin typeface="Arial"/>
                          <a:cs typeface="Arial"/>
                        </a:rPr>
                        <a:t>0.812</a:t>
                      </a:r>
                      <a:r>
                        <a:rPr lang="en-US" sz="1450" spc="-30">
                          <a:latin typeface="Arial"/>
                          <a:cs typeface="Arial"/>
                        </a:rPr>
                        <a:t> </a:t>
                      </a:r>
                      <a:r>
                        <a:rPr lang="en-US" sz="1450">
                          <a:latin typeface="Arial"/>
                          <a:cs typeface="Arial"/>
                        </a:rPr>
                        <a:t>(0.537</a:t>
                      </a:r>
                      <a:r>
                        <a:rPr lang="en-US" sz="1450" spc="-10">
                          <a:latin typeface="Arial"/>
                          <a:cs typeface="Arial"/>
                        </a:rPr>
                        <a:t>-1.222)</a:t>
                      </a:r>
                      <a:endParaRPr lang="en-US"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20"/>
                        </a:lnSpc>
                        <a:spcBef>
                          <a:spcPts val="795"/>
                        </a:spcBef>
                      </a:pPr>
                      <a:r>
                        <a:rPr sz="1450" spc="-20">
                          <a:latin typeface="Arial"/>
                          <a:cs typeface="Arial"/>
                        </a:rPr>
                        <a:t>0.27</a:t>
                      </a:r>
                      <a:endParaRPr sz="1450">
                        <a:latin typeface="Arial"/>
                        <a:cs typeface="Arial"/>
                      </a:endParaRPr>
                    </a:p>
                  </a:txBody>
                  <a:tcPr marL="0" marR="0" marT="10096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0.618</a:t>
                      </a:r>
                      <a:r>
                        <a:rPr lang="en-US" sz="1450" spc="-25">
                          <a:latin typeface="Arial"/>
                          <a:cs typeface="Arial"/>
                        </a:rPr>
                        <a:t> </a:t>
                      </a:r>
                      <a:r>
                        <a:rPr lang="en-US" sz="1450">
                          <a:latin typeface="Arial"/>
                          <a:cs typeface="Arial"/>
                        </a:rPr>
                        <a:t>(0.480</a:t>
                      </a:r>
                      <a:r>
                        <a:rPr lang="en-US" sz="1450" spc="-5">
                          <a:latin typeface="Arial"/>
                          <a:cs typeface="Arial"/>
                        </a:rPr>
                        <a:t>-</a:t>
                      </a:r>
                      <a:r>
                        <a:rPr lang="en-US" sz="1450" spc="-10">
                          <a:latin typeface="Arial"/>
                          <a:cs typeface="Arial"/>
                        </a:rPr>
                        <a:t>0.793)</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714"/>
                        </a:lnSpc>
                        <a:spcBef>
                          <a:spcPts val="790"/>
                        </a:spcBef>
                      </a:pPr>
                      <a:r>
                        <a:rPr lang="en-US" sz="1450">
                          <a:latin typeface="Arial"/>
                          <a:cs typeface="Arial"/>
                        </a:rPr>
                        <a:t>0.745</a:t>
                      </a:r>
                      <a:r>
                        <a:rPr lang="en-US" sz="1450" spc="-25">
                          <a:latin typeface="Arial"/>
                          <a:cs typeface="Arial"/>
                        </a:rPr>
                        <a:t> </a:t>
                      </a:r>
                      <a:r>
                        <a:rPr lang="en-US" sz="1450">
                          <a:latin typeface="Arial"/>
                          <a:cs typeface="Arial"/>
                        </a:rPr>
                        <a:t>(0.469</a:t>
                      </a:r>
                      <a:r>
                        <a:rPr lang="en-US" sz="1450" spc="-5">
                          <a:latin typeface="Arial"/>
                          <a:cs typeface="Arial"/>
                        </a:rPr>
                        <a:t>-</a:t>
                      </a:r>
                      <a:r>
                        <a:rPr lang="en-US" sz="1450" spc="-10">
                          <a:latin typeface="Arial"/>
                          <a:cs typeface="Arial"/>
                        </a:rPr>
                        <a:t>1.177)</a:t>
                      </a:r>
                      <a:endParaRPr lang="en-US"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0"/>
                        </a:spcBef>
                      </a:pPr>
                      <a:r>
                        <a:rPr sz="1450" spc="-20">
                          <a:latin typeface="Arial"/>
                          <a:cs typeface="Arial"/>
                        </a:rPr>
                        <a:t>0.59</a:t>
                      </a:r>
                      <a:endParaRPr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14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000" algn="ctr">
                        <a:lnSpc>
                          <a:spcPts val="1664"/>
                        </a:lnSpc>
                      </a:pPr>
                      <a:r>
                        <a:rPr lang="en-US" sz="1450">
                          <a:latin typeface="Arial"/>
                          <a:cs typeface="Arial"/>
                        </a:rPr>
                        <a:t>0.645</a:t>
                      </a:r>
                      <a:r>
                        <a:rPr lang="en-US" sz="1450" spc="-25">
                          <a:latin typeface="Arial"/>
                          <a:cs typeface="Arial"/>
                        </a:rPr>
                        <a:t> </a:t>
                      </a:r>
                      <a:r>
                        <a:rPr lang="en-US" sz="1450">
                          <a:latin typeface="Arial"/>
                          <a:cs typeface="Arial"/>
                        </a:rPr>
                        <a:t>(0.505</a:t>
                      </a:r>
                      <a:r>
                        <a:rPr lang="en-US" sz="1450" spc="-5">
                          <a:latin typeface="Arial"/>
                          <a:cs typeface="Arial"/>
                        </a:rPr>
                        <a:t>-</a:t>
                      </a:r>
                      <a:r>
                        <a:rPr lang="en-US" sz="1450" spc="-10">
                          <a:latin typeface="Arial"/>
                          <a:cs typeface="Arial"/>
                        </a:rPr>
                        <a:t>0.820)</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8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714"/>
                        </a:lnSpc>
                        <a:spcBef>
                          <a:spcPts val="790"/>
                        </a:spcBef>
                      </a:pPr>
                      <a:r>
                        <a:rPr lang="en-US" sz="1450">
                          <a:latin typeface="Arial"/>
                          <a:cs typeface="Arial"/>
                        </a:rPr>
                        <a:t>0.563</a:t>
                      </a:r>
                      <a:r>
                        <a:rPr lang="en-US" sz="1450" spc="-25">
                          <a:latin typeface="Arial"/>
                          <a:cs typeface="Arial"/>
                        </a:rPr>
                        <a:t> </a:t>
                      </a:r>
                      <a:r>
                        <a:rPr lang="en-US" sz="1450">
                          <a:latin typeface="Arial"/>
                          <a:cs typeface="Arial"/>
                        </a:rPr>
                        <a:t>(0.426</a:t>
                      </a:r>
                      <a:r>
                        <a:rPr lang="en-US" sz="1450" spc="-5">
                          <a:latin typeface="Arial"/>
                          <a:cs typeface="Arial"/>
                        </a:rPr>
                        <a:t>-</a:t>
                      </a:r>
                      <a:r>
                        <a:rPr lang="en-US" sz="1450" spc="-10">
                          <a:latin typeface="Arial"/>
                          <a:cs typeface="Arial"/>
                        </a:rPr>
                        <a:t>0.739)</a:t>
                      </a:r>
                      <a:endParaRPr lang="en-US"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4130" algn="r">
                        <a:lnSpc>
                          <a:spcPts val="1714"/>
                        </a:lnSpc>
                        <a:spcBef>
                          <a:spcPts val="790"/>
                        </a:spcBef>
                      </a:pPr>
                      <a:r>
                        <a:rPr sz="1450" spc="-20">
                          <a:latin typeface="Arial"/>
                          <a:cs typeface="Arial"/>
                        </a:rPr>
                        <a:t>0.57</a:t>
                      </a:r>
                      <a:endParaRPr sz="1450">
                        <a:latin typeface="Arial"/>
                        <a:cs typeface="Arial"/>
                      </a:endParaRPr>
                    </a:p>
                  </a:txBody>
                  <a:tcPr marL="0" marR="0" marT="10033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209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1635" algn="ctr">
                        <a:lnSpc>
                          <a:spcPts val="1639"/>
                        </a:lnSpc>
                      </a:pPr>
                      <a:r>
                        <a:rPr lang="en-US" sz="1450">
                          <a:latin typeface="Arial"/>
                          <a:cs typeface="Arial"/>
                        </a:rPr>
                        <a:t>0.730</a:t>
                      </a:r>
                      <a:r>
                        <a:rPr lang="en-US" sz="1450" spc="-30">
                          <a:latin typeface="Arial"/>
                          <a:cs typeface="Arial"/>
                        </a:rPr>
                        <a:t> </a:t>
                      </a:r>
                      <a:r>
                        <a:rPr lang="en-US" sz="1450">
                          <a:latin typeface="Arial"/>
                          <a:cs typeface="Arial"/>
                        </a:rPr>
                        <a:t>(0.490</a:t>
                      </a:r>
                      <a:r>
                        <a:rPr lang="en-US" sz="1450" spc="-10">
                          <a:latin typeface="Arial"/>
                          <a:cs typeface="Arial"/>
                        </a:rPr>
                        <a:t>-1.081)</a:t>
                      </a:r>
                      <a:endParaRPr lang="en-US"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33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383540" algn="ctr">
                        <a:lnSpc>
                          <a:spcPts val="1580"/>
                        </a:lnSpc>
                      </a:pPr>
                      <a:r>
                        <a:rPr sz="1450" spc="-25">
                          <a:latin typeface="Arial"/>
                          <a:cs typeface="Arial"/>
                        </a:rPr>
                        <a:t>NC</a:t>
                      </a:r>
                      <a:endParaRPr sz="1450">
                        <a:latin typeface="Arial"/>
                        <a:cs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200">
                        <a:latin typeface="Times New Roman"/>
                        <a:cs typeface="Times New Roman"/>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3" name="Footer Placeholder 2">
            <a:extLst>
              <a:ext uri="{FF2B5EF4-FFF2-40B4-BE49-F238E27FC236}">
                <a16:creationId xmlns:a16="http://schemas.microsoft.com/office/drawing/2014/main" id="{85008FDC-FC07-81EB-CE5F-B9FCD4A7EDC9}"/>
              </a:ext>
            </a:extLst>
          </p:cNvPr>
          <p:cNvSpPr>
            <a:spLocks noGrp="1"/>
          </p:cNvSpPr>
          <p:nvPr>
            <p:ph type="ftr" sz="quarter" idx="3"/>
          </p:nvPr>
        </p:nvSpPr>
        <p:spPr/>
        <p:txBody>
          <a:bodyPr/>
          <a:lstStyle/>
          <a:p>
            <a:r>
              <a:rPr lang="en-US"/>
              <a:t>Garber JE, et al. SABCS 2024. Abstract GS1-09.</a:t>
            </a:r>
          </a:p>
        </p:txBody>
      </p:sp>
      <p:sp>
        <p:nvSpPr>
          <p:cNvPr id="7" name="object 17">
            <a:extLst>
              <a:ext uri="{FF2B5EF4-FFF2-40B4-BE49-F238E27FC236}">
                <a16:creationId xmlns:a16="http://schemas.microsoft.com/office/drawing/2014/main" id="{BAC3BECA-3726-82D0-935F-C571865671A9}"/>
              </a:ext>
            </a:extLst>
          </p:cNvPr>
          <p:cNvSpPr txBox="1"/>
          <p:nvPr/>
        </p:nvSpPr>
        <p:spPr>
          <a:xfrm>
            <a:off x="5010150" y="5995729"/>
            <a:ext cx="1609725" cy="258404"/>
          </a:xfrm>
          <a:prstGeom prst="rect">
            <a:avLst/>
          </a:prstGeom>
        </p:spPr>
        <p:txBody>
          <a:bodyPr vert="horz" wrap="square" lIns="0" tIns="12065" rIns="0" bIns="0" rtlCol="0">
            <a:spAutoFit/>
          </a:bodyPr>
          <a:lstStyle/>
          <a:p>
            <a:pPr marL="12700">
              <a:spcBef>
                <a:spcPts val="95"/>
              </a:spcBef>
            </a:pPr>
            <a:r>
              <a:rPr lang="en-US" sz="1600" kern="0" spc="-10">
                <a:solidFill>
                  <a:sysClr val="windowText" lastClr="000000"/>
                </a:solidFill>
                <a:latin typeface="Arial"/>
                <a:cs typeface="Arial"/>
              </a:rPr>
              <a:t>Favors olaparib</a:t>
            </a:r>
            <a:endParaRPr sz="1600" kern="0">
              <a:solidFill>
                <a:sysClr val="windowText" lastClr="000000"/>
              </a:solidFill>
              <a:latin typeface="Arial"/>
              <a:cs typeface="Arial"/>
            </a:endParaRPr>
          </a:p>
        </p:txBody>
      </p:sp>
      <p:sp>
        <p:nvSpPr>
          <p:cNvPr id="8" name="object 17">
            <a:extLst>
              <a:ext uri="{FF2B5EF4-FFF2-40B4-BE49-F238E27FC236}">
                <a16:creationId xmlns:a16="http://schemas.microsoft.com/office/drawing/2014/main" id="{DCDF5B3D-62DC-A2A0-6F56-C65DA849EB20}"/>
              </a:ext>
            </a:extLst>
          </p:cNvPr>
          <p:cNvSpPr txBox="1"/>
          <p:nvPr/>
        </p:nvSpPr>
        <p:spPr>
          <a:xfrm>
            <a:off x="6530213" y="5986403"/>
            <a:ext cx="1609725" cy="258404"/>
          </a:xfrm>
          <a:prstGeom prst="rect">
            <a:avLst/>
          </a:prstGeom>
        </p:spPr>
        <p:txBody>
          <a:bodyPr vert="horz" wrap="square" lIns="0" tIns="12065" rIns="0" bIns="0" rtlCol="0">
            <a:spAutoFit/>
          </a:bodyPr>
          <a:lstStyle/>
          <a:p>
            <a:pPr marL="12700">
              <a:spcBef>
                <a:spcPts val="95"/>
              </a:spcBef>
            </a:pPr>
            <a:r>
              <a:rPr lang="en-US" sz="1600" kern="0" spc="-10">
                <a:solidFill>
                  <a:sysClr val="windowText" lastClr="000000"/>
                </a:solidFill>
                <a:latin typeface="Arial"/>
                <a:cs typeface="Arial"/>
              </a:rPr>
              <a:t>Favors placebo</a:t>
            </a:r>
            <a:endParaRPr sz="1600" kern="0">
              <a:solidFill>
                <a:sysClr val="windowText" lastClr="000000"/>
              </a:solidFill>
              <a:latin typeface="Arial"/>
              <a:cs typeface="Arial"/>
            </a:endParaRPr>
          </a:p>
        </p:txBody>
      </p:sp>
    </p:spTree>
    <p:extLst>
      <p:ext uri="{BB962C8B-B14F-4D97-AF65-F5344CB8AC3E}">
        <p14:creationId xmlns:p14="http://schemas.microsoft.com/office/powerpoint/2010/main" val="3830332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506703"/>
            <a:ext cx="9550400" cy="1676400"/>
          </a:xfrm>
        </p:spPr>
        <p:txBody>
          <a:bodyPr>
            <a:normAutofit/>
          </a:bodyPr>
          <a:lstStyle/>
          <a:p>
            <a:pPr>
              <a:defRPr/>
            </a:pPr>
            <a:r>
              <a:rPr lang="en-US" sz="4000" dirty="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dirty="0">
                <a:solidFill>
                  <a:schemeClr val="tx1"/>
                </a:solidFill>
                <a:latin typeface="Arial" charset="0"/>
                <a:ea typeface="ＭＳ Ｐゴシック" charset="0"/>
              </a:rPr>
              <a:t>This slide deck in its original and unaltered format is for educational purposes and is current as of December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conditions and possible contraindications </a:t>
            </a:r>
            <a:r>
              <a:rPr lang="en-US" altLang="ja-JP" sz="1799" dirty="0">
                <a:latin typeface="Arial" charset="0"/>
                <a:ea typeface="ＭＳ Ｐゴシック" charset="0"/>
              </a:rPr>
              <a:t>and/or</a:t>
            </a:r>
            <a:r>
              <a:rPr lang="en-US" altLang="ja-JP" sz="1799" dirty="0">
                <a:solidFill>
                  <a:schemeClr val="tx1"/>
                </a:solidFill>
                <a:latin typeface="Arial" charset="0"/>
                <a:ea typeface="ＭＳ Ｐゴシック" charset="0"/>
              </a:rPr>
              <a:t> dangers in use, review of any applicable manufacturer</a:t>
            </a:r>
            <a:r>
              <a:rPr lang="ja-JP" altLang="en-US" sz="1799" dirty="0">
                <a:solidFill>
                  <a:schemeClr val="tx1"/>
                </a:solidFill>
                <a:latin typeface="Arial" charset="0"/>
                <a:ea typeface="ＭＳ Ｐゴシック" charset="0"/>
              </a:rPr>
              <a:t>’</a:t>
            </a:r>
            <a:r>
              <a:rPr lang="en-US" altLang="ja-JP" sz="1799" dirty="0">
                <a:solidFill>
                  <a:schemeClr val="tx1"/>
                </a:solidFill>
                <a:latin typeface="Arial" charset="0"/>
                <a:ea typeface="ＭＳ Ｐゴシック" charset="0"/>
              </a:rPr>
              <a:t>s product information, and comparison with recommendations of other authorities.</a:t>
            </a:r>
            <a:endParaRPr lang="en-US" sz="1799" dirty="0">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5AAB-E128-A87A-DE0D-E0B2E1F53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8C4B3-F6AC-BA42-F0B3-0A963CDA2D9A}"/>
              </a:ext>
            </a:extLst>
          </p:cNvPr>
          <p:cNvSpPr>
            <a:spLocks noGrp="1"/>
          </p:cNvSpPr>
          <p:nvPr>
            <p:ph type="title"/>
          </p:nvPr>
        </p:nvSpPr>
        <p:spPr/>
        <p:txBody>
          <a:bodyPr/>
          <a:lstStyle/>
          <a:p>
            <a:r>
              <a:rPr lang="en-US" err="1"/>
              <a:t>OlympiA</a:t>
            </a:r>
            <a:r>
              <a:rPr lang="en-US"/>
              <a:t>: All Deaths</a:t>
            </a:r>
          </a:p>
        </p:txBody>
      </p:sp>
      <p:sp>
        <p:nvSpPr>
          <p:cNvPr id="3" name="object 3">
            <a:extLst>
              <a:ext uri="{FF2B5EF4-FFF2-40B4-BE49-F238E27FC236}">
                <a16:creationId xmlns:a16="http://schemas.microsoft.com/office/drawing/2014/main" id="{B286046F-7890-893C-CEB7-8D21D650FA88}"/>
              </a:ext>
            </a:extLst>
          </p:cNvPr>
          <p:cNvSpPr txBox="1"/>
          <p:nvPr/>
        </p:nvSpPr>
        <p:spPr>
          <a:xfrm>
            <a:off x="956817" y="4466128"/>
            <a:ext cx="10278366" cy="1613262"/>
          </a:xfrm>
          <a:prstGeom prst="rect">
            <a:avLst/>
          </a:prstGeom>
        </p:spPr>
        <p:txBody>
          <a:bodyPr vert="horz" wrap="square" lIns="0" tIns="88900" rIns="0" bIns="0" rtlCol="0">
            <a:spAutoFit/>
          </a:bodyPr>
          <a:lstStyle/>
          <a:p>
            <a:pPr marL="38100" algn="just">
              <a:spcBef>
                <a:spcPts val="700"/>
              </a:spcBef>
            </a:pPr>
            <a:r>
              <a:rPr sz="1200" kern="0" dirty="0">
                <a:solidFill>
                  <a:sysClr val="windowText" lastClr="000000"/>
                </a:solidFill>
                <a:latin typeface="Arial"/>
                <a:cs typeface="Arial"/>
              </a:rPr>
              <a:t>*Previous</a:t>
            </a:r>
            <a:r>
              <a:rPr sz="1200" kern="0" spc="-25" dirty="0">
                <a:solidFill>
                  <a:sysClr val="windowText" lastClr="000000"/>
                </a:solidFill>
                <a:latin typeface="Arial"/>
                <a:cs typeface="Arial"/>
              </a:rPr>
              <a:t> </a:t>
            </a:r>
            <a:r>
              <a:rPr sz="1200" kern="0" dirty="0">
                <a:solidFill>
                  <a:sysClr val="windowText" lastClr="000000"/>
                </a:solidFill>
                <a:latin typeface="Arial"/>
                <a:cs typeface="Arial"/>
              </a:rPr>
              <a:t>data</a:t>
            </a:r>
            <a:r>
              <a:rPr sz="1200" kern="0" spc="-25" dirty="0">
                <a:solidFill>
                  <a:sysClr val="windowText" lastClr="000000"/>
                </a:solidFill>
                <a:latin typeface="Arial"/>
                <a:cs typeface="Arial"/>
              </a:rPr>
              <a:t> </a:t>
            </a:r>
            <a:r>
              <a:rPr sz="1200" kern="0" dirty="0">
                <a:solidFill>
                  <a:sysClr val="windowText" lastClr="000000"/>
                </a:solidFill>
                <a:latin typeface="Arial"/>
                <a:cs typeface="Arial"/>
              </a:rPr>
              <a:t>from</a:t>
            </a:r>
            <a:r>
              <a:rPr sz="1200" kern="0" spc="-45" dirty="0">
                <a:solidFill>
                  <a:sysClr val="windowText" lastClr="000000"/>
                </a:solidFill>
                <a:latin typeface="Arial"/>
                <a:cs typeface="Arial"/>
              </a:rPr>
              <a:t> </a:t>
            </a:r>
            <a:r>
              <a:rPr sz="1200" kern="0" dirty="0">
                <a:solidFill>
                  <a:sysClr val="windowText" lastClr="000000"/>
                </a:solidFill>
                <a:latin typeface="Arial"/>
                <a:cs typeface="Arial"/>
              </a:rPr>
              <a:t>OS</a:t>
            </a:r>
            <a:r>
              <a:rPr sz="1200" kern="0" spc="-20" dirty="0">
                <a:solidFill>
                  <a:sysClr val="windowText" lastClr="000000"/>
                </a:solidFill>
                <a:latin typeface="Arial"/>
                <a:cs typeface="Arial"/>
              </a:rPr>
              <a:t> </a:t>
            </a:r>
            <a:r>
              <a:rPr sz="1200" kern="0" spc="-25" dirty="0">
                <a:solidFill>
                  <a:sysClr val="windowText" lastClr="000000"/>
                </a:solidFill>
                <a:latin typeface="Arial"/>
                <a:cs typeface="Arial"/>
              </a:rPr>
              <a:t>IA2</a:t>
            </a:r>
            <a:endParaRPr sz="1200" kern="0" dirty="0">
              <a:solidFill>
                <a:sysClr val="windowText" lastClr="000000"/>
              </a:solidFill>
              <a:latin typeface="Arial"/>
              <a:cs typeface="Arial"/>
            </a:endParaRPr>
          </a:p>
          <a:p>
            <a:pPr marL="38100" algn="just">
              <a:spcBef>
                <a:spcPts val="600"/>
              </a:spcBef>
            </a:pPr>
            <a:r>
              <a:rPr lang="en-US" sz="1200" kern="0" baseline="24691" dirty="0">
                <a:solidFill>
                  <a:sysClr val="windowText" lastClr="000000"/>
                </a:solidFill>
                <a:latin typeface="Arial"/>
                <a:cs typeface="Arial"/>
              </a:rPr>
              <a:t>1</a:t>
            </a:r>
            <a:r>
              <a:rPr lang="en-US" sz="1200" kern="0" dirty="0">
                <a:solidFill>
                  <a:sysClr val="windowText" lastClr="000000"/>
                </a:solidFill>
                <a:latin typeface="Arial"/>
                <a:cs typeface="Arial"/>
              </a:rPr>
              <a:t>Other</a:t>
            </a:r>
            <a:r>
              <a:rPr lang="en-US" sz="1200" kern="0" spc="-25" dirty="0">
                <a:solidFill>
                  <a:sysClr val="windowText" lastClr="000000"/>
                </a:solidFill>
                <a:latin typeface="Arial"/>
                <a:cs typeface="Arial"/>
              </a:rPr>
              <a:t> </a:t>
            </a:r>
            <a:r>
              <a:rPr sz="1200" kern="0" dirty="0">
                <a:solidFill>
                  <a:sysClr val="windowText" lastClr="000000"/>
                </a:solidFill>
                <a:latin typeface="Arial"/>
                <a:cs typeface="Arial"/>
              </a:rPr>
              <a:t>cause</a:t>
            </a:r>
            <a:r>
              <a:rPr sz="1200" kern="0" spc="-25" dirty="0">
                <a:solidFill>
                  <a:sysClr val="windowText" lastClr="000000"/>
                </a:solidFill>
                <a:latin typeface="Arial"/>
                <a:cs typeface="Arial"/>
              </a:rPr>
              <a:t> </a:t>
            </a:r>
            <a:r>
              <a:rPr sz="1200" kern="0" dirty="0">
                <a:solidFill>
                  <a:sysClr val="windowText" lastClr="000000"/>
                </a:solidFill>
                <a:latin typeface="Arial"/>
                <a:cs typeface="Arial"/>
              </a:rPr>
              <a:t>of</a:t>
            </a:r>
            <a:r>
              <a:rPr sz="1200" kern="0" spc="-5" dirty="0">
                <a:solidFill>
                  <a:sysClr val="windowText" lastClr="000000"/>
                </a:solidFill>
                <a:latin typeface="Arial"/>
                <a:cs typeface="Arial"/>
              </a:rPr>
              <a:t> </a:t>
            </a:r>
            <a:r>
              <a:rPr sz="1200" kern="0" dirty="0">
                <a:solidFill>
                  <a:sysClr val="windowText" lastClr="000000"/>
                </a:solidFill>
                <a:latin typeface="Arial"/>
                <a:cs typeface="Arial"/>
              </a:rPr>
              <a:t>death</a:t>
            </a:r>
            <a:r>
              <a:rPr sz="1200" kern="0" spc="-15" dirty="0">
                <a:solidFill>
                  <a:sysClr val="windowText" lastClr="000000"/>
                </a:solidFill>
                <a:latin typeface="Arial"/>
                <a:cs typeface="Arial"/>
              </a:rPr>
              <a:t> </a:t>
            </a:r>
            <a:r>
              <a:rPr sz="1200" kern="0" dirty="0">
                <a:solidFill>
                  <a:sysClr val="windowText" lastClr="000000"/>
                </a:solidFill>
                <a:latin typeface="Arial"/>
                <a:cs typeface="Arial"/>
              </a:rPr>
              <a:t>(including</a:t>
            </a:r>
            <a:r>
              <a:rPr sz="1200" kern="0" spc="-40" dirty="0">
                <a:solidFill>
                  <a:sysClr val="windowText" lastClr="000000"/>
                </a:solidFill>
                <a:latin typeface="Arial"/>
                <a:cs typeface="Arial"/>
              </a:rPr>
              <a:t> </a:t>
            </a:r>
            <a:r>
              <a:rPr sz="1200" kern="0" spc="-10" dirty="0">
                <a:solidFill>
                  <a:sysClr val="windowText" lastClr="000000"/>
                </a:solidFill>
                <a:latin typeface="Arial"/>
                <a:cs typeface="Arial"/>
              </a:rPr>
              <a:t>fatal</a:t>
            </a:r>
            <a:r>
              <a:rPr sz="1200" kern="0" spc="-100" dirty="0">
                <a:solidFill>
                  <a:sysClr val="windowText" lastClr="000000"/>
                </a:solidFill>
                <a:latin typeface="Arial"/>
                <a:cs typeface="Arial"/>
              </a:rPr>
              <a:t> </a:t>
            </a:r>
            <a:r>
              <a:rPr sz="1200" kern="0" spc="-10" dirty="0">
                <a:solidFill>
                  <a:sysClr val="windowText" lastClr="000000"/>
                </a:solidFill>
                <a:latin typeface="Arial"/>
                <a:cs typeface="Arial"/>
              </a:rPr>
              <a:t>AEs):</a:t>
            </a:r>
            <a:endParaRPr sz="1200" kern="0" dirty="0">
              <a:solidFill>
                <a:sysClr val="windowText" lastClr="000000"/>
              </a:solidFill>
              <a:latin typeface="Arial"/>
              <a:cs typeface="Arial"/>
            </a:endParaRPr>
          </a:p>
          <a:p>
            <a:pPr marL="289560" marR="30480" algn="just">
              <a:spcBef>
                <a:spcPts val="600"/>
              </a:spcBef>
            </a:pPr>
            <a:r>
              <a:rPr lang="en-US" sz="1200" u="sng" kern="0">
                <a:solidFill>
                  <a:sysClr val="windowText" lastClr="000000"/>
                </a:solidFill>
                <a:uFill>
                  <a:solidFill>
                    <a:srgbClr val="000000"/>
                  </a:solidFill>
                </a:uFill>
                <a:latin typeface="Arial"/>
                <a:cs typeface="Arial"/>
              </a:rPr>
              <a:t>Olaparib</a:t>
            </a:r>
            <a:r>
              <a:rPr sz="1200" u="sng" kern="0">
                <a:solidFill>
                  <a:sysClr val="windowText" lastClr="000000"/>
                </a:solidFill>
                <a:uFill>
                  <a:solidFill>
                    <a:srgbClr val="000000"/>
                  </a:solidFill>
                </a:uFill>
                <a:latin typeface="Arial"/>
                <a:cs typeface="Arial"/>
              </a:rPr>
              <a:t>:</a:t>
            </a:r>
            <a:r>
              <a:rPr sz="1200" kern="0" spc="-65">
                <a:solidFill>
                  <a:sysClr val="windowText" lastClr="000000"/>
                </a:solidFill>
                <a:latin typeface="Arial"/>
                <a:cs typeface="Arial"/>
              </a:rPr>
              <a:t> </a:t>
            </a:r>
            <a:r>
              <a:rPr sz="1200" b="1" kern="0">
                <a:solidFill>
                  <a:sysClr val="windowText" lastClr="000000"/>
                </a:solidFill>
                <a:latin typeface="Arial"/>
                <a:cs typeface="Arial"/>
              </a:rPr>
              <a:t>pancreatic</a:t>
            </a:r>
            <a:r>
              <a:rPr sz="1200" b="1" kern="0" spc="-60">
                <a:solidFill>
                  <a:sysClr val="windowText" lastClr="000000"/>
                </a:solidFill>
                <a:latin typeface="Arial"/>
                <a:cs typeface="Arial"/>
              </a:rPr>
              <a:t> </a:t>
            </a:r>
            <a:r>
              <a:rPr sz="1200" b="1" kern="0">
                <a:solidFill>
                  <a:sysClr val="windowText" lastClr="000000"/>
                </a:solidFill>
                <a:latin typeface="Arial"/>
                <a:cs typeface="Arial"/>
              </a:rPr>
              <a:t>carcinoma</a:t>
            </a:r>
            <a:r>
              <a:rPr sz="1200" b="1" kern="0" spc="-60">
                <a:solidFill>
                  <a:sysClr val="windowText" lastClr="000000"/>
                </a:solidFill>
                <a:latin typeface="Arial"/>
                <a:cs typeface="Arial"/>
              </a:rPr>
              <a:t> </a:t>
            </a:r>
            <a:r>
              <a:rPr sz="1200" b="1" kern="0">
                <a:solidFill>
                  <a:sysClr val="windowText" lastClr="000000"/>
                </a:solidFill>
                <a:latin typeface="Arial"/>
                <a:cs typeface="Arial"/>
              </a:rPr>
              <a:t>(n</a:t>
            </a:r>
            <a:r>
              <a:rPr sz="1200" b="1" kern="0" spc="-25">
                <a:solidFill>
                  <a:sysClr val="windowText" lastClr="000000"/>
                </a:solidFill>
                <a:latin typeface="Arial"/>
                <a:cs typeface="Arial"/>
              </a:rPr>
              <a:t> </a:t>
            </a:r>
            <a:r>
              <a:rPr sz="1200" b="1" kern="0">
                <a:solidFill>
                  <a:sysClr val="windowText" lastClr="000000"/>
                </a:solidFill>
                <a:latin typeface="Arial"/>
                <a:cs typeface="Arial"/>
              </a:rPr>
              <a:t>=</a:t>
            </a:r>
            <a:r>
              <a:rPr sz="1200" b="1" kern="0" spc="-25">
                <a:solidFill>
                  <a:sysClr val="windowText" lastClr="000000"/>
                </a:solidFill>
                <a:latin typeface="Arial"/>
                <a:cs typeface="Arial"/>
              </a:rPr>
              <a:t> </a:t>
            </a:r>
            <a:r>
              <a:rPr sz="1200" b="1" kern="0">
                <a:solidFill>
                  <a:sysClr val="windowText" lastClr="000000"/>
                </a:solidFill>
                <a:latin typeface="Arial"/>
                <a:cs typeface="Arial"/>
              </a:rPr>
              <a:t>1),</a:t>
            </a:r>
            <a:r>
              <a:rPr sz="1200" b="1" kern="0" spc="-30">
                <a:solidFill>
                  <a:sysClr val="windowText" lastClr="000000"/>
                </a:solidFill>
                <a:latin typeface="Arial"/>
                <a:cs typeface="Arial"/>
              </a:rPr>
              <a:t> </a:t>
            </a:r>
            <a:r>
              <a:rPr sz="1200" b="1" kern="0">
                <a:solidFill>
                  <a:sysClr val="windowText" lastClr="000000"/>
                </a:solidFill>
                <a:latin typeface="Arial"/>
                <a:cs typeface="Arial"/>
              </a:rPr>
              <a:t>acute</a:t>
            </a:r>
            <a:r>
              <a:rPr sz="1200" b="1" kern="0" spc="-45">
                <a:solidFill>
                  <a:sysClr val="windowText" lastClr="000000"/>
                </a:solidFill>
                <a:latin typeface="Arial"/>
                <a:cs typeface="Arial"/>
              </a:rPr>
              <a:t> </a:t>
            </a:r>
            <a:r>
              <a:rPr sz="1200" b="1" kern="0">
                <a:solidFill>
                  <a:sysClr val="windowText" lastClr="000000"/>
                </a:solidFill>
                <a:latin typeface="Arial"/>
                <a:cs typeface="Arial"/>
              </a:rPr>
              <a:t>myeloid</a:t>
            </a:r>
            <a:r>
              <a:rPr sz="1200" b="1" kern="0" spc="-5">
                <a:solidFill>
                  <a:sysClr val="windowText" lastClr="000000"/>
                </a:solidFill>
                <a:latin typeface="Arial"/>
                <a:cs typeface="Arial"/>
              </a:rPr>
              <a:t> </a:t>
            </a:r>
            <a:r>
              <a:rPr sz="1200" b="1" kern="0">
                <a:solidFill>
                  <a:sysClr val="windowText" lastClr="000000"/>
                </a:solidFill>
                <a:latin typeface="Arial"/>
                <a:cs typeface="Arial"/>
              </a:rPr>
              <a:t>leukemia</a:t>
            </a:r>
            <a:r>
              <a:rPr sz="1200" b="1" kern="0" spc="-55">
                <a:solidFill>
                  <a:sysClr val="windowText" lastClr="000000"/>
                </a:solidFill>
                <a:latin typeface="Arial"/>
                <a:cs typeface="Arial"/>
              </a:rPr>
              <a:t> </a:t>
            </a:r>
            <a:r>
              <a:rPr sz="1200" b="1" kern="0">
                <a:solidFill>
                  <a:sysClr val="windowText" lastClr="000000"/>
                </a:solidFill>
                <a:latin typeface="Arial"/>
                <a:cs typeface="Arial"/>
              </a:rPr>
              <a:t>(n</a:t>
            </a:r>
            <a:r>
              <a:rPr sz="1200" b="1" kern="0" spc="-25">
                <a:solidFill>
                  <a:sysClr val="windowText" lastClr="000000"/>
                </a:solidFill>
                <a:latin typeface="Arial"/>
                <a:cs typeface="Arial"/>
              </a:rPr>
              <a:t> </a:t>
            </a:r>
            <a:r>
              <a:rPr sz="1200" b="1" kern="0">
                <a:solidFill>
                  <a:sysClr val="windowText" lastClr="000000"/>
                </a:solidFill>
                <a:latin typeface="Arial"/>
                <a:cs typeface="Arial"/>
              </a:rPr>
              <a:t>=</a:t>
            </a:r>
            <a:r>
              <a:rPr sz="1200" b="1" kern="0" spc="-25">
                <a:solidFill>
                  <a:sysClr val="windowText" lastClr="000000"/>
                </a:solidFill>
                <a:latin typeface="Arial"/>
                <a:cs typeface="Arial"/>
              </a:rPr>
              <a:t> </a:t>
            </a:r>
            <a:r>
              <a:rPr sz="1200" b="1" kern="0">
                <a:solidFill>
                  <a:sysClr val="windowText" lastClr="000000"/>
                </a:solidFill>
                <a:latin typeface="Arial"/>
                <a:cs typeface="Arial"/>
              </a:rPr>
              <a:t>3),</a:t>
            </a:r>
            <a:r>
              <a:rPr sz="1200" b="1" kern="0" spc="-20">
                <a:solidFill>
                  <a:sysClr val="windowText" lastClr="000000"/>
                </a:solidFill>
                <a:latin typeface="Arial"/>
                <a:cs typeface="Arial"/>
              </a:rPr>
              <a:t> </a:t>
            </a:r>
            <a:r>
              <a:rPr sz="1200" kern="0">
                <a:solidFill>
                  <a:sysClr val="windowText" lastClr="000000"/>
                </a:solidFill>
                <a:latin typeface="Arial"/>
                <a:cs typeface="Arial"/>
              </a:rPr>
              <a:t>cardiovascular</a:t>
            </a:r>
            <a:r>
              <a:rPr sz="1200" kern="0" spc="-55">
                <a:solidFill>
                  <a:sysClr val="windowText" lastClr="000000"/>
                </a:solidFill>
                <a:latin typeface="Arial"/>
                <a:cs typeface="Arial"/>
              </a:rPr>
              <a:t> </a:t>
            </a:r>
            <a:r>
              <a:rPr sz="1200" kern="0">
                <a:solidFill>
                  <a:sysClr val="windowText" lastClr="000000"/>
                </a:solidFill>
                <a:latin typeface="Arial"/>
                <a:cs typeface="Arial"/>
              </a:rPr>
              <a:t>(n</a:t>
            </a:r>
            <a:r>
              <a:rPr lang="en-US" sz="1200" kern="0">
                <a:solidFill>
                  <a:sysClr val="windowText" lastClr="000000"/>
                </a:solidFill>
                <a:latin typeface="Arial"/>
                <a:cs typeface="Arial"/>
              </a:rPr>
              <a:t> </a:t>
            </a:r>
            <a:r>
              <a:rPr sz="1200" kern="0">
                <a:solidFill>
                  <a:sysClr val="windowText" lastClr="000000"/>
                </a:solidFill>
                <a:latin typeface="Arial"/>
                <a:cs typeface="Arial"/>
              </a:rPr>
              <a:t>=</a:t>
            </a:r>
            <a:r>
              <a:rPr sz="1200" kern="0" spc="-40">
                <a:solidFill>
                  <a:sysClr val="windowText" lastClr="000000"/>
                </a:solidFill>
                <a:latin typeface="Arial"/>
                <a:cs typeface="Arial"/>
              </a:rPr>
              <a:t> </a:t>
            </a:r>
            <a:r>
              <a:rPr sz="1200" kern="0">
                <a:solidFill>
                  <a:sysClr val="windowText" lastClr="000000"/>
                </a:solidFill>
                <a:latin typeface="Arial"/>
                <a:cs typeface="Arial"/>
              </a:rPr>
              <a:t>4),</a:t>
            </a:r>
            <a:r>
              <a:rPr sz="1200" kern="0" spc="-30">
                <a:solidFill>
                  <a:sysClr val="windowText" lastClr="000000"/>
                </a:solidFill>
                <a:latin typeface="Arial"/>
                <a:cs typeface="Arial"/>
              </a:rPr>
              <a:t> </a:t>
            </a:r>
            <a:r>
              <a:rPr sz="1200" kern="0">
                <a:solidFill>
                  <a:sysClr val="windowText" lastClr="000000"/>
                </a:solidFill>
                <a:latin typeface="Arial"/>
                <a:cs typeface="Arial"/>
              </a:rPr>
              <a:t>multiple</a:t>
            </a:r>
            <a:r>
              <a:rPr sz="1200" kern="0" spc="-45">
                <a:solidFill>
                  <a:sysClr val="windowText" lastClr="000000"/>
                </a:solidFill>
                <a:latin typeface="Arial"/>
                <a:cs typeface="Arial"/>
              </a:rPr>
              <a:t> </a:t>
            </a:r>
            <a:r>
              <a:rPr sz="1200" kern="0">
                <a:solidFill>
                  <a:sysClr val="windowText" lastClr="000000"/>
                </a:solidFill>
                <a:latin typeface="Arial"/>
                <a:cs typeface="Arial"/>
              </a:rPr>
              <a:t>organ</a:t>
            </a:r>
            <a:r>
              <a:rPr sz="1200" kern="0" spc="-50">
                <a:solidFill>
                  <a:sysClr val="windowText" lastClr="000000"/>
                </a:solidFill>
                <a:latin typeface="Arial"/>
                <a:cs typeface="Arial"/>
              </a:rPr>
              <a:t> </a:t>
            </a:r>
            <a:r>
              <a:rPr sz="1200" kern="0">
                <a:solidFill>
                  <a:sysClr val="windowText" lastClr="000000"/>
                </a:solidFill>
                <a:latin typeface="Arial"/>
                <a:cs typeface="Arial"/>
              </a:rPr>
              <a:t>dysfunction</a:t>
            </a:r>
            <a:r>
              <a:rPr sz="1200" kern="0" spc="-55">
                <a:solidFill>
                  <a:sysClr val="windowText" lastClr="000000"/>
                </a:solidFill>
                <a:latin typeface="Arial"/>
                <a:cs typeface="Arial"/>
              </a:rPr>
              <a:t> </a:t>
            </a:r>
            <a:r>
              <a:rPr sz="1200" kern="0" spc="-10">
                <a:solidFill>
                  <a:sysClr val="windowText" lastClr="000000"/>
                </a:solidFill>
                <a:latin typeface="Arial"/>
                <a:cs typeface="Arial"/>
              </a:rPr>
              <a:t>syndrome </a:t>
            </a:r>
            <a:r>
              <a:rPr sz="1200" kern="0">
                <a:solidFill>
                  <a:sysClr val="windowText" lastClr="000000"/>
                </a:solidFill>
                <a:latin typeface="Arial"/>
                <a:cs typeface="Arial"/>
              </a:rPr>
              <a:t>(n</a:t>
            </a:r>
            <a:r>
              <a:rPr sz="1200" kern="0" spc="-40">
                <a:solidFill>
                  <a:sysClr val="windowText" lastClr="000000"/>
                </a:solidFill>
                <a:latin typeface="Arial"/>
                <a:cs typeface="Arial"/>
              </a:rPr>
              <a:t> </a:t>
            </a:r>
            <a:r>
              <a:rPr sz="1200" kern="0">
                <a:solidFill>
                  <a:sysClr val="windowText" lastClr="000000"/>
                </a:solidFill>
                <a:latin typeface="Arial"/>
                <a:cs typeface="Arial"/>
              </a:rPr>
              <a:t>=</a:t>
            </a:r>
            <a:r>
              <a:rPr sz="1200" kern="0" spc="-15">
                <a:solidFill>
                  <a:sysClr val="windowText" lastClr="000000"/>
                </a:solidFill>
                <a:latin typeface="Arial"/>
                <a:cs typeface="Arial"/>
              </a:rPr>
              <a:t> </a:t>
            </a:r>
            <a:r>
              <a:rPr sz="1200" kern="0">
                <a:solidFill>
                  <a:sysClr val="windowText" lastClr="000000"/>
                </a:solidFill>
                <a:latin typeface="Arial"/>
                <a:cs typeface="Arial"/>
              </a:rPr>
              <a:t>1),</a:t>
            </a:r>
            <a:r>
              <a:rPr sz="1200" kern="0" spc="-20">
                <a:solidFill>
                  <a:sysClr val="windowText" lastClr="000000"/>
                </a:solidFill>
                <a:latin typeface="Arial"/>
                <a:cs typeface="Arial"/>
              </a:rPr>
              <a:t> </a:t>
            </a:r>
            <a:r>
              <a:rPr sz="1200" kern="0">
                <a:solidFill>
                  <a:sysClr val="windowText" lastClr="000000"/>
                </a:solidFill>
                <a:latin typeface="Arial"/>
                <a:cs typeface="Arial"/>
              </a:rPr>
              <a:t>neutropenic</a:t>
            </a:r>
            <a:r>
              <a:rPr sz="1200" kern="0" spc="-50">
                <a:solidFill>
                  <a:sysClr val="windowText" lastClr="000000"/>
                </a:solidFill>
                <a:latin typeface="Arial"/>
                <a:cs typeface="Arial"/>
              </a:rPr>
              <a:t> </a:t>
            </a:r>
            <a:r>
              <a:rPr sz="1200" kern="0">
                <a:solidFill>
                  <a:sysClr val="windowText" lastClr="000000"/>
                </a:solidFill>
                <a:latin typeface="Arial"/>
                <a:cs typeface="Arial"/>
              </a:rPr>
              <a:t>sepsis</a:t>
            </a:r>
            <a:r>
              <a:rPr sz="1200" kern="0" spc="-45">
                <a:solidFill>
                  <a:sysClr val="windowText" lastClr="000000"/>
                </a:solidFill>
                <a:latin typeface="Arial"/>
                <a:cs typeface="Arial"/>
              </a:rPr>
              <a:t> </a:t>
            </a:r>
            <a:r>
              <a:rPr sz="1200" kern="0">
                <a:solidFill>
                  <a:sysClr val="windowText" lastClr="000000"/>
                </a:solidFill>
                <a:latin typeface="Arial"/>
                <a:cs typeface="Arial"/>
              </a:rPr>
              <a:t>(n</a:t>
            </a:r>
            <a:r>
              <a:rPr sz="1200" kern="0" spc="-15">
                <a:solidFill>
                  <a:sysClr val="windowText" lastClr="000000"/>
                </a:solidFill>
                <a:latin typeface="Arial"/>
                <a:cs typeface="Arial"/>
              </a:rPr>
              <a:t> </a:t>
            </a:r>
            <a:r>
              <a:rPr sz="1200" kern="0">
                <a:solidFill>
                  <a:sysClr val="windowText" lastClr="000000"/>
                </a:solidFill>
                <a:latin typeface="Arial"/>
                <a:cs typeface="Arial"/>
              </a:rPr>
              <a:t>=</a:t>
            </a:r>
            <a:r>
              <a:rPr sz="1200" kern="0" spc="-15">
                <a:solidFill>
                  <a:sysClr val="windowText" lastClr="000000"/>
                </a:solidFill>
                <a:latin typeface="Arial"/>
                <a:cs typeface="Arial"/>
              </a:rPr>
              <a:t> </a:t>
            </a:r>
            <a:r>
              <a:rPr sz="1200" kern="0">
                <a:solidFill>
                  <a:sysClr val="windowText" lastClr="000000"/>
                </a:solidFill>
                <a:latin typeface="Arial"/>
                <a:cs typeface="Arial"/>
              </a:rPr>
              <a:t>1),</a:t>
            </a:r>
            <a:r>
              <a:rPr sz="1200" kern="0" spc="-40">
                <a:solidFill>
                  <a:sysClr val="windowText" lastClr="000000"/>
                </a:solidFill>
                <a:latin typeface="Arial"/>
                <a:cs typeface="Arial"/>
              </a:rPr>
              <a:t> </a:t>
            </a:r>
            <a:r>
              <a:rPr sz="1200" kern="0">
                <a:solidFill>
                  <a:sysClr val="windowText" lastClr="000000"/>
                </a:solidFill>
                <a:latin typeface="Arial"/>
                <a:cs typeface="Arial"/>
              </a:rPr>
              <a:t>unknown</a:t>
            </a:r>
            <a:r>
              <a:rPr sz="1200" kern="0" spc="-25">
                <a:solidFill>
                  <a:sysClr val="windowText" lastClr="000000"/>
                </a:solidFill>
                <a:latin typeface="Arial"/>
                <a:cs typeface="Arial"/>
              </a:rPr>
              <a:t> </a:t>
            </a:r>
            <a:r>
              <a:rPr sz="1200" kern="0">
                <a:solidFill>
                  <a:sysClr val="windowText" lastClr="000000"/>
                </a:solidFill>
                <a:latin typeface="Arial"/>
                <a:cs typeface="Arial"/>
              </a:rPr>
              <a:t>(n</a:t>
            </a:r>
            <a:r>
              <a:rPr sz="1200" kern="0" spc="-15">
                <a:solidFill>
                  <a:sysClr val="windowText" lastClr="000000"/>
                </a:solidFill>
                <a:latin typeface="Arial"/>
                <a:cs typeface="Arial"/>
              </a:rPr>
              <a:t> </a:t>
            </a:r>
            <a:r>
              <a:rPr sz="1200" kern="0">
                <a:solidFill>
                  <a:sysClr val="windowText" lastClr="000000"/>
                </a:solidFill>
                <a:latin typeface="Arial"/>
                <a:cs typeface="Arial"/>
              </a:rPr>
              <a:t>=</a:t>
            </a:r>
            <a:r>
              <a:rPr sz="1200" kern="0" spc="-15">
                <a:solidFill>
                  <a:sysClr val="windowText" lastClr="000000"/>
                </a:solidFill>
                <a:latin typeface="Arial"/>
                <a:cs typeface="Arial"/>
              </a:rPr>
              <a:t> </a:t>
            </a:r>
            <a:r>
              <a:rPr sz="1200" kern="0" spc="-25">
                <a:solidFill>
                  <a:sysClr val="windowText" lastClr="000000"/>
                </a:solidFill>
                <a:latin typeface="Arial"/>
                <a:cs typeface="Arial"/>
              </a:rPr>
              <a:t>3)</a:t>
            </a:r>
            <a:endParaRPr sz="1200" kern="0">
              <a:solidFill>
                <a:sysClr val="windowText" lastClr="000000"/>
              </a:solidFill>
              <a:latin typeface="Arial"/>
              <a:cs typeface="Arial"/>
            </a:endParaRPr>
          </a:p>
          <a:p>
            <a:pPr marL="289560" marR="100965" algn="just">
              <a:spcBef>
                <a:spcPts val="595"/>
              </a:spcBef>
            </a:pPr>
            <a:r>
              <a:rPr lang="en-US" sz="1200" u="sng" kern="0" dirty="0">
                <a:solidFill>
                  <a:sysClr val="windowText" lastClr="000000"/>
                </a:solidFill>
                <a:uFill>
                  <a:solidFill>
                    <a:srgbClr val="000000"/>
                  </a:solidFill>
                </a:uFill>
                <a:latin typeface="Arial"/>
                <a:cs typeface="Arial"/>
              </a:rPr>
              <a:t>Placebo</a:t>
            </a:r>
            <a:r>
              <a:rPr sz="1200" u="sng" kern="0" dirty="0">
                <a:solidFill>
                  <a:sysClr val="windowText" lastClr="000000"/>
                </a:solidFill>
                <a:uFill>
                  <a:solidFill>
                    <a:srgbClr val="000000"/>
                  </a:solidFill>
                </a:uFill>
                <a:latin typeface="Arial"/>
                <a:cs typeface="Arial"/>
              </a:rPr>
              <a:t>:</a:t>
            </a:r>
            <a:r>
              <a:rPr sz="1200" kern="0" spc="-45" dirty="0">
                <a:solidFill>
                  <a:sysClr val="windowText" lastClr="000000"/>
                </a:solidFill>
                <a:latin typeface="Arial"/>
                <a:cs typeface="Arial"/>
              </a:rPr>
              <a:t> </a:t>
            </a:r>
            <a:r>
              <a:rPr sz="1200" b="1" kern="0" dirty="0">
                <a:solidFill>
                  <a:sysClr val="windowText" lastClr="000000"/>
                </a:solidFill>
                <a:latin typeface="Arial"/>
                <a:cs typeface="Arial"/>
              </a:rPr>
              <a:t>ovarian</a:t>
            </a:r>
            <a:r>
              <a:rPr sz="1200" b="1" kern="0" spc="-35" dirty="0">
                <a:solidFill>
                  <a:sysClr val="windowText" lastClr="000000"/>
                </a:solidFill>
                <a:latin typeface="Arial"/>
                <a:cs typeface="Arial"/>
              </a:rPr>
              <a:t> </a:t>
            </a:r>
            <a:r>
              <a:rPr sz="1200" b="1" kern="0" dirty="0">
                <a:solidFill>
                  <a:sysClr val="windowText" lastClr="000000"/>
                </a:solidFill>
                <a:latin typeface="Arial"/>
                <a:cs typeface="Arial"/>
              </a:rPr>
              <a:t>cancer</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2),</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pancreatic</a:t>
            </a:r>
            <a:r>
              <a:rPr sz="1200" b="1" kern="0" spc="-45" dirty="0">
                <a:solidFill>
                  <a:sysClr val="windowText" lastClr="000000"/>
                </a:solidFill>
                <a:latin typeface="Arial"/>
                <a:cs typeface="Arial"/>
              </a:rPr>
              <a:t> </a:t>
            </a:r>
            <a:r>
              <a:rPr sz="1200" b="1" kern="0" dirty="0">
                <a:solidFill>
                  <a:sysClr val="windowText" lastClr="000000"/>
                </a:solidFill>
                <a:latin typeface="Arial"/>
                <a:cs typeface="Arial"/>
              </a:rPr>
              <a:t>carcinoma</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35"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1),</a:t>
            </a:r>
            <a:r>
              <a:rPr sz="1200" b="1" kern="0" spc="-25" dirty="0">
                <a:solidFill>
                  <a:sysClr val="windowText" lastClr="000000"/>
                </a:solidFill>
                <a:latin typeface="Arial"/>
                <a:cs typeface="Arial"/>
              </a:rPr>
              <a:t> </a:t>
            </a:r>
            <a:r>
              <a:rPr sz="1200" b="1" kern="0" dirty="0">
                <a:solidFill>
                  <a:sysClr val="windowText" lastClr="000000"/>
                </a:solidFill>
                <a:latin typeface="Arial"/>
                <a:cs typeface="Arial"/>
              </a:rPr>
              <a:t>pharyngeal carcinoma</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35"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1),</a:t>
            </a:r>
            <a:r>
              <a:rPr sz="1200" b="1" kern="0" spc="-25" dirty="0">
                <a:solidFill>
                  <a:sysClr val="windowText" lastClr="000000"/>
                </a:solidFill>
                <a:latin typeface="Arial"/>
                <a:cs typeface="Arial"/>
              </a:rPr>
              <a:t> </a:t>
            </a:r>
            <a:r>
              <a:rPr sz="1200" b="1" kern="0" dirty="0">
                <a:solidFill>
                  <a:sysClr val="windowText" lastClr="000000"/>
                </a:solidFill>
                <a:latin typeface="Arial"/>
                <a:cs typeface="Arial"/>
              </a:rPr>
              <a:t>acute</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myeloid</a:t>
            </a:r>
            <a:r>
              <a:rPr sz="1200" b="1" kern="0" spc="5" dirty="0">
                <a:solidFill>
                  <a:sysClr val="windowText" lastClr="000000"/>
                </a:solidFill>
                <a:latin typeface="Arial"/>
                <a:cs typeface="Arial"/>
              </a:rPr>
              <a:t> </a:t>
            </a:r>
            <a:r>
              <a:rPr lang="en-US" sz="1200" b="1" kern="0" dirty="0">
                <a:solidFill>
                  <a:sysClr val="windowText" lastClr="000000"/>
                </a:solidFill>
                <a:latin typeface="Arial"/>
                <a:cs typeface="Arial"/>
              </a:rPr>
              <a:t>leukemia</a:t>
            </a:r>
            <a:r>
              <a:rPr sz="1200" b="1" kern="0" spc="-55"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25" dirty="0">
                <a:solidFill>
                  <a:sysClr val="windowText" lastClr="000000"/>
                </a:solidFill>
                <a:latin typeface="Arial"/>
                <a:cs typeface="Arial"/>
              </a:rPr>
              <a:t> 3), </a:t>
            </a:r>
            <a:r>
              <a:rPr sz="1200" b="1" kern="0" spc="-10" dirty="0">
                <a:solidFill>
                  <a:sysClr val="windowText" lastClr="000000"/>
                </a:solidFill>
                <a:latin typeface="Arial"/>
                <a:cs typeface="Arial"/>
              </a:rPr>
              <a:t>myelodysplastic</a:t>
            </a:r>
            <a:r>
              <a:rPr sz="1200" b="1" kern="0" spc="-5" dirty="0">
                <a:solidFill>
                  <a:sysClr val="windowText" lastClr="000000"/>
                </a:solidFill>
                <a:latin typeface="Arial"/>
                <a:cs typeface="Arial"/>
              </a:rPr>
              <a:t> </a:t>
            </a:r>
            <a:r>
              <a:rPr sz="1200" b="1" kern="0" dirty="0">
                <a:solidFill>
                  <a:sysClr val="windowText" lastClr="000000"/>
                </a:solidFill>
                <a:latin typeface="Arial"/>
                <a:cs typeface="Arial"/>
              </a:rPr>
              <a:t>syndrome</a:t>
            </a:r>
            <a:r>
              <a:rPr sz="1200" b="1" kern="0" spc="15"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15" dirty="0">
                <a:solidFill>
                  <a:sysClr val="windowText" lastClr="000000"/>
                </a:solidFill>
                <a:latin typeface="Arial"/>
                <a:cs typeface="Arial"/>
              </a:rPr>
              <a:t> </a:t>
            </a:r>
            <a:r>
              <a:rPr sz="1200" b="1" kern="0" dirty="0">
                <a:solidFill>
                  <a:sysClr val="windowText" lastClr="000000"/>
                </a:solidFill>
                <a:latin typeface="Arial"/>
                <a:cs typeface="Arial"/>
              </a:rPr>
              <a:t>1),</a:t>
            </a:r>
            <a:r>
              <a:rPr sz="1200" b="1" kern="0" spc="-40" dirty="0">
                <a:solidFill>
                  <a:sysClr val="windowText" lastClr="000000"/>
                </a:solidFill>
                <a:latin typeface="Arial"/>
                <a:cs typeface="Arial"/>
              </a:rPr>
              <a:t> </a:t>
            </a:r>
            <a:r>
              <a:rPr sz="1200" b="1" kern="0" dirty="0">
                <a:solidFill>
                  <a:sysClr val="windowText" lastClr="000000"/>
                </a:solidFill>
                <a:latin typeface="Arial"/>
                <a:cs typeface="Arial"/>
              </a:rPr>
              <a:t>pneumonitis</a:t>
            </a:r>
            <a:r>
              <a:rPr sz="1200" b="1" kern="0" spc="-50" dirty="0">
                <a:solidFill>
                  <a:sysClr val="windowText" lastClr="000000"/>
                </a:solidFill>
                <a:latin typeface="Arial"/>
                <a:cs typeface="Arial"/>
              </a:rPr>
              <a:t> </a:t>
            </a:r>
            <a:r>
              <a:rPr sz="1200" b="1" kern="0" dirty="0">
                <a:solidFill>
                  <a:sysClr val="windowText" lastClr="000000"/>
                </a:solidFill>
                <a:latin typeface="Arial"/>
                <a:cs typeface="Arial"/>
              </a:rPr>
              <a:t>(n</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a:t>
            </a:r>
            <a:r>
              <a:rPr sz="1200" b="1" kern="0" spc="-20" dirty="0">
                <a:solidFill>
                  <a:sysClr val="windowText" lastClr="000000"/>
                </a:solidFill>
                <a:latin typeface="Arial"/>
                <a:cs typeface="Arial"/>
              </a:rPr>
              <a:t> </a:t>
            </a:r>
            <a:r>
              <a:rPr sz="1200" b="1" kern="0" dirty="0">
                <a:solidFill>
                  <a:sysClr val="windowText" lastClr="000000"/>
                </a:solidFill>
                <a:latin typeface="Arial"/>
                <a:cs typeface="Arial"/>
              </a:rPr>
              <a:t>1),</a:t>
            </a:r>
            <a:r>
              <a:rPr sz="1200" b="1" kern="0" spc="-5" dirty="0">
                <a:solidFill>
                  <a:sysClr val="windowText" lastClr="000000"/>
                </a:solidFill>
                <a:latin typeface="Arial"/>
                <a:cs typeface="Arial"/>
              </a:rPr>
              <a:t> </a:t>
            </a:r>
            <a:r>
              <a:rPr sz="1200" kern="0" dirty="0">
                <a:solidFill>
                  <a:sysClr val="windowText" lastClr="000000"/>
                </a:solidFill>
                <a:latin typeface="Arial"/>
                <a:cs typeface="Arial"/>
              </a:rPr>
              <a:t>cardiovascular</a:t>
            </a:r>
            <a:r>
              <a:rPr sz="1200" kern="0" spc="-55" dirty="0">
                <a:solidFill>
                  <a:sysClr val="windowText" lastClr="000000"/>
                </a:solidFill>
                <a:latin typeface="Arial"/>
                <a:cs typeface="Arial"/>
              </a:rPr>
              <a:t> </a:t>
            </a:r>
            <a:r>
              <a:rPr sz="1200" kern="0" dirty="0">
                <a:solidFill>
                  <a:sysClr val="windowText" lastClr="000000"/>
                </a:solidFill>
                <a:latin typeface="Arial"/>
                <a:cs typeface="Arial"/>
              </a:rPr>
              <a:t>(n</a:t>
            </a:r>
            <a:r>
              <a:rPr sz="1200" kern="0" spc="-25" dirty="0">
                <a:solidFill>
                  <a:sysClr val="windowText" lastClr="000000"/>
                </a:solidFill>
                <a:latin typeface="Arial"/>
                <a:cs typeface="Arial"/>
              </a:rPr>
              <a:t> </a:t>
            </a:r>
            <a:r>
              <a:rPr sz="1200" kern="0" dirty="0">
                <a:solidFill>
                  <a:sysClr val="windowText" lastClr="000000"/>
                </a:solidFill>
                <a:latin typeface="Arial"/>
                <a:cs typeface="Arial"/>
              </a:rPr>
              <a:t>=</a:t>
            </a:r>
            <a:r>
              <a:rPr sz="1200" kern="0" spc="-20" dirty="0">
                <a:solidFill>
                  <a:sysClr val="windowText" lastClr="000000"/>
                </a:solidFill>
                <a:latin typeface="Arial"/>
                <a:cs typeface="Arial"/>
              </a:rPr>
              <a:t> </a:t>
            </a:r>
            <a:r>
              <a:rPr sz="1200" kern="0" dirty="0">
                <a:solidFill>
                  <a:sysClr val="windowText" lastClr="000000"/>
                </a:solidFill>
                <a:latin typeface="Arial"/>
                <a:cs typeface="Arial"/>
              </a:rPr>
              <a:t>2),</a:t>
            </a:r>
            <a:r>
              <a:rPr sz="1200" kern="0" spc="-20" dirty="0">
                <a:solidFill>
                  <a:sysClr val="windowText" lastClr="000000"/>
                </a:solidFill>
                <a:latin typeface="Arial"/>
                <a:cs typeface="Arial"/>
              </a:rPr>
              <a:t> </a:t>
            </a:r>
            <a:r>
              <a:rPr sz="1200" kern="0" dirty="0">
                <a:solidFill>
                  <a:sysClr val="windowText" lastClr="000000"/>
                </a:solidFill>
                <a:latin typeface="Arial"/>
                <a:cs typeface="Arial"/>
              </a:rPr>
              <a:t>superior</a:t>
            </a:r>
            <a:r>
              <a:rPr sz="1200" kern="0" spc="-55" dirty="0">
                <a:solidFill>
                  <a:sysClr val="windowText" lastClr="000000"/>
                </a:solidFill>
                <a:latin typeface="Arial"/>
                <a:cs typeface="Arial"/>
              </a:rPr>
              <a:t> </a:t>
            </a:r>
            <a:r>
              <a:rPr sz="1200" kern="0" dirty="0">
                <a:solidFill>
                  <a:sysClr val="windowText" lastClr="000000"/>
                </a:solidFill>
                <a:latin typeface="Arial"/>
                <a:cs typeface="Arial"/>
              </a:rPr>
              <a:t>vena</a:t>
            </a:r>
            <a:r>
              <a:rPr sz="1200" kern="0" spc="-10" dirty="0">
                <a:solidFill>
                  <a:sysClr val="windowText" lastClr="000000"/>
                </a:solidFill>
                <a:latin typeface="Arial"/>
                <a:cs typeface="Arial"/>
              </a:rPr>
              <a:t> </a:t>
            </a:r>
            <a:r>
              <a:rPr sz="1200" kern="0" dirty="0">
                <a:solidFill>
                  <a:sysClr val="windowText" lastClr="000000"/>
                </a:solidFill>
                <a:latin typeface="Arial"/>
                <a:cs typeface="Arial"/>
              </a:rPr>
              <a:t>cava</a:t>
            </a:r>
            <a:r>
              <a:rPr sz="1200" kern="0" spc="-15" dirty="0">
                <a:solidFill>
                  <a:sysClr val="windowText" lastClr="000000"/>
                </a:solidFill>
                <a:latin typeface="Arial"/>
                <a:cs typeface="Arial"/>
              </a:rPr>
              <a:t> </a:t>
            </a:r>
            <a:r>
              <a:rPr sz="1200" kern="0" dirty="0">
                <a:solidFill>
                  <a:sysClr val="windowText" lastClr="000000"/>
                </a:solidFill>
                <a:latin typeface="Arial"/>
                <a:cs typeface="Arial"/>
              </a:rPr>
              <a:t>occlusion</a:t>
            </a:r>
            <a:r>
              <a:rPr sz="1200" kern="0" spc="-65" dirty="0">
                <a:solidFill>
                  <a:sysClr val="windowText" lastClr="000000"/>
                </a:solidFill>
                <a:latin typeface="Arial"/>
                <a:cs typeface="Arial"/>
              </a:rPr>
              <a:t> </a:t>
            </a:r>
            <a:r>
              <a:rPr sz="1200" kern="0" dirty="0">
                <a:solidFill>
                  <a:sysClr val="windowText" lastClr="000000"/>
                </a:solidFill>
                <a:latin typeface="Arial"/>
                <a:cs typeface="Arial"/>
              </a:rPr>
              <a:t>(n</a:t>
            </a:r>
            <a:r>
              <a:rPr sz="1200" kern="0" spc="-15" dirty="0">
                <a:solidFill>
                  <a:sysClr val="windowText" lastClr="000000"/>
                </a:solidFill>
                <a:latin typeface="Arial"/>
                <a:cs typeface="Arial"/>
              </a:rPr>
              <a:t> </a:t>
            </a:r>
            <a:r>
              <a:rPr sz="1200" kern="0" dirty="0">
                <a:solidFill>
                  <a:sysClr val="windowText" lastClr="000000"/>
                </a:solidFill>
                <a:latin typeface="Arial"/>
                <a:cs typeface="Arial"/>
              </a:rPr>
              <a:t>=</a:t>
            </a:r>
            <a:r>
              <a:rPr sz="1200" kern="0" spc="-20" dirty="0">
                <a:solidFill>
                  <a:sysClr val="windowText" lastClr="000000"/>
                </a:solidFill>
                <a:latin typeface="Arial"/>
                <a:cs typeface="Arial"/>
              </a:rPr>
              <a:t> </a:t>
            </a:r>
            <a:r>
              <a:rPr sz="1200" kern="0" dirty="0">
                <a:solidFill>
                  <a:sysClr val="windowText" lastClr="000000"/>
                </a:solidFill>
                <a:latin typeface="Arial"/>
                <a:cs typeface="Arial"/>
              </a:rPr>
              <a:t>1),</a:t>
            </a:r>
            <a:r>
              <a:rPr sz="1200" kern="0" spc="-25" dirty="0">
                <a:solidFill>
                  <a:sysClr val="windowText" lastClr="000000"/>
                </a:solidFill>
                <a:latin typeface="Arial"/>
                <a:cs typeface="Arial"/>
              </a:rPr>
              <a:t> </a:t>
            </a:r>
            <a:r>
              <a:rPr lang="en-US" sz="1200" kern="0" spc="-25" dirty="0">
                <a:solidFill>
                  <a:sysClr val="windowText" lastClr="000000"/>
                </a:solidFill>
                <a:latin typeface="Arial"/>
                <a:cs typeface="Arial"/>
              </a:rPr>
              <a:t>C</a:t>
            </a:r>
            <a:r>
              <a:rPr lang="en-US" sz="1200" kern="0" spc="-10" dirty="0">
                <a:solidFill>
                  <a:sysClr val="windowText" lastClr="000000"/>
                </a:solidFill>
                <a:latin typeface="Arial"/>
                <a:cs typeface="Arial"/>
              </a:rPr>
              <a:t>OVID-</a:t>
            </a:r>
            <a:r>
              <a:rPr lang="en-US" sz="1200" kern="0" dirty="0">
                <a:solidFill>
                  <a:sysClr val="windowText" lastClr="000000"/>
                </a:solidFill>
                <a:latin typeface="Arial"/>
                <a:cs typeface="Arial"/>
              </a:rPr>
              <a:t>19</a:t>
            </a:r>
            <a:r>
              <a:rPr sz="1200" kern="0" spc="-35" dirty="0">
                <a:solidFill>
                  <a:sysClr val="windowText" lastClr="000000"/>
                </a:solidFill>
                <a:latin typeface="Arial"/>
                <a:cs typeface="Arial"/>
              </a:rPr>
              <a:t> </a:t>
            </a:r>
            <a:r>
              <a:rPr sz="1200" kern="0" dirty="0">
                <a:solidFill>
                  <a:sysClr val="windowText" lastClr="000000"/>
                </a:solidFill>
                <a:latin typeface="Arial"/>
                <a:cs typeface="Arial"/>
              </a:rPr>
              <a:t>(n</a:t>
            </a:r>
            <a:r>
              <a:rPr sz="1200" kern="0" spc="-20" dirty="0">
                <a:solidFill>
                  <a:sysClr val="windowText" lastClr="000000"/>
                </a:solidFill>
                <a:latin typeface="Arial"/>
                <a:cs typeface="Arial"/>
              </a:rPr>
              <a:t> </a:t>
            </a:r>
            <a:r>
              <a:rPr sz="1200" kern="0" spc="-50" dirty="0">
                <a:solidFill>
                  <a:sysClr val="windowText" lastClr="000000"/>
                </a:solidFill>
                <a:latin typeface="Arial"/>
                <a:cs typeface="Arial"/>
              </a:rPr>
              <a:t>= </a:t>
            </a:r>
            <a:r>
              <a:rPr sz="1200" kern="0" dirty="0">
                <a:solidFill>
                  <a:sysClr val="windowText" lastClr="000000"/>
                </a:solidFill>
                <a:latin typeface="Arial"/>
                <a:cs typeface="Arial"/>
              </a:rPr>
              <a:t>1),</a:t>
            </a:r>
            <a:r>
              <a:rPr sz="1200" kern="0" spc="-25" dirty="0">
                <a:solidFill>
                  <a:sysClr val="windowText" lastClr="000000"/>
                </a:solidFill>
                <a:latin typeface="Arial"/>
                <a:cs typeface="Arial"/>
              </a:rPr>
              <a:t> </a:t>
            </a:r>
            <a:br>
              <a:rPr lang="en-US" sz="1200" kern="0" spc="-25" dirty="0">
                <a:solidFill>
                  <a:sysClr val="windowText" lastClr="000000"/>
                </a:solidFill>
                <a:latin typeface="Arial"/>
                <a:cs typeface="Arial"/>
              </a:rPr>
            </a:br>
            <a:r>
              <a:rPr sz="1200" kern="0" dirty="0">
                <a:solidFill>
                  <a:sysClr val="windowText" lastClr="000000"/>
                </a:solidFill>
                <a:latin typeface="Arial"/>
                <a:cs typeface="Arial"/>
              </a:rPr>
              <a:t>unknown</a:t>
            </a:r>
            <a:r>
              <a:rPr sz="1200" kern="0" spc="-30" dirty="0">
                <a:solidFill>
                  <a:sysClr val="windowText" lastClr="000000"/>
                </a:solidFill>
                <a:latin typeface="Arial"/>
                <a:cs typeface="Arial"/>
              </a:rPr>
              <a:t> </a:t>
            </a:r>
            <a:r>
              <a:rPr sz="1200" kern="0" dirty="0">
                <a:solidFill>
                  <a:sysClr val="windowText" lastClr="000000"/>
                </a:solidFill>
                <a:latin typeface="Arial"/>
                <a:cs typeface="Arial"/>
              </a:rPr>
              <a:t>(n</a:t>
            </a:r>
            <a:r>
              <a:rPr sz="1200" kern="0" spc="-30" dirty="0">
                <a:solidFill>
                  <a:sysClr val="windowText" lastClr="000000"/>
                </a:solidFill>
                <a:latin typeface="Arial"/>
                <a:cs typeface="Arial"/>
              </a:rPr>
              <a:t> </a:t>
            </a:r>
            <a:r>
              <a:rPr sz="1200" kern="0" dirty="0">
                <a:solidFill>
                  <a:sysClr val="windowText" lastClr="000000"/>
                </a:solidFill>
                <a:latin typeface="Arial"/>
                <a:cs typeface="Arial"/>
              </a:rPr>
              <a:t>=</a:t>
            </a:r>
            <a:r>
              <a:rPr sz="1200" kern="0" spc="-15" dirty="0">
                <a:solidFill>
                  <a:sysClr val="windowText" lastClr="000000"/>
                </a:solidFill>
                <a:latin typeface="Arial"/>
                <a:cs typeface="Arial"/>
              </a:rPr>
              <a:t> </a:t>
            </a:r>
            <a:r>
              <a:rPr sz="1200" kern="0" spc="-25" dirty="0">
                <a:solidFill>
                  <a:sysClr val="windowText" lastClr="000000"/>
                </a:solidFill>
                <a:latin typeface="Arial"/>
                <a:cs typeface="Arial"/>
              </a:rPr>
              <a:t>2)</a:t>
            </a:r>
            <a:endParaRPr sz="1200" kern="0" dirty="0">
              <a:solidFill>
                <a:sysClr val="windowText" lastClr="000000"/>
              </a:solidFill>
              <a:latin typeface="Arial"/>
              <a:cs typeface="Arial"/>
            </a:endParaRPr>
          </a:p>
        </p:txBody>
      </p:sp>
      <p:graphicFrame>
        <p:nvGraphicFramePr>
          <p:cNvPr id="35" name="object 4">
            <a:extLst>
              <a:ext uri="{FF2B5EF4-FFF2-40B4-BE49-F238E27FC236}">
                <a16:creationId xmlns:a16="http://schemas.microsoft.com/office/drawing/2014/main" id="{BBF7BB9C-636B-EC87-0657-413D0EC67A7D}"/>
              </a:ext>
            </a:extLst>
          </p:cNvPr>
          <p:cNvGraphicFramePr>
            <a:graphicFrameLocks noGrp="1"/>
          </p:cNvGraphicFramePr>
          <p:nvPr>
            <p:extLst>
              <p:ext uri="{D42A27DB-BD31-4B8C-83A1-F6EECF244321}">
                <p14:modId xmlns:p14="http://schemas.microsoft.com/office/powerpoint/2010/main" val="1955018231"/>
              </p:ext>
            </p:extLst>
          </p:nvPr>
        </p:nvGraphicFramePr>
        <p:xfrm>
          <a:off x="956817" y="1236518"/>
          <a:ext cx="10295888" cy="3229610"/>
        </p:xfrm>
        <a:graphic>
          <a:graphicData uri="http://schemas.openxmlformats.org/drawingml/2006/table">
            <a:tbl>
              <a:tblPr firstRow="1" bandRow="1"/>
              <a:tblGrid>
                <a:gridCol w="4044950">
                  <a:extLst>
                    <a:ext uri="{9D8B030D-6E8A-4147-A177-3AD203B41FA5}">
                      <a16:colId xmlns:a16="http://schemas.microsoft.com/office/drawing/2014/main" val="20000"/>
                    </a:ext>
                  </a:extLst>
                </a:gridCol>
                <a:gridCol w="1562735">
                  <a:extLst>
                    <a:ext uri="{9D8B030D-6E8A-4147-A177-3AD203B41FA5}">
                      <a16:colId xmlns:a16="http://schemas.microsoft.com/office/drawing/2014/main" val="20001"/>
                    </a:ext>
                  </a:extLst>
                </a:gridCol>
                <a:gridCol w="1562735">
                  <a:extLst>
                    <a:ext uri="{9D8B030D-6E8A-4147-A177-3AD203B41FA5}">
                      <a16:colId xmlns:a16="http://schemas.microsoft.com/office/drawing/2014/main" val="20002"/>
                    </a:ext>
                  </a:extLst>
                </a:gridCol>
                <a:gridCol w="1562734">
                  <a:extLst>
                    <a:ext uri="{9D8B030D-6E8A-4147-A177-3AD203B41FA5}">
                      <a16:colId xmlns:a16="http://schemas.microsoft.com/office/drawing/2014/main" val="20003"/>
                    </a:ext>
                  </a:extLst>
                </a:gridCol>
                <a:gridCol w="1562734">
                  <a:extLst>
                    <a:ext uri="{9D8B030D-6E8A-4147-A177-3AD203B41FA5}">
                      <a16:colId xmlns:a16="http://schemas.microsoft.com/office/drawing/2014/main" val="20004"/>
                    </a:ext>
                  </a:extLst>
                </a:gridCol>
              </a:tblGrid>
              <a:tr h="639445">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mn-lt"/>
                        <a:cs typeface="Times New Roman"/>
                      </a:endParaRPr>
                    </a:p>
                  </a:txBody>
                  <a:tcPr marL="0" marR="0" marT="0" marB="0">
                    <a:lnL w="12700">
                      <a:solidFill>
                        <a:srgbClr val="FFFFFF"/>
                      </a:solidFill>
                      <a:prstDash val="solid"/>
                    </a:lnL>
                    <a:lnR w="19050">
                      <a:solidFill>
                        <a:srgbClr val="F1F1F1"/>
                      </a:solidFill>
                      <a:prstDash val="solid"/>
                    </a:lnR>
                    <a:lnT w="12700">
                      <a:solidFill>
                        <a:srgbClr val="FFFFFF"/>
                      </a:solidFill>
                      <a:prstDash val="solid"/>
                    </a:lnT>
                    <a:lnB>
                      <a:noFill/>
                    </a:lnB>
                    <a:lnTlToBr w="12700" cmpd="sng">
                      <a:noFill/>
                      <a:prstDash val="solid"/>
                    </a:lnTlToBr>
                    <a:lnBlToTr w="12700" cmpd="sng">
                      <a:noFill/>
                      <a:prstDash val="solid"/>
                    </a:lnBlToTr>
                    <a:solidFill>
                      <a:schemeClr val="accent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084580" marR="1075690" indent="-2540" algn="ctr">
                        <a:lnSpc>
                          <a:spcPts val="2110"/>
                        </a:lnSpc>
                        <a:spcBef>
                          <a:spcPts val="425"/>
                        </a:spcBef>
                      </a:pPr>
                      <a:r>
                        <a:rPr sz="1800" b="1" spc="-10">
                          <a:solidFill>
                            <a:srgbClr val="FFFFFF"/>
                          </a:solidFill>
                          <a:latin typeface="Arial"/>
                          <a:cs typeface="Arial"/>
                        </a:rPr>
                        <a:t>Olaparib </a:t>
                      </a:r>
                      <a:r>
                        <a:rPr sz="1800" b="1">
                          <a:solidFill>
                            <a:srgbClr val="FFFFFF"/>
                          </a:solidFill>
                          <a:latin typeface="Arial"/>
                          <a:cs typeface="Arial"/>
                        </a:rPr>
                        <a:t>(N</a:t>
                      </a:r>
                      <a:r>
                        <a:rPr sz="1800" b="1" spc="-10">
                          <a:solidFill>
                            <a:srgbClr val="FFFFFF"/>
                          </a:solidFill>
                          <a:latin typeface="Arial"/>
                          <a:cs typeface="Arial"/>
                        </a:rPr>
                        <a:t> </a:t>
                      </a:r>
                      <a:r>
                        <a:rPr sz="1800" b="1">
                          <a:solidFill>
                            <a:srgbClr val="FFFFFF"/>
                          </a:solidFill>
                          <a:latin typeface="Arial"/>
                          <a:cs typeface="Arial"/>
                        </a:rPr>
                        <a:t>=</a:t>
                      </a:r>
                      <a:r>
                        <a:rPr sz="1800" b="1" spc="-20">
                          <a:solidFill>
                            <a:srgbClr val="FFFFFF"/>
                          </a:solidFill>
                          <a:latin typeface="Arial"/>
                          <a:cs typeface="Arial"/>
                        </a:rPr>
                        <a:t> 921)</a:t>
                      </a:r>
                      <a:endParaRPr sz="1800">
                        <a:latin typeface="Arial"/>
                        <a:cs typeface="Arial"/>
                      </a:endParaRPr>
                    </a:p>
                  </a:txBody>
                  <a:tcPr marL="0" marR="0" marT="53975" marB="0">
                    <a:lnL w="19050">
                      <a:solidFill>
                        <a:srgbClr val="F1F1F1"/>
                      </a:solidFill>
                      <a:prstDash val="solid"/>
                    </a:lnL>
                    <a:lnR w="19050">
                      <a:solidFill>
                        <a:srgbClr val="F1F1F1"/>
                      </a:solidFill>
                      <a:prstDash val="solid"/>
                    </a:lnR>
                    <a:lnT>
                      <a:noFill/>
                    </a:lnT>
                    <a:lnB w="19050">
                      <a:solidFill>
                        <a:srgbClr val="F1F1F1"/>
                      </a:solidFill>
                      <a:prstDash val="solid"/>
                    </a:lnB>
                    <a:lnTlToBr w="12700" cmpd="sng">
                      <a:noFill/>
                      <a:prstDash val="solid"/>
                    </a:lnTlToBr>
                    <a:lnBlToTr w="12700" cmpd="sng">
                      <a:noFill/>
                      <a:prstDash val="solid"/>
                    </a:lnBlToTr>
                    <a:solidFill>
                      <a:schemeClr val="accent1"/>
                    </a:solidFill>
                  </a:tcPr>
                </a:tc>
                <a:tc hMerge="1">
                  <a:txBody>
                    <a:bodyPr/>
                    <a:lstStyle/>
                    <a:p>
                      <a:endParaRPr/>
                    </a:p>
                  </a:txBody>
                  <a:tcPr marL="0" marR="0" marT="0" marB="0"/>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085215" marR="1075055" indent="-2540" algn="ctr">
                        <a:lnSpc>
                          <a:spcPts val="2110"/>
                        </a:lnSpc>
                        <a:spcBef>
                          <a:spcPts val="425"/>
                        </a:spcBef>
                      </a:pPr>
                      <a:r>
                        <a:rPr sz="1800" b="1" spc="-10">
                          <a:solidFill>
                            <a:srgbClr val="FFFFFF"/>
                          </a:solidFill>
                          <a:latin typeface="Arial"/>
                          <a:cs typeface="Arial"/>
                        </a:rPr>
                        <a:t>Placebo </a:t>
                      </a:r>
                      <a:r>
                        <a:rPr sz="1800" b="1">
                          <a:solidFill>
                            <a:srgbClr val="FFFFFF"/>
                          </a:solidFill>
                          <a:latin typeface="Arial"/>
                          <a:cs typeface="Arial"/>
                        </a:rPr>
                        <a:t>(N</a:t>
                      </a:r>
                      <a:r>
                        <a:rPr sz="1800" b="1" spc="-10">
                          <a:solidFill>
                            <a:srgbClr val="FFFFFF"/>
                          </a:solidFill>
                          <a:latin typeface="Arial"/>
                          <a:cs typeface="Arial"/>
                        </a:rPr>
                        <a:t> </a:t>
                      </a:r>
                      <a:r>
                        <a:rPr sz="1800" b="1">
                          <a:solidFill>
                            <a:srgbClr val="FFFFFF"/>
                          </a:solidFill>
                          <a:latin typeface="Arial"/>
                          <a:cs typeface="Arial"/>
                        </a:rPr>
                        <a:t>=</a:t>
                      </a:r>
                      <a:r>
                        <a:rPr sz="1800" b="1" spc="-20">
                          <a:solidFill>
                            <a:srgbClr val="FFFFFF"/>
                          </a:solidFill>
                          <a:latin typeface="Arial"/>
                          <a:cs typeface="Arial"/>
                        </a:rPr>
                        <a:t> 915)</a:t>
                      </a:r>
                      <a:endParaRPr sz="1800">
                        <a:latin typeface="Arial"/>
                        <a:cs typeface="Arial"/>
                      </a:endParaRPr>
                    </a:p>
                  </a:txBody>
                  <a:tcPr marL="0" marR="0" marT="53975" marB="0">
                    <a:lnL w="19050">
                      <a:solidFill>
                        <a:srgbClr val="F1F1F1"/>
                      </a:solidFill>
                      <a:prstDash val="solid"/>
                    </a:lnL>
                    <a:lnR w="19050">
                      <a:solidFill>
                        <a:srgbClr val="F1F1F1"/>
                      </a:solidFill>
                      <a:prstDash val="solid"/>
                    </a:lnR>
                    <a:lnT>
                      <a:noFill/>
                    </a:lnT>
                    <a:lnB w="19050">
                      <a:solidFill>
                        <a:srgbClr val="F1F1F1"/>
                      </a:solidFill>
                      <a:prstDash val="solid"/>
                    </a:lnB>
                    <a:lnTlToBr w="12700" cmpd="sng">
                      <a:noFill/>
                      <a:prstDash val="solid"/>
                    </a:lnTlToBr>
                    <a:lnBlToTr w="12700" cmpd="sng">
                      <a:noFill/>
                      <a:prstDash val="solid"/>
                    </a:lnBlToTr>
                    <a:solidFill>
                      <a:schemeClr val="accent1"/>
                    </a:solidFill>
                  </a:tcPr>
                </a:tc>
                <a:tc hMerge="1">
                  <a:txBody>
                    <a:bodyPr/>
                    <a:lstStyle/>
                    <a:p>
                      <a:endParaRPr/>
                    </a:p>
                  </a:txBody>
                  <a:tcPr marL="0" marR="0" marT="0" marB="0"/>
                </a:tc>
                <a:extLst>
                  <a:ext uri="{0D108BD9-81ED-4DB2-BD59-A6C34878D82A}">
                    <a16:rowId xmlns:a16="http://schemas.microsoft.com/office/drawing/2014/main" val="10000"/>
                  </a:ext>
                </a:extLst>
              </a:tr>
              <a:tr h="431800">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500">
                        <a:latin typeface="Times New Roman"/>
                        <a:cs typeface="Times New Roman"/>
                      </a:endParaRPr>
                    </a:p>
                  </a:txBody>
                  <a:tcPr marL="0" marR="0" marT="0" marB="0">
                    <a:lnL w="12700">
                      <a:solidFill>
                        <a:srgbClr val="FFFFFF"/>
                      </a:solidFill>
                      <a:prstDash val="solid"/>
                    </a:lnL>
                    <a:lnR w="19050">
                      <a:solidFill>
                        <a:srgbClr val="F1F1F1"/>
                      </a:solidFill>
                      <a:prstDash val="solid"/>
                    </a:lnR>
                    <a:lnT w="12700">
                      <a:solidFill>
                        <a:srgbClr val="FFFFFF"/>
                      </a:solidFill>
                      <a:prstDash val="solid"/>
                    </a:lnT>
                    <a:lnB>
                      <a:noFill/>
                    </a:lnB>
                    <a:lnTlToBr w="12700" cmpd="sng">
                      <a:noFill/>
                      <a:prstDash val="solid"/>
                    </a:lnTlToBr>
                    <a:lnBlToTr w="12700" cmpd="sng">
                      <a:noFill/>
                      <a:prstDash val="solid"/>
                    </a:lnBlToTr>
                    <a:solidFill>
                      <a:srgbClr val="F0552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434"/>
                        </a:spcBef>
                      </a:pPr>
                      <a:r>
                        <a:rPr lang="en-US" sz="1800" b="1" spc="-10">
                          <a:solidFill>
                            <a:srgbClr val="FFFFFF"/>
                          </a:solidFill>
                          <a:latin typeface="Arial"/>
                          <a:cs typeface="Arial"/>
                        </a:rPr>
                        <a:t>Current</a:t>
                      </a:r>
                      <a:endParaRPr lang="en-US" sz="1800">
                        <a:latin typeface="Arial"/>
                        <a:cs typeface="Arial"/>
                      </a:endParaRPr>
                    </a:p>
                  </a:txBody>
                  <a:tcPr marL="0" marR="0" marT="55244" marB="0">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675"/>
                        </a:spcBef>
                      </a:pPr>
                      <a:r>
                        <a:rPr lang="en-US" sz="1800" b="1" spc="-10">
                          <a:solidFill>
                            <a:srgbClr val="FFFFFF"/>
                          </a:solidFill>
                          <a:latin typeface="Arial"/>
                          <a:cs typeface="Arial"/>
                        </a:rPr>
                        <a:t>Previous*</a:t>
                      </a:r>
                      <a:endParaRPr lang="en-US" sz="1800">
                        <a:latin typeface="Arial"/>
                        <a:cs typeface="Arial"/>
                      </a:endParaRPr>
                    </a:p>
                  </a:txBody>
                  <a:tcPr marL="0" marR="0" marT="85725" marB="0">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434"/>
                        </a:spcBef>
                        <a:tabLst>
                          <a:tab pos="57150" algn="l"/>
                        </a:tabLst>
                      </a:pPr>
                      <a:r>
                        <a:rPr lang="en-US" sz="1800" b="1" spc="-10">
                          <a:solidFill>
                            <a:srgbClr val="FFFFFF"/>
                          </a:solidFill>
                          <a:latin typeface="Arial"/>
                          <a:cs typeface="Arial"/>
                        </a:rPr>
                        <a:t>Current</a:t>
                      </a:r>
                      <a:endParaRPr lang="en-US" sz="1800">
                        <a:latin typeface="Arial"/>
                        <a:cs typeface="Arial"/>
                      </a:endParaRPr>
                    </a:p>
                  </a:txBody>
                  <a:tcPr marL="0" marR="0" marT="55244" marB="0">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675"/>
                        </a:spcBef>
                      </a:pPr>
                      <a:r>
                        <a:rPr lang="en-US" sz="1800" b="1" spc="-10">
                          <a:solidFill>
                            <a:srgbClr val="FFFFFF"/>
                          </a:solidFill>
                          <a:latin typeface="Arial"/>
                          <a:cs typeface="Arial"/>
                        </a:rPr>
                        <a:t>Previous*</a:t>
                      </a:r>
                      <a:endParaRPr lang="en-US" sz="1800">
                        <a:latin typeface="Arial"/>
                        <a:cs typeface="Arial"/>
                      </a:endParaRPr>
                    </a:p>
                  </a:txBody>
                  <a:tcPr marL="0" marR="0" marT="85725" marB="0">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575"/>
                        </a:spcBef>
                      </a:pPr>
                      <a:r>
                        <a:rPr sz="1800" b="1" spc="-10">
                          <a:latin typeface="Arial"/>
                          <a:cs typeface="Arial"/>
                        </a:rPr>
                        <a:t>Total</a:t>
                      </a:r>
                      <a:r>
                        <a:rPr sz="1800" b="1" spc="-50">
                          <a:latin typeface="Arial"/>
                          <a:cs typeface="Arial"/>
                        </a:rPr>
                        <a:t> </a:t>
                      </a:r>
                      <a:r>
                        <a:rPr sz="1800" b="1">
                          <a:latin typeface="Arial"/>
                          <a:cs typeface="Arial"/>
                        </a:rPr>
                        <a:t>number</a:t>
                      </a:r>
                      <a:r>
                        <a:rPr sz="1800" b="1" spc="-55">
                          <a:latin typeface="Arial"/>
                          <a:cs typeface="Arial"/>
                        </a:rPr>
                        <a:t> </a:t>
                      </a:r>
                      <a:r>
                        <a:rPr sz="1800" b="1">
                          <a:latin typeface="Arial"/>
                          <a:cs typeface="Arial"/>
                        </a:rPr>
                        <a:t>of</a:t>
                      </a:r>
                      <a:r>
                        <a:rPr sz="1800" b="1" spc="-55">
                          <a:latin typeface="Arial"/>
                          <a:cs typeface="Arial"/>
                        </a:rPr>
                        <a:t> </a:t>
                      </a:r>
                      <a:r>
                        <a:rPr sz="1800" b="1" spc="-10">
                          <a:latin typeface="Arial"/>
                          <a:cs typeface="Arial"/>
                        </a:rPr>
                        <a:t>deaths</a:t>
                      </a:r>
                      <a:endParaRPr sz="1800">
                        <a:latin typeface="Arial"/>
                        <a:cs typeface="Arial"/>
                      </a:endParaRPr>
                    </a:p>
                  </a:txBody>
                  <a:tcPr marL="0" marR="0" marT="73025" marB="0">
                    <a:lnL>
                      <a:noFill/>
                    </a:lnL>
                    <a:lnR w="19050">
                      <a:solidFill>
                        <a:srgbClr val="F1F1F1"/>
                      </a:solidFill>
                      <a:prstDash val="solid"/>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75"/>
                        </a:spcBef>
                      </a:pPr>
                      <a:r>
                        <a:rPr lang="en-US" sz="1800" b="1">
                          <a:latin typeface="Arial"/>
                          <a:cs typeface="Arial"/>
                        </a:rPr>
                        <a:t>107</a:t>
                      </a:r>
                      <a:r>
                        <a:rPr lang="en-US" sz="1800" b="1" spc="-5">
                          <a:latin typeface="Arial"/>
                          <a:cs typeface="Arial"/>
                        </a:rPr>
                        <a:t> </a:t>
                      </a:r>
                      <a:r>
                        <a:rPr lang="en-US" sz="1800" b="1" spc="-10">
                          <a:latin typeface="Arial"/>
                          <a:cs typeface="Arial"/>
                        </a:rPr>
                        <a:t>(11.6%)</a:t>
                      </a:r>
                      <a:endParaRPr lang="en-US" sz="1800">
                        <a:latin typeface="Arial"/>
                        <a:cs typeface="Arial"/>
                      </a:endParaRPr>
                    </a:p>
                  </a:txBody>
                  <a:tcPr marL="0" marR="0" marT="7302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70"/>
                        </a:spcBef>
                      </a:pPr>
                      <a:r>
                        <a:rPr lang="en-US" sz="1500" i="1">
                          <a:latin typeface="Arial"/>
                          <a:cs typeface="Arial"/>
                        </a:rPr>
                        <a:t>[75</a:t>
                      </a:r>
                      <a:r>
                        <a:rPr lang="en-US" sz="1500" i="1" spc="-25">
                          <a:latin typeface="Arial"/>
                          <a:cs typeface="Arial"/>
                        </a:rPr>
                        <a:t> </a:t>
                      </a:r>
                      <a:r>
                        <a:rPr lang="en-US" sz="1500" i="1" spc="-10">
                          <a:latin typeface="Arial"/>
                          <a:cs typeface="Arial"/>
                        </a:rPr>
                        <a:t>(8.1%)]</a:t>
                      </a:r>
                      <a:endParaRPr lang="en-US" sz="1500">
                        <a:latin typeface="Arial"/>
                        <a:cs typeface="Arial"/>
                      </a:endParaRPr>
                    </a:p>
                  </a:txBody>
                  <a:tcPr marL="0" marR="0" marT="9779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75"/>
                        </a:spcBef>
                      </a:pPr>
                      <a:r>
                        <a:rPr lang="en-US" sz="1800" b="1">
                          <a:latin typeface="Arial"/>
                          <a:cs typeface="Arial"/>
                        </a:rPr>
                        <a:t>143</a:t>
                      </a:r>
                      <a:r>
                        <a:rPr lang="en-US" sz="1800" b="1" spc="-5">
                          <a:latin typeface="Arial"/>
                          <a:cs typeface="Arial"/>
                        </a:rPr>
                        <a:t> </a:t>
                      </a:r>
                      <a:r>
                        <a:rPr lang="en-US" sz="1800" b="1" spc="-10">
                          <a:latin typeface="Arial"/>
                          <a:cs typeface="Arial"/>
                        </a:rPr>
                        <a:t>(15.6%)</a:t>
                      </a:r>
                      <a:endParaRPr lang="en-US" sz="1800">
                        <a:latin typeface="Arial"/>
                        <a:cs typeface="Arial"/>
                      </a:endParaRPr>
                    </a:p>
                  </a:txBody>
                  <a:tcPr marL="0" marR="0" marT="7302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70"/>
                        </a:spcBef>
                      </a:pPr>
                      <a:r>
                        <a:rPr lang="en-US" sz="1500" i="1">
                          <a:latin typeface="Arial"/>
                          <a:cs typeface="Arial"/>
                        </a:rPr>
                        <a:t>[109</a:t>
                      </a:r>
                      <a:r>
                        <a:rPr lang="en-US" sz="1500" i="1" spc="-35">
                          <a:latin typeface="Arial"/>
                          <a:cs typeface="Arial"/>
                        </a:rPr>
                        <a:t> </a:t>
                      </a:r>
                      <a:r>
                        <a:rPr lang="en-US" sz="1500" i="1" spc="-10">
                          <a:latin typeface="Arial"/>
                          <a:cs typeface="Arial"/>
                        </a:rPr>
                        <a:t>(11.9%)]</a:t>
                      </a:r>
                      <a:endParaRPr lang="en-US" sz="1500">
                        <a:latin typeface="Arial"/>
                        <a:cs typeface="Arial"/>
                      </a:endParaRPr>
                    </a:p>
                  </a:txBody>
                  <a:tcPr marL="0" marR="0" marT="9779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3815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575"/>
                        </a:spcBef>
                      </a:pPr>
                      <a:r>
                        <a:rPr sz="1800">
                          <a:latin typeface="Arial"/>
                          <a:cs typeface="Arial"/>
                        </a:rPr>
                        <a:t>Primary</a:t>
                      </a:r>
                      <a:r>
                        <a:rPr sz="1800" spc="-35">
                          <a:latin typeface="Arial"/>
                          <a:cs typeface="Arial"/>
                        </a:rPr>
                        <a:t> </a:t>
                      </a:r>
                      <a:r>
                        <a:rPr sz="1800">
                          <a:latin typeface="Arial"/>
                          <a:cs typeface="Arial"/>
                        </a:rPr>
                        <a:t>cause</a:t>
                      </a:r>
                      <a:r>
                        <a:rPr sz="1800" spc="-20">
                          <a:latin typeface="Arial"/>
                          <a:cs typeface="Arial"/>
                        </a:rPr>
                        <a:t> </a:t>
                      </a:r>
                      <a:r>
                        <a:rPr sz="1800">
                          <a:latin typeface="Arial"/>
                          <a:cs typeface="Arial"/>
                        </a:rPr>
                        <a:t>of</a:t>
                      </a:r>
                      <a:r>
                        <a:rPr sz="1800" spc="-20">
                          <a:latin typeface="Arial"/>
                          <a:cs typeface="Arial"/>
                        </a:rPr>
                        <a:t> </a:t>
                      </a:r>
                      <a:r>
                        <a:rPr sz="1800" spc="-10">
                          <a:latin typeface="Arial"/>
                          <a:cs typeface="Arial"/>
                        </a:rPr>
                        <a:t>death</a:t>
                      </a:r>
                      <a:endParaRPr sz="1800">
                        <a:latin typeface="Arial"/>
                        <a:cs typeface="Arial"/>
                      </a:endParaRPr>
                    </a:p>
                  </a:txBody>
                  <a:tcPr marL="0" marR="0" marT="73025" marB="0">
                    <a:lnL>
                      <a:noFill/>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endParaRPr lang="en-US" sz="1500">
                        <a:latin typeface="Times New Roman"/>
                        <a:cs typeface="Times New Roman"/>
                      </a:endParaRPr>
                    </a:p>
                  </a:txBody>
                  <a:tcPr marL="0" marR="0" marT="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endParaRPr lang="en-US" sz="1500">
                        <a:latin typeface="Times New Roman"/>
                        <a:cs typeface="Times New Roman"/>
                      </a:endParaRPr>
                    </a:p>
                  </a:txBody>
                  <a:tcPr marL="0" marR="0" marT="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endParaRPr lang="en-US" sz="1500">
                        <a:latin typeface="Times New Roman"/>
                        <a:cs typeface="Times New Roman"/>
                      </a:endParaRPr>
                    </a:p>
                  </a:txBody>
                  <a:tcPr marL="0" marR="0" marT="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pPr>
                      <a:endParaRPr lang="en-US" sz="1500">
                        <a:latin typeface="Times New Roman"/>
                        <a:cs typeface="Times New Roman"/>
                      </a:endParaRPr>
                    </a:p>
                  </a:txBody>
                  <a:tcPr marL="0" marR="0" marT="0"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3"/>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0">
                        <a:lnSpc>
                          <a:spcPct val="100000"/>
                        </a:lnSpc>
                        <a:spcBef>
                          <a:spcPts val="525"/>
                        </a:spcBef>
                      </a:pPr>
                      <a:r>
                        <a:rPr sz="1800">
                          <a:latin typeface="Arial"/>
                          <a:cs typeface="Arial"/>
                        </a:rPr>
                        <a:t>Breast</a:t>
                      </a:r>
                      <a:r>
                        <a:rPr sz="1800" spc="-20">
                          <a:latin typeface="Arial"/>
                          <a:cs typeface="Arial"/>
                        </a:rPr>
                        <a:t> </a:t>
                      </a:r>
                      <a:r>
                        <a:rPr sz="1800">
                          <a:latin typeface="Arial"/>
                          <a:cs typeface="Arial"/>
                        </a:rPr>
                        <a:t>cancer</a:t>
                      </a:r>
                      <a:r>
                        <a:rPr sz="1800" spc="-15">
                          <a:latin typeface="Arial"/>
                          <a:cs typeface="Arial"/>
                        </a:rPr>
                        <a:t> </a:t>
                      </a:r>
                      <a:r>
                        <a:rPr sz="1800" spc="-10">
                          <a:latin typeface="Arial"/>
                          <a:cs typeface="Arial"/>
                        </a:rPr>
                        <a:t>recurrence</a:t>
                      </a:r>
                      <a:endParaRPr sz="1800">
                        <a:latin typeface="Arial"/>
                        <a:cs typeface="Arial"/>
                      </a:endParaRPr>
                    </a:p>
                  </a:txBody>
                  <a:tcPr marL="0" marR="0" marT="66675" marB="0">
                    <a:lnL>
                      <a:noFill/>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25"/>
                        </a:spcBef>
                      </a:pPr>
                      <a:r>
                        <a:rPr lang="en-US" sz="1800" b="1">
                          <a:latin typeface="Arial"/>
                          <a:cs typeface="Arial"/>
                        </a:rPr>
                        <a:t>94</a:t>
                      </a:r>
                      <a:r>
                        <a:rPr lang="en-US" sz="1800" b="1" spc="-10">
                          <a:latin typeface="Arial"/>
                          <a:cs typeface="Arial"/>
                        </a:rPr>
                        <a:t> (10.2%)</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pPr>
                      <a:r>
                        <a:rPr lang="en-US" sz="1500" i="1">
                          <a:latin typeface="Arial"/>
                          <a:cs typeface="Arial"/>
                        </a:rPr>
                        <a:t>[70</a:t>
                      </a:r>
                      <a:r>
                        <a:rPr lang="en-US" sz="1500" i="1" spc="-25">
                          <a:latin typeface="Arial"/>
                          <a:cs typeface="Arial"/>
                        </a:rPr>
                        <a:t> </a:t>
                      </a:r>
                      <a:r>
                        <a:rPr lang="en-US" sz="1500" i="1" spc="-10">
                          <a:latin typeface="Arial"/>
                          <a:cs typeface="Arial"/>
                        </a:rPr>
                        <a:t>(7.6%)]</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25"/>
                        </a:spcBef>
                      </a:pPr>
                      <a:r>
                        <a:rPr lang="en-US" sz="1800" b="1">
                          <a:latin typeface="Arial"/>
                          <a:cs typeface="Arial"/>
                        </a:rPr>
                        <a:t>128</a:t>
                      </a:r>
                      <a:r>
                        <a:rPr lang="en-US" sz="1800" b="1" spc="-5">
                          <a:latin typeface="Arial"/>
                          <a:cs typeface="Arial"/>
                        </a:rPr>
                        <a:t> </a:t>
                      </a:r>
                      <a:r>
                        <a:rPr lang="en-US" sz="1800" b="1" spc="-10">
                          <a:latin typeface="Arial"/>
                          <a:cs typeface="Arial"/>
                        </a:rPr>
                        <a:t>(14.0%)</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tabLst>
                          <a:tab pos="57150" algn="l"/>
                        </a:tabLst>
                      </a:pPr>
                      <a:r>
                        <a:rPr lang="en-US" sz="1500" i="1">
                          <a:latin typeface="Arial"/>
                          <a:cs typeface="Arial"/>
                        </a:rPr>
                        <a:t>[103</a:t>
                      </a:r>
                      <a:r>
                        <a:rPr lang="en-US" sz="1500" i="1" spc="-35">
                          <a:latin typeface="Arial"/>
                          <a:cs typeface="Arial"/>
                        </a:rPr>
                        <a:t> </a:t>
                      </a:r>
                      <a:r>
                        <a:rPr lang="en-US" sz="1500" i="1" spc="-10">
                          <a:latin typeface="Arial"/>
                          <a:cs typeface="Arial"/>
                        </a:rPr>
                        <a:t>(11.3%)]</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4"/>
                  </a:ext>
                </a:extLst>
              </a:tr>
              <a:tr h="4318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0">
                        <a:lnSpc>
                          <a:spcPct val="100000"/>
                        </a:lnSpc>
                        <a:spcBef>
                          <a:spcPts val="525"/>
                        </a:spcBef>
                      </a:pPr>
                      <a:r>
                        <a:rPr lang="en-US" sz="1800">
                          <a:latin typeface="Arial"/>
                          <a:cs typeface="Arial"/>
                        </a:rPr>
                        <a:t>Other</a:t>
                      </a:r>
                      <a:r>
                        <a:rPr lang="en-US" sz="1800" spc="-37" baseline="25462">
                          <a:latin typeface="Arial"/>
                          <a:cs typeface="Arial"/>
                        </a:rPr>
                        <a:t>1</a:t>
                      </a:r>
                      <a:endParaRPr lang="en-US" sz="1800" baseline="25462">
                        <a:latin typeface="Arial"/>
                        <a:cs typeface="Arial"/>
                      </a:endParaRPr>
                    </a:p>
                  </a:txBody>
                  <a:tcPr marL="0" marR="0" marT="66675" marB="0">
                    <a:lnL>
                      <a:noFill/>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25"/>
                        </a:spcBef>
                      </a:pPr>
                      <a:r>
                        <a:rPr lang="en-US" sz="1800" b="1">
                          <a:latin typeface="Arial"/>
                          <a:cs typeface="Arial"/>
                        </a:rPr>
                        <a:t>13</a:t>
                      </a:r>
                      <a:r>
                        <a:rPr lang="en-US" sz="1800" b="1" spc="-10">
                          <a:latin typeface="Arial"/>
                          <a:cs typeface="Arial"/>
                        </a:rPr>
                        <a:t> (1.4%)</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pPr>
                      <a:r>
                        <a:rPr lang="en-US" sz="1500" i="1">
                          <a:latin typeface="Arial"/>
                          <a:cs typeface="Arial"/>
                        </a:rPr>
                        <a:t>[5</a:t>
                      </a:r>
                      <a:r>
                        <a:rPr lang="en-US" sz="1500" i="1" spc="-5">
                          <a:latin typeface="Arial"/>
                          <a:cs typeface="Arial"/>
                        </a:rPr>
                        <a:t> </a:t>
                      </a:r>
                      <a:r>
                        <a:rPr lang="en-US" sz="1500" i="1" spc="-10">
                          <a:latin typeface="Arial"/>
                          <a:cs typeface="Arial"/>
                        </a:rPr>
                        <a:t>(&lt;1%)]</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1450" algn="ctr">
                        <a:lnSpc>
                          <a:spcPct val="100000"/>
                        </a:lnSpc>
                        <a:spcBef>
                          <a:spcPts val="525"/>
                        </a:spcBef>
                      </a:pPr>
                      <a:r>
                        <a:rPr lang="en-US" sz="1800" b="1">
                          <a:latin typeface="Arial"/>
                          <a:cs typeface="Arial"/>
                        </a:rPr>
                        <a:t>15</a:t>
                      </a:r>
                      <a:r>
                        <a:rPr lang="en-US" sz="1800" b="1" spc="-10">
                          <a:latin typeface="Arial"/>
                          <a:cs typeface="Arial"/>
                        </a:rPr>
                        <a:t> (1.6%)</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pPr>
                      <a:r>
                        <a:rPr lang="en-US" sz="1500" i="1">
                          <a:latin typeface="Arial"/>
                          <a:cs typeface="Arial"/>
                        </a:rPr>
                        <a:t>[6</a:t>
                      </a:r>
                      <a:r>
                        <a:rPr lang="en-US" sz="1500" i="1" spc="-5">
                          <a:latin typeface="Arial"/>
                          <a:cs typeface="Arial"/>
                        </a:rPr>
                        <a:t> </a:t>
                      </a:r>
                      <a:r>
                        <a:rPr lang="en-US" sz="1500" i="1" spc="-10">
                          <a:latin typeface="Arial"/>
                          <a:cs typeface="Arial"/>
                        </a:rPr>
                        <a:t>(&lt;1%)]</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5"/>
                  </a:ext>
                </a:extLst>
              </a:tr>
              <a:tr h="42481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81000">
                        <a:lnSpc>
                          <a:spcPct val="100000"/>
                        </a:lnSpc>
                        <a:spcBef>
                          <a:spcPts val="525"/>
                        </a:spcBef>
                      </a:pPr>
                      <a:r>
                        <a:rPr sz="1800" spc="-10">
                          <a:latin typeface="Arial"/>
                          <a:cs typeface="Arial"/>
                        </a:rPr>
                        <a:t>Missing</a:t>
                      </a:r>
                      <a:endParaRPr sz="1800">
                        <a:latin typeface="Arial"/>
                        <a:cs typeface="Arial"/>
                      </a:endParaRPr>
                    </a:p>
                  </a:txBody>
                  <a:tcPr marL="0" marR="0" marT="66675" marB="0">
                    <a:lnL>
                      <a:noFill/>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25"/>
                        </a:spcBef>
                      </a:pPr>
                      <a:r>
                        <a:rPr lang="en-US" sz="1800" b="1">
                          <a:latin typeface="Arial"/>
                          <a:cs typeface="Arial"/>
                        </a:rPr>
                        <a:t>0</a:t>
                      </a:r>
                      <a:r>
                        <a:rPr lang="en-US" sz="1800" b="1" spc="-10">
                          <a:latin typeface="Arial"/>
                          <a:cs typeface="Arial"/>
                        </a:rPr>
                        <a:t> (0.0%)</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pPr>
                      <a:r>
                        <a:rPr lang="en-US" sz="1500" i="1">
                          <a:latin typeface="Arial"/>
                          <a:cs typeface="Arial"/>
                        </a:rPr>
                        <a:t>[0</a:t>
                      </a:r>
                      <a:r>
                        <a:rPr lang="en-US" sz="1500" i="1" spc="-5">
                          <a:latin typeface="Arial"/>
                          <a:cs typeface="Arial"/>
                        </a:rPr>
                        <a:t> </a:t>
                      </a:r>
                      <a:r>
                        <a:rPr lang="en-US" sz="1500" i="1" spc="-10">
                          <a:latin typeface="Arial"/>
                          <a:cs typeface="Arial"/>
                        </a:rPr>
                        <a:t>(0.0%)]</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172085" algn="ctr">
                        <a:lnSpc>
                          <a:spcPct val="100000"/>
                        </a:lnSpc>
                        <a:spcBef>
                          <a:spcPts val="525"/>
                        </a:spcBef>
                      </a:pPr>
                      <a:r>
                        <a:rPr lang="en-US" sz="1800" b="1">
                          <a:latin typeface="Arial"/>
                          <a:cs typeface="Arial"/>
                        </a:rPr>
                        <a:t>0</a:t>
                      </a:r>
                      <a:r>
                        <a:rPr lang="en-US" sz="1800" b="1" spc="-10">
                          <a:latin typeface="Arial"/>
                          <a:cs typeface="Arial"/>
                        </a:rPr>
                        <a:t> (0.0%)</a:t>
                      </a:r>
                      <a:endParaRPr lang="en-US" sz="1800">
                        <a:latin typeface="Arial"/>
                        <a:cs typeface="Arial"/>
                      </a:endParaRPr>
                    </a:p>
                  </a:txBody>
                  <a:tcPr marL="0" marR="0" marT="6667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ctr">
                        <a:lnSpc>
                          <a:spcPct val="100000"/>
                        </a:lnSpc>
                        <a:spcBef>
                          <a:spcPts val="715"/>
                        </a:spcBef>
                      </a:pPr>
                      <a:r>
                        <a:rPr lang="en-US" sz="1500" i="1">
                          <a:latin typeface="Arial"/>
                          <a:cs typeface="Arial"/>
                        </a:rPr>
                        <a:t>[0</a:t>
                      </a:r>
                      <a:r>
                        <a:rPr lang="en-US" sz="1500" i="1" spc="-5">
                          <a:latin typeface="Arial"/>
                          <a:cs typeface="Arial"/>
                        </a:rPr>
                        <a:t> </a:t>
                      </a:r>
                      <a:r>
                        <a:rPr lang="en-US" sz="1500" i="1" spc="-10">
                          <a:latin typeface="Arial"/>
                          <a:cs typeface="Arial"/>
                        </a:rPr>
                        <a:t>(0.0%)]</a:t>
                      </a:r>
                      <a:endParaRPr lang="en-US" sz="1500">
                        <a:latin typeface="Arial"/>
                        <a:cs typeface="Arial"/>
                      </a:endParaRPr>
                    </a:p>
                  </a:txBody>
                  <a:tcPr marL="0" marR="0" marT="90805" marB="0">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6"/>
                  </a:ext>
                </a:extLst>
              </a:tr>
            </a:tbl>
          </a:graphicData>
        </a:graphic>
      </p:graphicFrame>
      <p:sp>
        <p:nvSpPr>
          <p:cNvPr id="4" name="Footer Placeholder 3">
            <a:extLst>
              <a:ext uri="{FF2B5EF4-FFF2-40B4-BE49-F238E27FC236}">
                <a16:creationId xmlns:a16="http://schemas.microsoft.com/office/drawing/2014/main" id="{659F3891-C5AF-390A-24F5-C6586476D0F0}"/>
              </a:ext>
            </a:extLst>
          </p:cNvPr>
          <p:cNvSpPr>
            <a:spLocks noGrp="1"/>
          </p:cNvSpPr>
          <p:nvPr>
            <p:ph type="ftr" sz="quarter" idx="3"/>
          </p:nvPr>
        </p:nvSpPr>
        <p:spPr/>
        <p:txBody>
          <a:bodyPr/>
          <a:lstStyle/>
          <a:p>
            <a:r>
              <a:rPr lang="en-US"/>
              <a:t>Garber JE, et al. SABCS 2024. Abstract GS1-09.</a:t>
            </a:r>
          </a:p>
        </p:txBody>
      </p:sp>
    </p:spTree>
    <p:extLst>
      <p:ext uri="{BB962C8B-B14F-4D97-AF65-F5344CB8AC3E}">
        <p14:creationId xmlns:p14="http://schemas.microsoft.com/office/powerpoint/2010/main" val="418042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D739-BF8F-AFCA-6C38-E7BFCF490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03B24-CB7A-DE7E-F161-0E5036A7C8B5}"/>
              </a:ext>
            </a:extLst>
          </p:cNvPr>
          <p:cNvSpPr>
            <a:spLocks noGrp="1"/>
          </p:cNvSpPr>
          <p:nvPr>
            <p:ph type="title"/>
          </p:nvPr>
        </p:nvSpPr>
        <p:spPr/>
        <p:txBody>
          <a:bodyPr/>
          <a:lstStyle/>
          <a:p>
            <a:r>
              <a:rPr lang="en-US" err="1"/>
              <a:t>OlympiA</a:t>
            </a:r>
            <a:r>
              <a:rPr lang="en-US"/>
              <a:t>: OS</a:t>
            </a:r>
          </a:p>
        </p:txBody>
      </p:sp>
      <p:sp>
        <p:nvSpPr>
          <p:cNvPr id="4" name="Footer Placeholder 3">
            <a:extLst>
              <a:ext uri="{FF2B5EF4-FFF2-40B4-BE49-F238E27FC236}">
                <a16:creationId xmlns:a16="http://schemas.microsoft.com/office/drawing/2014/main" id="{610D16E8-D6E3-CD0F-F973-D905CFEC6D4C}"/>
              </a:ext>
            </a:extLst>
          </p:cNvPr>
          <p:cNvSpPr>
            <a:spLocks noGrp="1"/>
          </p:cNvSpPr>
          <p:nvPr>
            <p:ph type="ftr" sz="quarter" idx="3"/>
          </p:nvPr>
        </p:nvSpPr>
        <p:spPr/>
        <p:txBody>
          <a:bodyPr/>
          <a:lstStyle/>
          <a:p>
            <a:r>
              <a:rPr lang="en-US"/>
              <a:t>Garber JE, et al. SABCS 2024. Abstract GS1-09.</a:t>
            </a:r>
          </a:p>
        </p:txBody>
      </p:sp>
      <p:pic>
        <p:nvPicPr>
          <p:cNvPr id="68" name="Picture 67">
            <a:extLst>
              <a:ext uri="{FF2B5EF4-FFF2-40B4-BE49-F238E27FC236}">
                <a16:creationId xmlns:a16="http://schemas.microsoft.com/office/drawing/2014/main" id="{39ACA6B7-AF78-0973-AAD1-815F298C59A4}"/>
              </a:ext>
            </a:extLst>
          </p:cNvPr>
          <p:cNvPicPr>
            <a:picLocks noChangeAspect="1"/>
          </p:cNvPicPr>
          <p:nvPr/>
        </p:nvPicPr>
        <p:blipFill>
          <a:blip r:embed="rId3"/>
          <a:stretch>
            <a:fillRect/>
          </a:stretch>
        </p:blipFill>
        <p:spPr>
          <a:xfrm>
            <a:off x="2209800" y="1357684"/>
            <a:ext cx="7772400" cy="4316803"/>
          </a:xfrm>
          <a:prstGeom prst="rect">
            <a:avLst/>
          </a:prstGeom>
        </p:spPr>
      </p:pic>
    </p:spTree>
    <p:extLst>
      <p:ext uri="{BB962C8B-B14F-4D97-AF65-F5344CB8AC3E}">
        <p14:creationId xmlns:p14="http://schemas.microsoft.com/office/powerpoint/2010/main" val="55736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100B-F8FB-A69B-76FE-E1E8C61B4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C670E-56C7-49A0-D95E-C1F3E9B9E26F}"/>
              </a:ext>
            </a:extLst>
          </p:cNvPr>
          <p:cNvSpPr>
            <a:spLocks noGrp="1"/>
          </p:cNvSpPr>
          <p:nvPr>
            <p:ph type="title"/>
          </p:nvPr>
        </p:nvSpPr>
        <p:spPr/>
        <p:txBody>
          <a:bodyPr/>
          <a:lstStyle/>
          <a:p>
            <a:r>
              <a:rPr lang="en-US" err="1"/>
              <a:t>OlympiA</a:t>
            </a:r>
            <a:r>
              <a:rPr lang="en-US"/>
              <a:t>: OS by Subgroup</a:t>
            </a:r>
          </a:p>
        </p:txBody>
      </p:sp>
      <p:sp>
        <p:nvSpPr>
          <p:cNvPr id="19" name="Footer Placeholder 18">
            <a:extLst>
              <a:ext uri="{FF2B5EF4-FFF2-40B4-BE49-F238E27FC236}">
                <a16:creationId xmlns:a16="http://schemas.microsoft.com/office/drawing/2014/main" id="{73527B19-6C79-5657-B2E2-815492E142D7}"/>
              </a:ext>
            </a:extLst>
          </p:cNvPr>
          <p:cNvSpPr>
            <a:spLocks noGrp="1"/>
          </p:cNvSpPr>
          <p:nvPr>
            <p:ph type="ftr" sz="quarter" idx="3"/>
          </p:nvPr>
        </p:nvSpPr>
        <p:spPr/>
        <p:txBody>
          <a:bodyPr/>
          <a:lstStyle/>
          <a:p>
            <a:r>
              <a:rPr lang="en-US"/>
              <a:t>Garber JE, et al. SABCS 2024. Abstract GS1-09.</a:t>
            </a:r>
          </a:p>
        </p:txBody>
      </p:sp>
      <p:pic>
        <p:nvPicPr>
          <p:cNvPr id="40" name="Picture 39">
            <a:extLst>
              <a:ext uri="{FF2B5EF4-FFF2-40B4-BE49-F238E27FC236}">
                <a16:creationId xmlns:a16="http://schemas.microsoft.com/office/drawing/2014/main" id="{948AC2A6-D12E-9EBB-E20F-90826080E903}"/>
              </a:ext>
            </a:extLst>
          </p:cNvPr>
          <p:cNvPicPr>
            <a:picLocks noChangeAspect="1"/>
          </p:cNvPicPr>
          <p:nvPr/>
        </p:nvPicPr>
        <p:blipFill>
          <a:blip r:embed="rId3"/>
          <a:stretch>
            <a:fillRect/>
          </a:stretch>
        </p:blipFill>
        <p:spPr>
          <a:xfrm>
            <a:off x="1021305" y="1472061"/>
            <a:ext cx="10149390" cy="4798111"/>
          </a:xfrm>
          <a:prstGeom prst="rect">
            <a:avLst/>
          </a:prstGeom>
        </p:spPr>
      </p:pic>
    </p:spTree>
    <p:extLst>
      <p:ext uri="{BB962C8B-B14F-4D97-AF65-F5344CB8AC3E}">
        <p14:creationId xmlns:p14="http://schemas.microsoft.com/office/powerpoint/2010/main" val="4109018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16EB1-1D01-F3C2-1A15-71F01DB5F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E21BF-09C1-3F77-50A7-F2A3B4B9DED8}"/>
              </a:ext>
            </a:extLst>
          </p:cNvPr>
          <p:cNvSpPr>
            <a:spLocks noGrp="1"/>
          </p:cNvSpPr>
          <p:nvPr>
            <p:ph type="title"/>
          </p:nvPr>
        </p:nvSpPr>
        <p:spPr/>
        <p:txBody>
          <a:bodyPr/>
          <a:lstStyle/>
          <a:p>
            <a:r>
              <a:rPr lang="en-US" err="1"/>
              <a:t>OlympiA</a:t>
            </a:r>
            <a:r>
              <a:rPr lang="en-US"/>
              <a:t>: Adverse Events of Special Interest</a:t>
            </a:r>
          </a:p>
        </p:txBody>
      </p:sp>
      <p:sp>
        <p:nvSpPr>
          <p:cNvPr id="19" name="object 3">
            <a:extLst>
              <a:ext uri="{FF2B5EF4-FFF2-40B4-BE49-F238E27FC236}">
                <a16:creationId xmlns:a16="http://schemas.microsoft.com/office/drawing/2014/main" id="{76D12A1C-F8AD-7CB6-23C6-C7691EAE2D46}"/>
              </a:ext>
            </a:extLst>
          </p:cNvPr>
          <p:cNvSpPr txBox="1"/>
          <p:nvPr/>
        </p:nvSpPr>
        <p:spPr>
          <a:xfrm>
            <a:off x="547939" y="4626308"/>
            <a:ext cx="10515598" cy="1282402"/>
          </a:xfrm>
          <a:prstGeom prst="rect">
            <a:avLst/>
          </a:prstGeom>
        </p:spPr>
        <p:txBody>
          <a:bodyPr vert="horz" wrap="square" lIns="0" tIns="50800" rIns="0" bIns="0" rtlCol="0">
            <a:spAutoFit/>
          </a:bodyPr>
          <a:lstStyle/>
          <a:p>
            <a:pPr marL="323850">
              <a:spcBef>
                <a:spcPts val="400"/>
              </a:spcBef>
            </a:pPr>
            <a:r>
              <a:rPr sz="1100" kern="0">
                <a:solidFill>
                  <a:sysClr val="windowText" lastClr="000000"/>
                </a:solidFill>
                <a:latin typeface="Arial"/>
                <a:cs typeface="Arial"/>
              </a:rPr>
              <a:t>*Previous</a:t>
            </a:r>
            <a:r>
              <a:rPr sz="1100" kern="0" spc="-35">
                <a:solidFill>
                  <a:sysClr val="windowText" lastClr="000000"/>
                </a:solidFill>
                <a:latin typeface="Arial"/>
                <a:cs typeface="Arial"/>
              </a:rPr>
              <a:t> </a:t>
            </a:r>
            <a:r>
              <a:rPr sz="1100" kern="0">
                <a:solidFill>
                  <a:sysClr val="windowText" lastClr="000000"/>
                </a:solidFill>
                <a:latin typeface="Arial"/>
                <a:cs typeface="Arial"/>
              </a:rPr>
              <a:t>data</a:t>
            </a:r>
            <a:r>
              <a:rPr sz="1100" kern="0" spc="-35">
                <a:solidFill>
                  <a:sysClr val="windowText" lastClr="000000"/>
                </a:solidFill>
                <a:latin typeface="Arial"/>
                <a:cs typeface="Arial"/>
              </a:rPr>
              <a:t> </a:t>
            </a:r>
            <a:r>
              <a:rPr sz="1100" kern="0">
                <a:solidFill>
                  <a:sysClr val="windowText" lastClr="000000"/>
                </a:solidFill>
                <a:latin typeface="Arial"/>
                <a:cs typeface="Arial"/>
              </a:rPr>
              <a:t>from</a:t>
            </a:r>
            <a:r>
              <a:rPr sz="1100" kern="0" spc="-50">
                <a:solidFill>
                  <a:sysClr val="windowText" lastClr="000000"/>
                </a:solidFill>
                <a:latin typeface="Arial"/>
                <a:cs typeface="Arial"/>
              </a:rPr>
              <a:t> </a:t>
            </a:r>
            <a:r>
              <a:rPr sz="1100" kern="0">
                <a:solidFill>
                  <a:sysClr val="windowText" lastClr="000000"/>
                </a:solidFill>
                <a:latin typeface="Arial"/>
                <a:cs typeface="Arial"/>
              </a:rPr>
              <a:t>OS</a:t>
            </a:r>
            <a:r>
              <a:rPr sz="1100" kern="0" spc="-30">
                <a:solidFill>
                  <a:sysClr val="windowText" lastClr="000000"/>
                </a:solidFill>
                <a:latin typeface="Arial"/>
                <a:cs typeface="Arial"/>
              </a:rPr>
              <a:t> </a:t>
            </a:r>
            <a:r>
              <a:rPr sz="1100" kern="0">
                <a:solidFill>
                  <a:sysClr val="windowText" lastClr="000000"/>
                </a:solidFill>
                <a:latin typeface="Arial"/>
                <a:cs typeface="Arial"/>
              </a:rPr>
              <a:t>IA2.</a:t>
            </a:r>
          </a:p>
          <a:p>
            <a:pPr marL="323850">
              <a:spcBef>
                <a:spcPts val="300"/>
              </a:spcBef>
            </a:pPr>
            <a:r>
              <a:rPr lang="en-US" sz="1100" kern="0" baseline="24691">
                <a:solidFill>
                  <a:sysClr val="windowText" lastClr="000000"/>
                </a:solidFill>
                <a:latin typeface="Arial"/>
                <a:cs typeface="Arial"/>
              </a:rPr>
              <a:t>1</a:t>
            </a:r>
            <a:r>
              <a:rPr lang="en-US" sz="1100" kern="0">
                <a:solidFill>
                  <a:sysClr val="windowText" lastClr="000000"/>
                </a:solidFill>
                <a:latin typeface="Arial"/>
                <a:cs typeface="Arial"/>
              </a:rPr>
              <a:t>Adverse</a:t>
            </a:r>
            <a:r>
              <a:rPr lang="en-US" sz="1100" kern="0" spc="-30">
                <a:solidFill>
                  <a:sysClr val="windowText" lastClr="000000"/>
                </a:solidFill>
                <a:latin typeface="Arial"/>
                <a:cs typeface="Arial"/>
              </a:rPr>
              <a:t> </a:t>
            </a:r>
            <a:r>
              <a:rPr sz="1100" kern="0">
                <a:solidFill>
                  <a:sysClr val="windowText" lastClr="000000"/>
                </a:solidFill>
                <a:latin typeface="Arial"/>
                <a:cs typeface="Arial"/>
              </a:rPr>
              <a:t>events</a:t>
            </a:r>
            <a:r>
              <a:rPr sz="1100" kern="0" spc="-25">
                <a:solidFill>
                  <a:sysClr val="windowText" lastClr="000000"/>
                </a:solidFill>
                <a:latin typeface="Arial"/>
                <a:cs typeface="Arial"/>
              </a:rPr>
              <a:t> </a:t>
            </a:r>
            <a:r>
              <a:rPr sz="1100" kern="0">
                <a:solidFill>
                  <a:sysClr val="windowText" lastClr="000000"/>
                </a:solidFill>
                <a:latin typeface="Arial"/>
                <a:cs typeface="Arial"/>
              </a:rPr>
              <a:t>leading</a:t>
            </a:r>
            <a:r>
              <a:rPr sz="1100" kern="0" spc="-30">
                <a:solidFill>
                  <a:sysClr val="windowText" lastClr="000000"/>
                </a:solidFill>
                <a:latin typeface="Arial"/>
                <a:cs typeface="Arial"/>
              </a:rPr>
              <a:t> </a:t>
            </a:r>
            <a:r>
              <a:rPr sz="1100" kern="0">
                <a:solidFill>
                  <a:sysClr val="windowText" lastClr="000000"/>
                </a:solidFill>
                <a:latin typeface="Arial"/>
                <a:cs typeface="Arial"/>
              </a:rPr>
              <a:t>to</a:t>
            </a:r>
            <a:r>
              <a:rPr sz="1100" kern="0" spc="-30">
                <a:solidFill>
                  <a:sysClr val="windowText" lastClr="000000"/>
                </a:solidFill>
                <a:latin typeface="Arial"/>
                <a:cs typeface="Arial"/>
              </a:rPr>
              <a:t> </a:t>
            </a:r>
            <a:r>
              <a:rPr sz="1100" kern="0">
                <a:solidFill>
                  <a:sysClr val="windowText" lastClr="000000"/>
                </a:solidFill>
                <a:latin typeface="Arial"/>
                <a:cs typeface="Arial"/>
              </a:rPr>
              <a:t>death</a:t>
            </a:r>
            <a:r>
              <a:rPr sz="1100" kern="0" spc="-35">
                <a:solidFill>
                  <a:sysClr val="windowText" lastClr="000000"/>
                </a:solidFill>
                <a:latin typeface="Arial"/>
                <a:cs typeface="Arial"/>
              </a:rPr>
              <a:t> </a:t>
            </a:r>
            <a:r>
              <a:rPr sz="1100" kern="0" spc="-20">
                <a:solidFill>
                  <a:sysClr val="windowText" lastClr="000000"/>
                </a:solidFill>
                <a:latin typeface="Arial"/>
                <a:cs typeface="Arial"/>
              </a:rPr>
              <a:t>are</a:t>
            </a:r>
            <a:r>
              <a:rPr lang="en-US" sz="1100" kern="0" spc="-20">
                <a:solidFill>
                  <a:sysClr val="windowText" lastClr="000000"/>
                </a:solidFill>
                <a:latin typeface="Arial"/>
                <a:cs typeface="Arial"/>
              </a:rPr>
              <a:t>:</a:t>
            </a:r>
            <a:endParaRPr sz="1100" kern="0">
              <a:solidFill>
                <a:sysClr val="windowText" lastClr="000000"/>
              </a:solidFill>
              <a:latin typeface="Arial"/>
              <a:cs typeface="Arial"/>
            </a:endParaRPr>
          </a:p>
          <a:p>
            <a:pPr marL="503555">
              <a:spcBef>
                <a:spcPts val="405"/>
              </a:spcBef>
            </a:pPr>
            <a:r>
              <a:rPr lang="en-US" sz="1100" u="sng" kern="0" err="1">
                <a:solidFill>
                  <a:sysClr val="windowText" lastClr="000000"/>
                </a:solidFill>
                <a:uFill>
                  <a:solidFill>
                    <a:srgbClr val="000000"/>
                  </a:solidFill>
                </a:uFill>
                <a:latin typeface="Arial"/>
                <a:cs typeface="Arial"/>
              </a:rPr>
              <a:t>OIaparib</a:t>
            </a:r>
            <a:r>
              <a:rPr sz="1100" kern="0">
                <a:solidFill>
                  <a:sysClr val="windowText" lastClr="000000"/>
                </a:solidFill>
                <a:latin typeface="Arial"/>
                <a:cs typeface="Arial"/>
              </a:rPr>
              <a:t>:</a:t>
            </a:r>
            <a:r>
              <a:rPr sz="1100" kern="0" spc="-45">
                <a:solidFill>
                  <a:sysClr val="windowText" lastClr="000000"/>
                </a:solidFill>
                <a:latin typeface="Arial"/>
                <a:cs typeface="Arial"/>
              </a:rPr>
              <a:t> </a:t>
            </a:r>
            <a:r>
              <a:rPr sz="1100" b="1" kern="0">
                <a:solidFill>
                  <a:sysClr val="windowText" lastClr="000000"/>
                </a:solidFill>
                <a:latin typeface="Arial"/>
                <a:cs typeface="Arial"/>
              </a:rPr>
              <a:t>pancreatic</a:t>
            </a:r>
            <a:r>
              <a:rPr sz="1100" b="1" kern="0" spc="-45">
                <a:solidFill>
                  <a:sysClr val="windowText" lastClr="000000"/>
                </a:solidFill>
                <a:latin typeface="Arial"/>
                <a:cs typeface="Arial"/>
              </a:rPr>
              <a:t> </a:t>
            </a:r>
            <a:r>
              <a:rPr sz="1100" b="1" kern="0">
                <a:solidFill>
                  <a:sysClr val="windowText" lastClr="000000"/>
                </a:solidFill>
                <a:latin typeface="Arial"/>
                <a:cs typeface="Arial"/>
              </a:rPr>
              <a:t>carcinoma</a:t>
            </a:r>
            <a:r>
              <a:rPr sz="1100" b="1" kern="0" spc="-55">
                <a:solidFill>
                  <a:sysClr val="windowText" lastClr="000000"/>
                </a:solidFill>
                <a:latin typeface="Arial"/>
                <a:cs typeface="Arial"/>
              </a:rPr>
              <a:t> </a:t>
            </a:r>
            <a:r>
              <a:rPr sz="1100" b="1" kern="0">
                <a:solidFill>
                  <a:sysClr val="windowText" lastClr="000000"/>
                </a:solidFill>
                <a:latin typeface="Arial"/>
                <a:cs typeface="Arial"/>
              </a:rPr>
              <a:t>(n</a:t>
            </a:r>
            <a:r>
              <a:rPr sz="1100" b="1" kern="0" spc="-20">
                <a:solidFill>
                  <a:sysClr val="windowText" lastClr="000000"/>
                </a:solidFill>
                <a:latin typeface="Arial"/>
                <a:cs typeface="Arial"/>
              </a:rPr>
              <a:t> </a:t>
            </a:r>
            <a:r>
              <a:rPr sz="1100" b="1" kern="0">
                <a:solidFill>
                  <a:sysClr val="windowText" lastClr="000000"/>
                </a:solidFill>
                <a:latin typeface="Arial"/>
                <a:cs typeface="Arial"/>
              </a:rPr>
              <a:t>=</a:t>
            </a:r>
            <a:r>
              <a:rPr sz="1100" b="1" kern="0" spc="-20">
                <a:solidFill>
                  <a:sysClr val="windowText" lastClr="000000"/>
                </a:solidFill>
                <a:latin typeface="Arial"/>
                <a:cs typeface="Arial"/>
              </a:rPr>
              <a:t> </a:t>
            </a:r>
            <a:r>
              <a:rPr sz="1100" b="1" kern="0">
                <a:solidFill>
                  <a:sysClr val="windowText" lastClr="000000"/>
                </a:solidFill>
                <a:latin typeface="Arial"/>
                <a:cs typeface="Arial"/>
              </a:rPr>
              <a:t>1),</a:t>
            </a:r>
            <a:r>
              <a:rPr sz="1100" b="1" kern="0" spc="-20">
                <a:solidFill>
                  <a:sysClr val="windowText" lastClr="000000"/>
                </a:solidFill>
                <a:latin typeface="Arial"/>
                <a:cs typeface="Arial"/>
              </a:rPr>
              <a:t> </a:t>
            </a:r>
            <a:r>
              <a:rPr sz="1100" b="1" kern="0">
                <a:solidFill>
                  <a:sysClr val="windowText" lastClr="000000"/>
                </a:solidFill>
                <a:latin typeface="Arial"/>
                <a:cs typeface="Arial"/>
              </a:rPr>
              <a:t>acute</a:t>
            </a:r>
            <a:r>
              <a:rPr sz="1100" b="1" kern="0" spc="-35">
                <a:solidFill>
                  <a:sysClr val="windowText" lastClr="000000"/>
                </a:solidFill>
                <a:latin typeface="Arial"/>
                <a:cs typeface="Arial"/>
              </a:rPr>
              <a:t> </a:t>
            </a:r>
            <a:r>
              <a:rPr sz="1100" b="1" kern="0">
                <a:solidFill>
                  <a:sysClr val="windowText" lastClr="000000"/>
                </a:solidFill>
                <a:latin typeface="Arial"/>
                <a:cs typeface="Arial"/>
              </a:rPr>
              <a:t>myeloid</a:t>
            </a:r>
            <a:r>
              <a:rPr sz="1100" b="1" kern="0" spc="5">
                <a:solidFill>
                  <a:sysClr val="windowText" lastClr="000000"/>
                </a:solidFill>
                <a:latin typeface="Arial"/>
                <a:cs typeface="Arial"/>
              </a:rPr>
              <a:t> </a:t>
            </a:r>
            <a:r>
              <a:rPr sz="1100" b="1" kern="0">
                <a:solidFill>
                  <a:sysClr val="windowText" lastClr="000000"/>
                </a:solidFill>
                <a:latin typeface="Arial"/>
                <a:cs typeface="Arial"/>
              </a:rPr>
              <a:t>leukemia</a:t>
            </a:r>
            <a:r>
              <a:rPr sz="1100" b="1" kern="0" spc="-50">
                <a:solidFill>
                  <a:sysClr val="windowText" lastClr="000000"/>
                </a:solidFill>
                <a:latin typeface="Arial"/>
                <a:cs typeface="Arial"/>
              </a:rPr>
              <a:t> </a:t>
            </a:r>
            <a:r>
              <a:rPr sz="1100" b="1" kern="0">
                <a:solidFill>
                  <a:sysClr val="windowText" lastClr="000000"/>
                </a:solidFill>
                <a:latin typeface="Arial"/>
                <a:cs typeface="Arial"/>
              </a:rPr>
              <a:t>(n</a:t>
            </a:r>
            <a:r>
              <a:rPr sz="1100" b="1" kern="0" spc="-20">
                <a:solidFill>
                  <a:sysClr val="windowText" lastClr="000000"/>
                </a:solidFill>
                <a:latin typeface="Arial"/>
                <a:cs typeface="Arial"/>
              </a:rPr>
              <a:t> </a:t>
            </a:r>
            <a:r>
              <a:rPr sz="1100" b="1" kern="0">
                <a:solidFill>
                  <a:sysClr val="windowText" lastClr="000000"/>
                </a:solidFill>
                <a:latin typeface="Arial"/>
                <a:cs typeface="Arial"/>
              </a:rPr>
              <a:t>=</a:t>
            </a:r>
            <a:r>
              <a:rPr sz="1100" b="1" kern="0" spc="-20">
                <a:solidFill>
                  <a:sysClr val="windowText" lastClr="000000"/>
                </a:solidFill>
                <a:latin typeface="Arial"/>
                <a:cs typeface="Arial"/>
              </a:rPr>
              <a:t> </a:t>
            </a:r>
            <a:r>
              <a:rPr sz="1100" b="1" kern="0">
                <a:solidFill>
                  <a:sysClr val="windowText" lastClr="000000"/>
                </a:solidFill>
                <a:latin typeface="Arial"/>
                <a:cs typeface="Arial"/>
              </a:rPr>
              <a:t>3),</a:t>
            </a:r>
            <a:r>
              <a:rPr sz="1100" b="1" kern="0" spc="-20">
                <a:solidFill>
                  <a:sysClr val="windowText" lastClr="000000"/>
                </a:solidFill>
                <a:latin typeface="Arial"/>
                <a:cs typeface="Arial"/>
              </a:rPr>
              <a:t> </a:t>
            </a:r>
            <a:r>
              <a:rPr sz="1100" kern="0">
                <a:solidFill>
                  <a:sysClr val="windowText" lastClr="000000"/>
                </a:solidFill>
                <a:latin typeface="Arial"/>
                <a:cs typeface="Arial"/>
              </a:rPr>
              <a:t>cardiac</a:t>
            </a:r>
            <a:r>
              <a:rPr sz="1100" kern="0" spc="-40">
                <a:solidFill>
                  <a:sysClr val="windowText" lastClr="000000"/>
                </a:solidFill>
                <a:latin typeface="Arial"/>
                <a:cs typeface="Arial"/>
              </a:rPr>
              <a:t> </a:t>
            </a:r>
            <a:r>
              <a:rPr sz="1100" kern="0">
                <a:solidFill>
                  <a:sysClr val="windowText" lastClr="000000"/>
                </a:solidFill>
                <a:latin typeface="Arial"/>
                <a:cs typeface="Arial"/>
              </a:rPr>
              <a:t>arrest</a:t>
            </a:r>
            <a:r>
              <a:rPr sz="1100" kern="0" spc="-45">
                <a:solidFill>
                  <a:sysClr val="windowText" lastClr="000000"/>
                </a:solidFill>
                <a:latin typeface="Arial"/>
                <a:cs typeface="Arial"/>
              </a:rPr>
              <a:t> </a:t>
            </a:r>
            <a:r>
              <a:rPr sz="1100" kern="0">
                <a:solidFill>
                  <a:sysClr val="windowText" lastClr="000000"/>
                </a:solidFill>
                <a:latin typeface="Arial"/>
                <a:cs typeface="Arial"/>
              </a:rPr>
              <a:t>(n</a:t>
            </a:r>
            <a:r>
              <a:rPr sz="1100" kern="0" spc="-25">
                <a:solidFill>
                  <a:sysClr val="windowText" lastClr="000000"/>
                </a:solidFill>
                <a:latin typeface="Arial"/>
                <a:cs typeface="Arial"/>
              </a:rPr>
              <a:t> </a:t>
            </a:r>
            <a:r>
              <a:rPr sz="1100" kern="0">
                <a:solidFill>
                  <a:sysClr val="windowText" lastClr="000000"/>
                </a:solidFill>
                <a:latin typeface="Arial"/>
                <a:cs typeface="Arial"/>
              </a:rPr>
              <a:t>=</a:t>
            </a:r>
            <a:r>
              <a:rPr sz="1100" kern="0" spc="-20">
                <a:solidFill>
                  <a:sysClr val="windowText" lastClr="000000"/>
                </a:solidFill>
                <a:latin typeface="Arial"/>
                <a:cs typeface="Arial"/>
              </a:rPr>
              <a:t> </a:t>
            </a:r>
            <a:r>
              <a:rPr sz="1100" kern="0" spc="-25">
                <a:solidFill>
                  <a:sysClr val="windowText" lastClr="000000"/>
                </a:solidFill>
                <a:latin typeface="Arial"/>
                <a:cs typeface="Arial"/>
              </a:rPr>
              <a:t>1);</a:t>
            </a:r>
            <a:endParaRPr sz="1100" kern="0">
              <a:solidFill>
                <a:sysClr val="windowText" lastClr="000000"/>
              </a:solidFill>
              <a:latin typeface="Arial"/>
              <a:cs typeface="Arial"/>
            </a:endParaRPr>
          </a:p>
          <a:p>
            <a:pPr marL="503555" marR="30480">
              <a:spcBef>
                <a:spcPts val="400"/>
              </a:spcBef>
            </a:pPr>
            <a:r>
              <a:rPr lang="en-US" sz="1100" u="sng" kern="0">
                <a:solidFill>
                  <a:sysClr val="windowText" lastClr="000000"/>
                </a:solidFill>
                <a:uFill>
                  <a:solidFill>
                    <a:srgbClr val="000000"/>
                  </a:solidFill>
                </a:uFill>
                <a:latin typeface="Arial"/>
                <a:cs typeface="Arial"/>
              </a:rPr>
              <a:t>Placebo</a:t>
            </a:r>
            <a:r>
              <a:rPr sz="1100" kern="0">
                <a:solidFill>
                  <a:sysClr val="windowText" lastClr="000000"/>
                </a:solidFill>
                <a:latin typeface="Arial"/>
                <a:cs typeface="Arial"/>
              </a:rPr>
              <a:t>:</a:t>
            </a:r>
            <a:r>
              <a:rPr sz="1100" kern="0" spc="-60">
                <a:solidFill>
                  <a:sysClr val="windowText" lastClr="000000"/>
                </a:solidFill>
                <a:latin typeface="Arial"/>
                <a:cs typeface="Arial"/>
              </a:rPr>
              <a:t> </a:t>
            </a:r>
            <a:r>
              <a:rPr sz="1100" b="1" kern="0">
                <a:solidFill>
                  <a:sysClr val="windowText" lastClr="000000"/>
                </a:solidFill>
                <a:latin typeface="Arial"/>
                <a:cs typeface="Arial"/>
              </a:rPr>
              <a:t>ovarian</a:t>
            </a:r>
            <a:r>
              <a:rPr sz="1100" b="1" kern="0" spc="-40">
                <a:solidFill>
                  <a:sysClr val="windowText" lastClr="000000"/>
                </a:solidFill>
                <a:latin typeface="Arial"/>
                <a:cs typeface="Arial"/>
              </a:rPr>
              <a:t> </a:t>
            </a:r>
            <a:r>
              <a:rPr sz="1100" b="1" kern="0">
                <a:solidFill>
                  <a:sysClr val="windowText" lastClr="000000"/>
                </a:solidFill>
                <a:latin typeface="Arial"/>
                <a:cs typeface="Arial"/>
              </a:rPr>
              <a:t>cancer</a:t>
            </a:r>
            <a:r>
              <a:rPr sz="1100" b="1" kern="0" spc="-45">
                <a:solidFill>
                  <a:sysClr val="windowText" lastClr="000000"/>
                </a:solidFill>
                <a:latin typeface="Arial"/>
                <a:cs typeface="Arial"/>
              </a:rPr>
              <a:t> </a:t>
            </a:r>
            <a:r>
              <a:rPr sz="1100" b="1" kern="0">
                <a:solidFill>
                  <a:sysClr val="windowText" lastClr="000000"/>
                </a:solidFill>
                <a:latin typeface="Arial"/>
                <a:cs typeface="Arial"/>
              </a:rPr>
              <a:t>(n</a:t>
            </a:r>
            <a:r>
              <a:rPr sz="1100" b="1" kern="0" spc="-25">
                <a:solidFill>
                  <a:sysClr val="windowText" lastClr="000000"/>
                </a:solidFill>
                <a:latin typeface="Arial"/>
                <a:cs typeface="Arial"/>
              </a:rPr>
              <a:t> </a:t>
            </a:r>
            <a:r>
              <a:rPr sz="1100" b="1" kern="0">
                <a:solidFill>
                  <a:sysClr val="windowText" lastClr="000000"/>
                </a:solidFill>
                <a:latin typeface="Arial"/>
                <a:cs typeface="Arial"/>
              </a:rPr>
              <a:t>=</a:t>
            </a:r>
            <a:r>
              <a:rPr sz="1100" b="1" kern="0" spc="-30">
                <a:solidFill>
                  <a:sysClr val="windowText" lastClr="000000"/>
                </a:solidFill>
                <a:latin typeface="Arial"/>
                <a:cs typeface="Arial"/>
              </a:rPr>
              <a:t> </a:t>
            </a:r>
            <a:r>
              <a:rPr sz="1100" b="1" kern="0">
                <a:solidFill>
                  <a:sysClr val="windowText" lastClr="000000"/>
                </a:solidFill>
                <a:latin typeface="Arial"/>
                <a:cs typeface="Arial"/>
              </a:rPr>
              <a:t>2),</a:t>
            </a:r>
            <a:r>
              <a:rPr sz="1100" b="1" kern="0" spc="-45">
                <a:solidFill>
                  <a:sysClr val="windowText" lastClr="000000"/>
                </a:solidFill>
                <a:latin typeface="Arial"/>
                <a:cs typeface="Arial"/>
              </a:rPr>
              <a:t> </a:t>
            </a:r>
            <a:r>
              <a:rPr sz="1100" b="1" kern="0">
                <a:solidFill>
                  <a:sysClr val="windowText" lastClr="000000"/>
                </a:solidFill>
                <a:latin typeface="Arial"/>
                <a:cs typeface="Arial"/>
              </a:rPr>
              <a:t>pancreatic</a:t>
            </a:r>
            <a:r>
              <a:rPr sz="1100" b="1" kern="0" spc="-60">
                <a:solidFill>
                  <a:sysClr val="windowText" lastClr="000000"/>
                </a:solidFill>
                <a:latin typeface="Arial"/>
                <a:cs typeface="Arial"/>
              </a:rPr>
              <a:t> </a:t>
            </a:r>
            <a:r>
              <a:rPr sz="1100" b="1" kern="0">
                <a:solidFill>
                  <a:sysClr val="windowText" lastClr="000000"/>
                </a:solidFill>
                <a:latin typeface="Arial"/>
                <a:cs typeface="Arial"/>
              </a:rPr>
              <a:t>carcinoma</a:t>
            </a:r>
            <a:r>
              <a:rPr sz="1100" b="1" kern="0" spc="-45">
                <a:solidFill>
                  <a:sysClr val="windowText" lastClr="000000"/>
                </a:solidFill>
                <a:latin typeface="Arial"/>
                <a:cs typeface="Arial"/>
              </a:rPr>
              <a:t> </a:t>
            </a:r>
            <a:r>
              <a:rPr sz="1100" b="1" kern="0">
                <a:solidFill>
                  <a:sysClr val="windowText" lastClr="000000"/>
                </a:solidFill>
                <a:latin typeface="Arial"/>
                <a:cs typeface="Arial"/>
              </a:rPr>
              <a:t>(n</a:t>
            </a:r>
            <a:r>
              <a:rPr sz="1100" b="1" kern="0" spc="-40">
                <a:solidFill>
                  <a:sysClr val="windowText" lastClr="000000"/>
                </a:solidFill>
                <a:latin typeface="Arial"/>
                <a:cs typeface="Arial"/>
              </a:rPr>
              <a:t> </a:t>
            </a:r>
            <a:r>
              <a:rPr sz="1100" b="1" kern="0">
                <a:solidFill>
                  <a:sysClr val="windowText" lastClr="000000"/>
                </a:solidFill>
                <a:latin typeface="Arial"/>
                <a:cs typeface="Arial"/>
              </a:rPr>
              <a:t>=</a:t>
            </a:r>
            <a:r>
              <a:rPr sz="1100" b="1" kern="0" spc="-25">
                <a:solidFill>
                  <a:sysClr val="windowText" lastClr="000000"/>
                </a:solidFill>
                <a:latin typeface="Arial"/>
                <a:cs typeface="Arial"/>
              </a:rPr>
              <a:t> </a:t>
            </a:r>
            <a:r>
              <a:rPr sz="1100" b="1" kern="0">
                <a:solidFill>
                  <a:sysClr val="windowText" lastClr="000000"/>
                </a:solidFill>
                <a:latin typeface="Arial"/>
                <a:cs typeface="Arial"/>
              </a:rPr>
              <a:t>1),</a:t>
            </a:r>
            <a:r>
              <a:rPr sz="1100" b="1" kern="0" spc="-35">
                <a:solidFill>
                  <a:sysClr val="windowText" lastClr="000000"/>
                </a:solidFill>
                <a:latin typeface="Arial"/>
                <a:cs typeface="Arial"/>
              </a:rPr>
              <a:t> </a:t>
            </a:r>
            <a:r>
              <a:rPr sz="1100" b="1" kern="0">
                <a:solidFill>
                  <a:sysClr val="windowText" lastClr="000000"/>
                </a:solidFill>
                <a:latin typeface="Arial"/>
                <a:cs typeface="Arial"/>
              </a:rPr>
              <a:t>pharyngeal</a:t>
            </a:r>
            <a:r>
              <a:rPr sz="1100" b="1" kern="0" spc="-10">
                <a:solidFill>
                  <a:sysClr val="windowText" lastClr="000000"/>
                </a:solidFill>
                <a:latin typeface="Arial"/>
                <a:cs typeface="Arial"/>
              </a:rPr>
              <a:t> </a:t>
            </a:r>
            <a:r>
              <a:rPr sz="1100" b="1" kern="0">
                <a:solidFill>
                  <a:sysClr val="windowText" lastClr="000000"/>
                </a:solidFill>
                <a:latin typeface="Arial"/>
                <a:cs typeface="Arial"/>
              </a:rPr>
              <a:t>carcinoma</a:t>
            </a:r>
            <a:r>
              <a:rPr sz="1100" b="1" kern="0" spc="-30">
                <a:solidFill>
                  <a:sysClr val="windowText" lastClr="000000"/>
                </a:solidFill>
                <a:latin typeface="Arial"/>
                <a:cs typeface="Arial"/>
              </a:rPr>
              <a:t> </a:t>
            </a:r>
            <a:r>
              <a:rPr sz="1100" b="1" kern="0">
                <a:solidFill>
                  <a:sysClr val="windowText" lastClr="000000"/>
                </a:solidFill>
                <a:latin typeface="Arial"/>
                <a:cs typeface="Arial"/>
              </a:rPr>
              <a:t>(n</a:t>
            </a:r>
            <a:r>
              <a:rPr sz="1100" b="1" kern="0" spc="-45">
                <a:solidFill>
                  <a:sysClr val="windowText" lastClr="000000"/>
                </a:solidFill>
                <a:latin typeface="Arial"/>
                <a:cs typeface="Arial"/>
              </a:rPr>
              <a:t> </a:t>
            </a:r>
            <a:r>
              <a:rPr sz="1100" b="1" kern="0">
                <a:solidFill>
                  <a:sysClr val="windowText" lastClr="000000"/>
                </a:solidFill>
                <a:latin typeface="Arial"/>
                <a:cs typeface="Arial"/>
              </a:rPr>
              <a:t>=</a:t>
            </a:r>
            <a:r>
              <a:rPr sz="1100" b="1" kern="0" spc="-25">
                <a:solidFill>
                  <a:sysClr val="windowText" lastClr="000000"/>
                </a:solidFill>
                <a:latin typeface="Arial"/>
                <a:cs typeface="Arial"/>
              </a:rPr>
              <a:t> </a:t>
            </a:r>
            <a:r>
              <a:rPr sz="1100" b="1" kern="0">
                <a:solidFill>
                  <a:sysClr val="windowText" lastClr="000000"/>
                </a:solidFill>
                <a:latin typeface="Arial"/>
                <a:cs typeface="Arial"/>
              </a:rPr>
              <a:t>1),</a:t>
            </a:r>
            <a:r>
              <a:rPr sz="1100" b="1" kern="0" spc="-25">
                <a:solidFill>
                  <a:sysClr val="windowText" lastClr="000000"/>
                </a:solidFill>
                <a:latin typeface="Arial"/>
                <a:cs typeface="Arial"/>
              </a:rPr>
              <a:t> </a:t>
            </a:r>
            <a:r>
              <a:rPr sz="1100" b="1" kern="0">
                <a:solidFill>
                  <a:sysClr val="windowText" lastClr="000000"/>
                </a:solidFill>
                <a:latin typeface="Arial"/>
                <a:cs typeface="Arial"/>
              </a:rPr>
              <a:t>acute</a:t>
            </a:r>
            <a:r>
              <a:rPr sz="1100" b="1" kern="0" spc="-45">
                <a:solidFill>
                  <a:sysClr val="windowText" lastClr="000000"/>
                </a:solidFill>
                <a:latin typeface="Arial"/>
                <a:cs typeface="Arial"/>
              </a:rPr>
              <a:t> </a:t>
            </a:r>
            <a:r>
              <a:rPr sz="1100" b="1" kern="0">
                <a:solidFill>
                  <a:sysClr val="windowText" lastClr="000000"/>
                </a:solidFill>
                <a:latin typeface="Arial"/>
                <a:cs typeface="Arial"/>
              </a:rPr>
              <a:t>myeloid</a:t>
            </a:r>
            <a:r>
              <a:rPr sz="1100" b="1" kern="0" spc="-10">
                <a:solidFill>
                  <a:sysClr val="windowText" lastClr="000000"/>
                </a:solidFill>
                <a:latin typeface="Arial"/>
                <a:cs typeface="Arial"/>
              </a:rPr>
              <a:t> </a:t>
            </a:r>
            <a:r>
              <a:rPr sz="1100" b="1" kern="0">
                <a:solidFill>
                  <a:sysClr val="windowText" lastClr="000000"/>
                </a:solidFill>
                <a:latin typeface="Arial"/>
                <a:cs typeface="Arial"/>
              </a:rPr>
              <a:t>leukemia</a:t>
            </a:r>
            <a:r>
              <a:rPr sz="1100" b="1" kern="0" spc="-60">
                <a:solidFill>
                  <a:sysClr val="windowText" lastClr="000000"/>
                </a:solidFill>
                <a:latin typeface="Arial"/>
                <a:cs typeface="Arial"/>
              </a:rPr>
              <a:t> </a:t>
            </a:r>
            <a:r>
              <a:rPr sz="1100" b="1" kern="0">
                <a:solidFill>
                  <a:sysClr val="windowText" lastClr="000000"/>
                </a:solidFill>
                <a:latin typeface="Arial"/>
                <a:cs typeface="Arial"/>
              </a:rPr>
              <a:t>(n</a:t>
            </a:r>
            <a:r>
              <a:rPr sz="1100" b="1" kern="0" spc="-25">
                <a:solidFill>
                  <a:sysClr val="windowText" lastClr="000000"/>
                </a:solidFill>
                <a:latin typeface="Arial"/>
                <a:cs typeface="Arial"/>
              </a:rPr>
              <a:t> </a:t>
            </a:r>
            <a:r>
              <a:rPr sz="1100" b="1" kern="0">
                <a:solidFill>
                  <a:sysClr val="windowText" lastClr="000000"/>
                </a:solidFill>
                <a:latin typeface="Arial"/>
                <a:cs typeface="Arial"/>
              </a:rPr>
              <a:t>=</a:t>
            </a:r>
            <a:r>
              <a:rPr sz="1100" b="1" kern="0" spc="-25">
                <a:solidFill>
                  <a:sysClr val="windowText" lastClr="000000"/>
                </a:solidFill>
                <a:latin typeface="Arial"/>
                <a:cs typeface="Arial"/>
              </a:rPr>
              <a:t> 3), </a:t>
            </a:r>
            <a:r>
              <a:rPr sz="1100" b="1" kern="0" spc="-10">
                <a:solidFill>
                  <a:sysClr val="windowText" lastClr="000000"/>
                </a:solidFill>
                <a:latin typeface="Arial"/>
                <a:cs typeface="Arial"/>
              </a:rPr>
              <a:t>myelodysplastic </a:t>
            </a:r>
            <a:r>
              <a:rPr sz="1100" b="1" kern="0">
                <a:solidFill>
                  <a:sysClr val="windowText" lastClr="000000"/>
                </a:solidFill>
                <a:latin typeface="Arial"/>
                <a:cs typeface="Arial"/>
              </a:rPr>
              <a:t>syndrome</a:t>
            </a:r>
            <a:r>
              <a:rPr sz="1100" b="1" kern="0" spc="10">
                <a:solidFill>
                  <a:sysClr val="windowText" lastClr="000000"/>
                </a:solidFill>
                <a:latin typeface="Arial"/>
                <a:cs typeface="Arial"/>
              </a:rPr>
              <a:t> </a:t>
            </a:r>
            <a:r>
              <a:rPr sz="1100" b="1" kern="0">
                <a:solidFill>
                  <a:sysClr val="windowText" lastClr="000000"/>
                </a:solidFill>
                <a:latin typeface="Arial"/>
                <a:cs typeface="Arial"/>
              </a:rPr>
              <a:t>(n</a:t>
            </a:r>
            <a:r>
              <a:rPr sz="1100" b="1" kern="0" spc="-25">
                <a:solidFill>
                  <a:sysClr val="windowText" lastClr="000000"/>
                </a:solidFill>
                <a:latin typeface="Arial"/>
                <a:cs typeface="Arial"/>
              </a:rPr>
              <a:t> </a:t>
            </a:r>
            <a:r>
              <a:rPr sz="1100" b="1" kern="0">
                <a:solidFill>
                  <a:sysClr val="windowText" lastClr="000000"/>
                </a:solidFill>
                <a:latin typeface="Arial"/>
                <a:cs typeface="Arial"/>
              </a:rPr>
              <a:t>=</a:t>
            </a:r>
            <a:r>
              <a:rPr sz="1100" b="1" kern="0" spc="-25">
                <a:solidFill>
                  <a:sysClr val="windowText" lastClr="000000"/>
                </a:solidFill>
                <a:latin typeface="Arial"/>
                <a:cs typeface="Arial"/>
              </a:rPr>
              <a:t> </a:t>
            </a:r>
            <a:r>
              <a:rPr sz="1100" b="1" kern="0">
                <a:solidFill>
                  <a:sysClr val="windowText" lastClr="000000"/>
                </a:solidFill>
                <a:latin typeface="Arial"/>
                <a:cs typeface="Arial"/>
              </a:rPr>
              <a:t>1),</a:t>
            </a:r>
            <a:r>
              <a:rPr sz="1100" b="1" kern="0" spc="-45">
                <a:solidFill>
                  <a:sysClr val="windowText" lastClr="000000"/>
                </a:solidFill>
                <a:latin typeface="Arial"/>
                <a:cs typeface="Arial"/>
              </a:rPr>
              <a:t> </a:t>
            </a:r>
            <a:r>
              <a:rPr sz="1100" b="1" kern="0">
                <a:solidFill>
                  <a:sysClr val="windowText" lastClr="000000"/>
                </a:solidFill>
                <a:latin typeface="Arial"/>
                <a:cs typeface="Arial"/>
              </a:rPr>
              <a:t>pneumonitis</a:t>
            </a:r>
            <a:r>
              <a:rPr sz="1100" b="1" kern="0" spc="-55">
                <a:solidFill>
                  <a:sysClr val="windowText" lastClr="000000"/>
                </a:solidFill>
                <a:latin typeface="Arial"/>
                <a:cs typeface="Arial"/>
              </a:rPr>
              <a:t> </a:t>
            </a:r>
            <a:r>
              <a:rPr sz="1100" b="1" kern="0">
                <a:solidFill>
                  <a:sysClr val="windowText" lastClr="000000"/>
                </a:solidFill>
                <a:latin typeface="Arial"/>
                <a:cs typeface="Arial"/>
              </a:rPr>
              <a:t>(n</a:t>
            </a:r>
            <a:r>
              <a:rPr sz="1100" b="1" kern="0" spc="-25">
                <a:solidFill>
                  <a:sysClr val="windowText" lastClr="000000"/>
                </a:solidFill>
                <a:latin typeface="Arial"/>
                <a:cs typeface="Arial"/>
              </a:rPr>
              <a:t> </a:t>
            </a:r>
            <a:r>
              <a:rPr sz="1100" b="1" kern="0">
                <a:solidFill>
                  <a:sysClr val="windowText" lastClr="000000"/>
                </a:solidFill>
                <a:latin typeface="Arial"/>
                <a:cs typeface="Arial"/>
              </a:rPr>
              <a:t>=</a:t>
            </a:r>
            <a:r>
              <a:rPr sz="1100" b="1" kern="0" spc="-25">
                <a:solidFill>
                  <a:sysClr val="windowText" lastClr="000000"/>
                </a:solidFill>
                <a:latin typeface="Arial"/>
                <a:cs typeface="Arial"/>
              </a:rPr>
              <a:t> </a:t>
            </a:r>
            <a:r>
              <a:rPr sz="1100" b="1" kern="0">
                <a:solidFill>
                  <a:sysClr val="windowText" lastClr="000000"/>
                </a:solidFill>
                <a:latin typeface="Arial"/>
                <a:cs typeface="Arial"/>
              </a:rPr>
              <a:t>1),</a:t>
            </a:r>
            <a:r>
              <a:rPr sz="1100" b="1" kern="0" spc="-15">
                <a:solidFill>
                  <a:sysClr val="windowText" lastClr="000000"/>
                </a:solidFill>
                <a:latin typeface="Arial"/>
                <a:cs typeface="Arial"/>
              </a:rPr>
              <a:t> </a:t>
            </a:r>
            <a:r>
              <a:rPr sz="1100" kern="0">
                <a:solidFill>
                  <a:sysClr val="windowText" lastClr="000000"/>
                </a:solidFill>
                <a:latin typeface="Arial"/>
                <a:cs typeface="Arial"/>
              </a:rPr>
              <a:t>cardiogenic</a:t>
            </a:r>
            <a:r>
              <a:rPr sz="1100" kern="0" spc="-50">
                <a:solidFill>
                  <a:sysClr val="windowText" lastClr="000000"/>
                </a:solidFill>
                <a:latin typeface="Arial"/>
                <a:cs typeface="Arial"/>
              </a:rPr>
              <a:t> </a:t>
            </a:r>
            <a:r>
              <a:rPr sz="1100" kern="0">
                <a:solidFill>
                  <a:sysClr val="windowText" lastClr="000000"/>
                </a:solidFill>
                <a:latin typeface="Arial"/>
                <a:cs typeface="Arial"/>
              </a:rPr>
              <a:t>shock</a:t>
            </a:r>
            <a:r>
              <a:rPr sz="1100" kern="0" spc="-55">
                <a:solidFill>
                  <a:sysClr val="windowText" lastClr="000000"/>
                </a:solidFill>
                <a:latin typeface="Arial"/>
                <a:cs typeface="Arial"/>
              </a:rPr>
              <a:t> </a:t>
            </a:r>
            <a:r>
              <a:rPr sz="1100" kern="0">
                <a:solidFill>
                  <a:sysClr val="windowText" lastClr="000000"/>
                </a:solidFill>
                <a:latin typeface="Arial"/>
                <a:cs typeface="Arial"/>
              </a:rPr>
              <a:t>(n</a:t>
            </a:r>
            <a:r>
              <a:rPr sz="1100" kern="0" spc="-25">
                <a:solidFill>
                  <a:sysClr val="windowText" lastClr="000000"/>
                </a:solidFill>
                <a:latin typeface="Arial"/>
                <a:cs typeface="Arial"/>
              </a:rPr>
              <a:t> </a:t>
            </a:r>
            <a:r>
              <a:rPr sz="1100" kern="0">
                <a:solidFill>
                  <a:sysClr val="windowText" lastClr="000000"/>
                </a:solidFill>
                <a:latin typeface="Arial"/>
                <a:cs typeface="Arial"/>
              </a:rPr>
              <a:t>=</a:t>
            </a:r>
            <a:r>
              <a:rPr sz="1100" kern="0" spc="-25">
                <a:solidFill>
                  <a:sysClr val="windowText" lastClr="000000"/>
                </a:solidFill>
                <a:latin typeface="Arial"/>
                <a:cs typeface="Arial"/>
              </a:rPr>
              <a:t> </a:t>
            </a:r>
            <a:r>
              <a:rPr sz="1100" kern="0" spc="-35">
                <a:solidFill>
                  <a:sysClr val="windowText" lastClr="000000"/>
                </a:solidFill>
                <a:latin typeface="Arial"/>
                <a:cs typeface="Arial"/>
              </a:rPr>
              <a:t>1)</a:t>
            </a:r>
            <a:endParaRPr sz="1100" kern="0">
              <a:solidFill>
                <a:sysClr val="windowText" lastClr="000000"/>
              </a:solidFill>
              <a:latin typeface="Arial"/>
              <a:cs typeface="Arial"/>
            </a:endParaRPr>
          </a:p>
          <a:p>
            <a:pPr marL="38100">
              <a:spcBef>
                <a:spcPts val="340"/>
              </a:spcBef>
              <a:tabLst>
                <a:tab pos="323850" algn="l"/>
              </a:tabLst>
            </a:pPr>
            <a:r>
              <a:rPr sz="800" kern="0">
                <a:solidFill>
                  <a:sysClr val="windowText" lastClr="000000"/>
                </a:solidFill>
                <a:latin typeface="Arial"/>
                <a:cs typeface="Arial"/>
              </a:rPr>
              <a:t>	</a:t>
            </a:r>
            <a:r>
              <a:rPr lang="en-US" sz="1100" kern="0" baseline="27777">
                <a:solidFill>
                  <a:sysClr val="windowText" lastClr="000000"/>
                </a:solidFill>
                <a:latin typeface="Arial"/>
                <a:cs typeface="Arial"/>
              </a:rPr>
              <a:t>2</a:t>
            </a:r>
            <a:r>
              <a:rPr lang="en-US" kern="0" baseline="1984">
                <a:solidFill>
                  <a:sysClr val="windowText" lastClr="000000"/>
                </a:solidFill>
                <a:latin typeface="Arial"/>
                <a:cs typeface="Arial"/>
              </a:rPr>
              <a:t>No</a:t>
            </a:r>
            <a:r>
              <a:rPr kern="0" spc="-7" baseline="1984">
                <a:solidFill>
                  <a:sysClr val="windowText" lastClr="000000"/>
                </a:solidFill>
                <a:latin typeface="Arial"/>
                <a:cs typeface="Arial"/>
              </a:rPr>
              <a:t> </a:t>
            </a:r>
            <a:r>
              <a:rPr kern="0" baseline="1984">
                <a:solidFill>
                  <a:sysClr val="windowText" lastClr="000000"/>
                </a:solidFill>
                <a:latin typeface="Arial"/>
                <a:cs typeface="Arial"/>
              </a:rPr>
              <a:t>patients</a:t>
            </a:r>
            <a:r>
              <a:rPr kern="0" spc="-82" baseline="1984">
                <a:solidFill>
                  <a:sysClr val="windowText" lastClr="000000"/>
                </a:solidFill>
                <a:latin typeface="Arial"/>
                <a:cs typeface="Arial"/>
              </a:rPr>
              <a:t> </a:t>
            </a:r>
            <a:r>
              <a:rPr kern="0" baseline="1984">
                <a:solidFill>
                  <a:sysClr val="windowText" lastClr="000000"/>
                </a:solidFill>
                <a:latin typeface="Arial"/>
                <a:cs typeface="Arial"/>
              </a:rPr>
              <a:t>were</a:t>
            </a:r>
            <a:r>
              <a:rPr kern="0" spc="-15" baseline="1984">
                <a:solidFill>
                  <a:sysClr val="windowText" lastClr="000000"/>
                </a:solidFill>
                <a:latin typeface="Arial"/>
                <a:cs typeface="Arial"/>
              </a:rPr>
              <a:t> </a:t>
            </a:r>
            <a:r>
              <a:rPr kern="0" baseline="1984">
                <a:solidFill>
                  <a:sysClr val="windowText" lastClr="000000"/>
                </a:solidFill>
                <a:latin typeface="Arial"/>
                <a:cs typeface="Arial"/>
              </a:rPr>
              <a:t>still</a:t>
            </a:r>
            <a:r>
              <a:rPr kern="0" spc="-37" baseline="1984">
                <a:solidFill>
                  <a:sysClr val="windowText" lastClr="000000"/>
                </a:solidFill>
                <a:latin typeface="Arial"/>
                <a:cs typeface="Arial"/>
              </a:rPr>
              <a:t> </a:t>
            </a:r>
            <a:r>
              <a:rPr kern="0" baseline="1984">
                <a:solidFill>
                  <a:sysClr val="windowText" lastClr="000000"/>
                </a:solidFill>
                <a:latin typeface="Arial"/>
                <a:cs typeface="Arial"/>
              </a:rPr>
              <a:t>on</a:t>
            </a:r>
            <a:r>
              <a:rPr kern="0" spc="-37" baseline="1984">
                <a:solidFill>
                  <a:sysClr val="windowText" lastClr="000000"/>
                </a:solidFill>
                <a:latin typeface="Arial"/>
                <a:cs typeface="Arial"/>
              </a:rPr>
              <a:t> </a:t>
            </a:r>
            <a:r>
              <a:rPr kern="0" baseline="1984">
                <a:solidFill>
                  <a:sysClr val="windowText" lastClr="000000"/>
                </a:solidFill>
                <a:latin typeface="Arial"/>
                <a:cs typeface="Arial"/>
              </a:rPr>
              <a:t>treatment</a:t>
            </a:r>
            <a:r>
              <a:rPr kern="0" spc="-75" baseline="1984">
                <a:solidFill>
                  <a:sysClr val="windowText" lastClr="000000"/>
                </a:solidFill>
                <a:latin typeface="Arial"/>
                <a:cs typeface="Arial"/>
              </a:rPr>
              <a:t> </a:t>
            </a:r>
            <a:r>
              <a:rPr kern="0" baseline="1984">
                <a:solidFill>
                  <a:sysClr val="windowText" lastClr="000000"/>
                </a:solidFill>
                <a:latin typeface="Arial"/>
                <a:cs typeface="Arial"/>
              </a:rPr>
              <a:t>at</a:t>
            </a:r>
            <a:r>
              <a:rPr kern="0" spc="-30" baseline="1984">
                <a:solidFill>
                  <a:sysClr val="windowText" lastClr="000000"/>
                </a:solidFill>
                <a:latin typeface="Arial"/>
                <a:cs typeface="Arial"/>
              </a:rPr>
              <a:t> </a:t>
            </a:r>
            <a:r>
              <a:rPr kern="0" baseline="1984">
                <a:solidFill>
                  <a:sysClr val="windowText" lastClr="000000"/>
                </a:solidFill>
                <a:latin typeface="Arial"/>
                <a:cs typeface="Arial"/>
              </a:rPr>
              <a:t>OS</a:t>
            </a:r>
            <a:r>
              <a:rPr kern="0" spc="-22" baseline="1984">
                <a:solidFill>
                  <a:sysClr val="windowText" lastClr="000000"/>
                </a:solidFill>
                <a:latin typeface="Arial"/>
                <a:cs typeface="Arial"/>
              </a:rPr>
              <a:t> </a:t>
            </a:r>
            <a:r>
              <a:rPr kern="0" spc="-30" baseline="1984">
                <a:solidFill>
                  <a:sysClr val="windowText" lastClr="000000"/>
                </a:solidFill>
                <a:latin typeface="Arial"/>
                <a:cs typeface="Arial"/>
              </a:rPr>
              <a:t>IA2.</a:t>
            </a:r>
            <a:endParaRPr kern="0" baseline="1984">
              <a:solidFill>
                <a:sysClr val="windowText" lastClr="000000"/>
              </a:solidFill>
              <a:latin typeface="Arial"/>
              <a:cs typeface="Arial"/>
            </a:endParaRPr>
          </a:p>
        </p:txBody>
      </p:sp>
      <p:graphicFrame>
        <p:nvGraphicFramePr>
          <p:cNvPr id="20" name="object 4">
            <a:extLst>
              <a:ext uri="{FF2B5EF4-FFF2-40B4-BE49-F238E27FC236}">
                <a16:creationId xmlns:a16="http://schemas.microsoft.com/office/drawing/2014/main" id="{09882B0D-EF6C-CBF1-98B0-D7CC4AA7AC22}"/>
              </a:ext>
            </a:extLst>
          </p:cNvPr>
          <p:cNvGraphicFramePr>
            <a:graphicFrameLocks noGrp="1"/>
          </p:cNvGraphicFramePr>
          <p:nvPr>
            <p:extLst>
              <p:ext uri="{D42A27DB-BD31-4B8C-83A1-F6EECF244321}">
                <p14:modId xmlns:p14="http://schemas.microsoft.com/office/powerpoint/2010/main" val="65030403"/>
              </p:ext>
            </p:extLst>
          </p:nvPr>
        </p:nvGraphicFramePr>
        <p:xfrm>
          <a:off x="838198" y="1218483"/>
          <a:ext cx="10515598" cy="3352152"/>
        </p:xfrm>
        <a:graphic>
          <a:graphicData uri="http://schemas.openxmlformats.org/drawingml/2006/table">
            <a:tbl>
              <a:tblPr firstRow="1" bandRow="1"/>
              <a:tblGrid>
                <a:gridCol w="4948266">
                  <a:extLst>
                    <a:ext uri="{9D8B030D-6E8A-4147-A177-3AD203B41FA5}">
                      <a16:colId xmlns:a16="http://schemas.microsoft.com/office/drawing/2014/main" val="20000"/>
                    </a:ext>
                  </a:extLst>
                </a:gridCol>
                <a:gridCol w="1395025">
                  <a:extLst>
                    <a:ext uri="{9D8B030D-6E8A-4147-A177-3AD203B41FA5}">
                      <a16:colId xmlns:a16="http://schemas.microsoft.com/office/drawing/2014/main" val="20001"/>
                    </a:ext>
                  </a:extLst>
                </a:gridCol>
                <a:gridCol w="1390769">
                  <a:extLst>
                    <a:ext uri="{9D8B030D-6E8A-4147-A177-3AD203B41FA5}">
                      <a16:colId xmlns:a16="http://schemas.microsoft.com/office/drawing/2014/main" val="20002"/>
                    </a:ext>
                  </a:extLst>
                </a:gridCol>
                <a:gridCol w="1390769">
                  <a:extLst>
                    <a:ext uri="{9D8B030D-6E8A-4147-A177-3AD203B41FA5}">
                      <a16:colId xmlns:a16="http://schemas.microsoft.com/office/drawing/2014/main" val="20003"/>
                    </a:ext>
                  </a:extLst>
                </a:gridCol>
                <a:gridCol w="1390769">
                  <a:extLst>
                    <a:ext uri="{9D8B030D-6E8A-4147-A177-3AD203B41FA5}">
                      <a16:colId xmlns:a16="http://schemas.microsoft.com/office/drawing/2014/main" val="20004"/>
                    </a:ext>
                  </a:extLst>
                </a:gridCol>
              </a:tblGrid>
              <a:tr h="72842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300">
                        <a:latin typeface="Times New Roman"/>
                        <a:cs typeface="Times New Roman"/>
                      </a:endParaRPr>
                    </a:p>
                  </a:txBody>
                  <a:tcPr marL="0" marR="0" marT="0" marB="0" anchor="ctr">
                    <a:lnL>
                      <a:noFill/>
                    </a:lnL>
                    <a:lnR w="19050">
                      <a:solidFill>
                        <a:srgbClr val="F1F1F1"/>
                      </a:solidFill>
                      <a:prstDash val="solid"/>
                    </a:lnR>
                    <a:lnT>
                      <a:noFill/>
                    </a:lnT>
                    <a:lnB>
                      <a:noFill/>
                    </a:lnB>
                    <a:lnTlToBr w="12700" cmpd="sng">
                      <a:noFill/>
                      <a:prstDash val="solid"/>
                    </a:lnTlToBr>
                    <a:lnBlToTr w="12700" cmpd="sng">
                      <a:noFill/>
                      <a:prstDash val="solid"/>
                    </a:lnBlToTr>
                    <a:solidFill>
                      <a:schemeClr val="accent1"/>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79805" marR="970915" indent="-2540" algn="ctr">
                        <a:lnSpc>
                          <a:spcPct val="100000"/>
                        </a:lnSpc>
                        <a:spcBef>
                          <a:spcPts val="315"/>
                        </a:spcBef>
                      </a:pPr>
                      <a:r>
                        <a:rPr sz="1400" b="1" spc="-10">
                          <a:solidFill>
                            <a:srgbClr val="FFFFFF"/>
                          </a:solidFill>
                          <a:latin typeface="Arial"/>
                          <a:cs typeface="Arial"/>
                        </a:rPr>
                        <a:t>Olaparib </a:t>
                      </a:r>
                      <a:r>
                        <a:rPr sz="1400" b="1">
                          <a:solidFill>
                            <a:srgbClr val="FFFFFF"/>
                          </a:solidFill>
                          <a:latin typeface="Arial"/>
                          <a:cs typeface="Arial"/>
                        </a:rPr>
                        <a:t>(N</a:t>
                      </a:r>
                      <a:r>
                        <a:rPr sz="1400" b="1" spc="-10">
                          <a:solidFill>
                            <a:srgbClr val="FFFFFF"/>
                          </a:solidFill>
                          <a:latin typeface="Arial"/>
                          <a:cs typeface="Arial"/>
                        </a:rPr>
                        <a:t> </a:t>
                      </a:r>
                      <a:r>
                        <a:rPr sz="1400" b="1">
                          <a:solidFill>
                            <a:srgbClr val="FFFFFF"/>
                          </a:solidFill>
                          <a:latin typeface="Arial"/>
                          <a:cs typeface="Arial"/>
                        </a:rPr>
                        <a:t>=</a:t>
                      </a:r>
                      <a:r>
                        <a:rPr sz="1400" b="1" spc="-20">
                          <a:solidFill>
                            <a:srgbClr val="FFFFFF"/>
                          </a:solidFill>
                          <a:latin typeface="Arial"/>
                          <a:cs typeface="Arial"/>
                        </a:rPr>
                        <a:t> </a:t>
                      </a:r>
                      <a:r>
                        <a:rPr sz="1400" b="1" spc="-25">
                          <a:solidFill>
                            <a:srgbClr val="FFFFFF"/>
                          </a:solidFill>
                          <a:latin typeface="Arial"/>
                          <a:cs typeface="Arial"/>
                        </a:rPr>
                        <a:t>911)</a:t>
                      </a:r>
                      <a:endParaRPr sz="1400">
                        <a:latin typeface="Arial"/>
                        <a:cs typeface="Arial"/>
                      </a:endParaRPr>
                    </a:p>
                  </a:txBody>
                  <a:tcPr marL="0" marR="0" marT="0" marB="0" anchor="ctr">
                    <a:lnL w="19050">
                      <a:solidFill>
                        <a:srgbClr val="F1F1F1"/>
                      </a:solidFill>
                      <a:prstDash val="solid"/>
                    </a:lnL>
                    <a:lnR w="19050">
                      <a:solidFill>
                        <a:srgbClr val="F1F1F1"/>
                      </a:solidFill>
                      <a:prstDash val="solid"/>
                    </a:lnR>
                    <a:lnT>
                      <a:noFill/>
                    </a:lnT>
                    <a:lnB w="19050">
                      <a:solidFill>
                        <a:srgbClr val="F1F1F1"/>
                      </a:solidFill>
                      <a:prstDash val="solid"/>
                    </a:lnB>
                    <a:lnTlToBr w="12700" cmpd="sng">
                      <a:noFill/>
                      <a:prstDash val="solid"/>
                    </a:lnTlToBr>
                    <a:lnBlToTr w="12700" cmpd="sng">
                      <a:noFill/>
                      <a:prstDash val="solid"/>
                    </a:lnBlToTr>
                    <a:solidFill>
                      <a:schemeClr val="accent1"/>
                    </a:solidFill>
                  </a:tcPr>
                </a:tc>
                <a:tc hMerge="1">
                  <a:txBody>
                    <a:bodyPr/>
                    <a:lstStyle/>
                    <a:p>
                      <a:endParaRPr/>
                    </a:p>
                  </a:txBody>
                  <a:tcPr marL="0" marR="0" marT="0" marB="0"/>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74090" marR="963930" indent="-2540" algn="ctr">
                        <a:lnSpc>
                          <a:spcPct val="100000"/>
                        </a:lnSpc>
                        <a:spcBef>
                          <a:spcPts val="315"/>
                        </a:spcBef>
                      </a:pPr>
                      <a:r>
                        <a:rPr sz="1400" b="1" spc="-10">
                          <a:solidFill>
                            <a:srgbClr val="FFFFFF"/>
                          </a:solidFill>
                          <a:latin typeface="Arial"/>
                          <a:cs typeface="Arial"/>
                        </a:rPr>
                        <a:t>Placebo </a:t>
                      </a:r>
                      <a:r>
                        <a:rPr sz="1400" b="1">
                          <a:solidFill>
                            <a:srgbClr val="FFFFFF"/>
                          </a:solidFill>
                          <a:latin typeface="Arial"/>
                          <a:cs typeface="Arial"/>
                        </a:rPr>
                        <a:t>(N</a:t>
                      </a:r>
                      <a:r>
                        <a:rPr sz="1400" b="1" spc="-10">
                          <a:solidFill>
                            <a:srgbClr val="FFFFFF"/>
                          </a:solidFill>
                          <a:latin typeface="Arial"/>
                          <a:cs typeface="Arial"/>
                        </a:rPr>
                        <a:t> </a:t>
                      </a:r>
                      <a:r>
                        <a:rPr sz="1400" b="1">
                          <a:solidFill>
                            <a:srgbClr val="FFFFFF"/>
                          </a:solidFill>
                          <a:latin typeface="Arial"/>
                          <a:cs typeface="Arial"/>
                        </a:rPr>
                        <a:t>=</a:t>
                      </a:r>
                      <a:r>
                        <a:rPr sz="1400" b="1" spc="-20">
                          <a:solidFill>
                            <a:srgbClr val="FFFFFF"/>
                          </a:solidFill>
                          <a:latin typeface="Arial"/>
                          <a:cs typeface="Arial"/>
                        </a:rPr>
                        <a:t> 904)</a:t>
                      </a:r>
                      <a:endParaRPr sz="1400">
                        <a:latin typeface="Arial"/>
                        <a:cs typeface="Arial"/>
                      </a:endParaRPr>
                    </a:p>
                  </a:txBody>
                  <a:tcPr marL="0" marR="0" marT="0" marB="0" anchor="ctr">
                    <a:lnL w="19050">
                      <a:solidFill>
                        <a:srgbClr val="F1F1F1"/>
                      </a:solidFill>
                      <a:prstDash val="solid"/>
                    </a:lnL>
                    <a:lnR w="19050">
                      <a:solidFill>
                        <a:srgbClr val="F1F1F1"/>
                      </a:solidFill>
                      <a:prstDash val="solid"/>
                    </a:lnR>
                    <a:lnT>
                      <a:noFill/>
                    </a:lnT>
                    <a:lnB w="19050">
                      <a:solidFill>
                        <a:srgbClr val="F1F1F1"/>
                      </a:solidFill>
                      <a:prstDash val="solid"/>
                    </a:lnB>
                    <a:lnTlToBr w="12700" cmpd="sng">
                      <a:noFill/>
                      <a:prstDash val="solid"/>
                    </a:lnTlToBr>
                    <a:lnBlToTr w="12700" cmpd="sng">
                      <a:noFill/>
                      <a:prstDash val="solid"/>
                    </a:lnBlToTr>
                    <a:solidFill>
                      <a:schemeClr val="accent1"/>
                    </a:solidFill>
                  </a:tcPr>
                </a:tc>
                <a:tc hMerge="1">
                  <a:txBody>
                    <a:bodyPr/>
                    <a:lstStyle/>
                    <a:p>
                      <a:endParaRPr/>
                    </a:p>
                  </a:txBody>
                  <a:tcPr marL="0" marR="0" marT="0" marB="0"/>
                </a:tc>
                <a:extLst>
                  <a:ext uri="{0D108BD9-81ED-4DB2-BD59-A6C34878D82A}">
                    <a16:rowId xmlns:a16="http://schemas.microsoft.com/office/drawing/2014/main" val="10000"/>
                  </a:ext>
                </a:extLst>
              </a:tr>
              <a:tr h="282473">
                <a:tc vMerge="1">
                  <a:txBody>
                    <a:bodyPr/>
                    <a:lstStyle/>
                    <a:p>
                      <a:endParaRPr/>
                    </a:p>
                  </a:txBody>
                  <a:tcPr marL="0" marR="0" marT="0" marB="0">
                    <a:lnR w="19050">
                      <a:solidFill>
                        <a:srgbClr val="F1F1F1"/>
                      </a:solidFill>
                      <a:prstDash val="solid"/>
                    </a:lnR>
                    <a:solidFill>
                      <a:srgbClr val="F0552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3690">
                        <a:lnSpc>
                          <a:spcPct val="100000"/>
                        </a:lnSpc>
                        <a:spcBef>
                          <a:spcPts val="50"/>
                        </a:spcBef>
                      </a:pPr>
                      <a:r>
                        <a:rPr sz="1400" b="1" spc="-10">
                          <a:solidFill>
                            <a:srgbClr val="FFFFFF"/>
                          </a:solidFill>
                          <a:latin typeface="Arial"/>
                          <a:cs typeface="Arial"/>
                        </a:rPr>
                        <a:t>Current</a:t>
                      </a:r>
                      <a:endParaRPr sz="1400">
                        <a:latin typeface="Arial"/>
                        <a:cs typeface="Arial"/>
                      </a:endParaRPr>
                    </a:p>
                  </a:txBody>
                  <a:tcPr marL="0" marR="0" marT="5110" marB="0" anchor="ctr">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5595">
                        <a:lnSpc>
                          <a:spcPct val="100000"/>
                        </a:lnSpc>
                        <a:spcBef>
                          <a:spcPts val="295"/>
                        </a:spcBef>
                      </a:pPr>
                      <a:r>
                        <a:rPr sz="1100" b="1" spc="-10">
                          <a:solidFill>
                            <a:srgbClr val="FFFFFF"/>
                          </a:solidFill>
                          <a:latin typeface="Arial"/>
                          <a:cs typeface="Arial"/>
                        </a:rPr>
                        <a:t>Previous*</a:t>
                      </a:r>
                      <a:endParaRPr sz="1100">
                        <a:latin typeface="Arial"/>
                        <a:cs typeface="Arial"/>
                      </a:endParaRPr>
                    </a:p>
                  </a:txBody>
                  <a:tcPr marL="0" marR="0" marT="30148" marB="0" anchor="ctr">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35280">
                        <a:lnSpc>
                          <a:spcPct val="100000"/>
                        </a:lnSpc>
                        <a:spcBef>
                          <a:spcPts val="114"/>
                        </a:spcBef>
                      </a:pPr>
                      <a:r>
                        <a:rPr sz="1400" b="1" spc="-10">
                          <a:solidFill>
                            <a:srgbClr val="FFFFFF"/>
                          </a:solidFill>
                          <a:latin typeface="Arial"/>
                          <a:cs typeface="Arial"/>
                        </a:rPr>
                        <a:t>Current</a:t>
                      </a:r>
                      <a:endParaRPr sz="1400">
                        <a:latin typeface="Arial"/>
                        <a:cs typeface="Arial"/>
                      </a:endParaRPr>
                    </a:p>
                  </a:txBody>
                  <a:tcPr marL="0" marR="0" marT="11752" marB="0" anchor="ctr">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5595">
                        <a:lnSpc>
                          <a:spcPct val="100000"/>
                        </a:lnSpc>
                        <a:spcBef>
                          <a:spcPts val="295"/>
                        </a:spcBef>
                      </a:pPr>
                      <a:r>
                        <a:rPr sz="1100" b="1" spc="-10">
                          <a:solidFill>
                            <a:srgbClr val="FFFFFF"/>
                          </a:solidFill>
                          <a:latin typeface="Arial"/>
                          <a:cs typeface="Arial"/>
                        </a:rPr>
                        <a:t>Previous*</a:t>
                      </a:r>
                      <a:endParaRPr sz="1100">
                        <a:latin typeface="Arial"/>
                        <a:cs typeface="Arial"/>
                      </a:endParaRPr>
                    </a:p>
                  </a:txBody>
                  <a:tcPr marL="0" marR="0" marT="30148" marB="0" anchor="ctr">
                    <a:lnL w="19050">
                      <a:solidFill>
                        <a:srgbClr val="F1F1F1"/>
                      </a:solidFill>
                      <a:prstDash val="solid"/>
                    </a:lnL>
                    <a:lnR w="19050">
                      <a:solidFill>
                        <a:srgbClr val="F1F1F1"/>
                      </a:solidFill>
                      <a:prstDash val="solid"/>
                    </a:lnR>
                    <a:lnT w="19050">
                      <a:solidFill>
                        <a:srgbClr val="F1F1F1"/>
                      </a:solidFill>
                      <a:prstDash val="solid"/>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308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lang="en-US" sz="1400">
                          <a:latin typeface="Arial"/>
                          <a:cs typeface="Arial"/>
                        </a:rPr>
                        <a:t>Adverse</a:t>
                      </a:r>
                      <a:r>
                        <a:rPr lang="en-US" sz="1400" spc="-25">
                          <a:latin typeface="Arial"/>
                          <a:cs typeface="Arial"/>
                        </a:rPr>
                        <a:t> </a:t>
                      </a:r>
                      <a:r>
                        <a:rPr lang="en-US" sz="1400">
                          <a:latin typeface="Arial"/>
                          <a:cs typeface="Arial"/>
                        </a:rPr>
                        <a:t>event</a:t>
                      </a:r>
                      <a:r>
                        <a:rPr lang="en-US" sz="1400" spc="-25">
                          <a:latin typeface="Arial"/>
                          <a:cs typeface="Arial"/>
                        </a:rPr>
                        <a:t> </a:t>
                      </a:r>
                      <a:r>
                        <a:rPr lang="en-US" sz="1400">
                          <a:latin typeface="Arial"/>
                          <a:cs typeface="Arial"/>
                        </a:rPr>
                        <a:t>leading</a:t>
                      </a:r>
                      <a:r>
                        <a:rPr lang="en-US" sz="1400" spc="-5">
                          <a:latin typeface="Arial"/>
                          <a:cs typeface="Arial"/>
                        </a:rPr>
                        <a:t> </a:t>
                      </a:r>
                      <a:r>
                        <a:rPr lang="en-US" sz="1400">
                          <a:latin typeface="Arial"/>
                          <a:cs typeface="Arial"/>
                        </a:rPr>
                        <a:t>to</a:t>
                      </a:r>
                      <a:r>
                        <a:rPr lang="en-US" sz="1400" spc="-25">
                          <a:latin typeface="Arial"/>
                          <a:cs typeface="Arial"/>
                        </a:rPr>
                        <a:t> </a:t>
                      </a:r>
                      <a:r>
                        <a:rPr lang="en-US" sz="1400" spc="-10">
                          <a:latin typeface="Arial"/>
                          <a:cs typeface="Arial"/>
                        </a:rPr>
                        <a:t>death</a:t>
                      </a:r>
                      <a:r>
                        <a:rPr lang="en-US" sz="1400" spc="-15" baseline="25462">
                          <a:latin typeface="Arial"/>
                          <a:cs typeface="Arial"/>
                        </a:rPr>
                        <a:t>1</a:t>
                      </a:r>
                      <a:endParaRPr lang="en-US" sz="1400" baseline="25462">
                        <a:latin typeface="Arial"/>
                        <a:cs typeface="Arial"/>
                      </a:endParaRPr>
                    </a:p>
                  </a:txBody>
                  <a:tcPr marL="0" marR="0" marT="32191"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6040" algn="r">
                        <a:lnSpc>
                          <a:spcPct val="100000"/>
                        </a:lnSpc>
                        <a:spcBef>
                          <a:spcPts val="315"/>
                        </a:spcBef>
                      </a:pPr>
                      <a:r>
                        <a:rPr sz="1400" b="1">
                          <a:latin typeface="Arial"/>
                          <a:cs typeface="Arial"/>
                        </a:rPr>
                        <a:t>5 </a:t>
                      </a:r>
                      <a:r>
                        <a:rPr sz="1400" b="1" spc="-10">
                          <a:latin typeface="Arial"/>
                          <a:cs typeface="Arial"/>
                        </a:rPr>
                        <a:t>(&lt;1%)</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505"/>
                        </a:spcBef>
                      </a:pPr>
                      <a:r>
                        <a:rPr sz="1200" i="1">
                          <a:latin typeface="Arial"/>
                          <a:cs typeface="Arial"/>
                        </a:rPr>
                        <a:t>[2 </a:t>
                      </a:r>
                      <a:r>
                        <a:rPr sz="1200" i="1" spc="-10">
                          <a:latin typeface="Arial"/>
                          <a:cs typeface="Arial"/>
                        </a:rPr>
                        <a:t>(&lt;1%)]</a:t>
                      </a:r>
                      <a:endParaRPr sz="1200">
                        <a:latin typeface="Arial"/>
                        <a:cs typeface="Arial"/>
                      </a:endParaRPr>
                    </a:p>
                  </a:txBody>
                  <a:tcPr marL="0" marR="0" marT="51609"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64769" algn="r">
                        <a:lnSpc>
                          <a:spcPct val="100000"/>
                        </a:lnSpc>
                        <a:spcBef>
                          <a:spcPts val="315"/>
                        </a:spcBef>
                      </a:pPr>
                      <a:r>
                        <a:rPr sz="1400" b="1">
                          <a:latin typeface="Arial"/>
                          <a:cs typeface="Arial"/>
                        </a:rPr>
                        <a:t>10</a:t>
                      </a:r>
                      <a:r>
                        <a:rPr sz="1400" b="1" spc="-10">
                          <a:latin typeface="Arial"/>
                          <a:cs typeface="Arial"/>
                        </a:rPr>
                        <a:t> </a:t>
                      </a:r>
                      <a:r>
                        <a:rPr sz="1400" b="1">
                          <a:latin typeface="Arial"/>
                          <a:cs typeface="Arial"/>
                        </a:rPr>
                        <a:t>(1.1 </a:t>
                      </a:r>
                      <a:r>
                        <a:rPr sz="1400" b="1" spc="-25">
                          <a:latin typeface="Arial"/>
                          <a:cs typeface="Arial"/>
                        </a:rPr>
                        <a:t>%)</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505"/>
                        </a:spcBef>
                      </a:pPr>
                      <a:r>
                        <a:rPr sz="1200" i="1">
                          <a:latin typeface="Arial"/>
                          <a:cs typeface="Arial"/>
                        </a:rPr>
                        <a:t>[4 </a:t>
                      </a:r>
                      <a:r>
                        <a:rPr sz="1200" i="1" spc="-10">
                          <a:latin typeface="Arial"/>
                          <a:cs typeface="Arial"/>
                        </a:rPr>
                        <a:t>(&lt;1%)]</a:t>
                      </a:r>
                      <a:endParaRPr sz="1200">
                        <a:latin typeface="Arial"/>
                        <a:cs typeface="Arial"/>
                      </a:endParaRPr>
                    </a:p>
                  </a:txBody>
                  <a:tcPr marL="0" marR="0" marT="51609"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2"/>
                  </a:ext>
                </a:extLst>
              </a:tr>
              <a:tr h="1029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extLst>
                  <a:ext uri="{0D108BD9-81ED-4DB2-BD59-A6C34878D82A}">
                    <a16:rowId xmlns:a16="http://schemas.microsoft.com/office/drawing/2014/main" val="10003"/>
                  </a:ext>
                </a:extLst>
              </a:tr>
              <a:tr h="3140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315"/>
                        </a:spcBef>
                      </a:pPr>
                      <a:r>
                        <a:rPr sz="1400">
                          <a:latin typeface="Arial"/>
                          <a:cs typeface="Arial"/>
                        </a:rPr>
                        <a:t>Adverse</a:t>
                      </a:r>
                      <a:r>
                        <a:rPr sz="1400" spc="-30">
                          <a:latin typeface="Arial"/>
                          <a:cs typeface="Arial"/>
                        </a:rPr>
                        <a:t> </a:t>
                      </a:r>
                      <a:r>
                        <a:rPr sz="1400">
                          <a:latin typeface="Arial"/>
                          <a:cs typeface="Arial"/>
                        </a:rPr>
                        <a:t>event</a:t>
                      </a:r>
                      <a:r>
                        <a:rPr sz="1400" spc="-20">
                          <a:latin typeface="Arial"/>
                          <a:cs typeface="Arial"/>
                        </a:rPr>
                        <a:t> </a:t>
                      </a:r>
                      <a:r>
                        <a:rPr sz="1400">
                          <a:latin typeface="Arial"/>
                          <a:cs typeface="Arial"/>
                        </a:rPr>
                        <a:t>of</a:t>
                      </a:r>
                      <a:r>
                        <a:rPr sz="1400" spc="-20">
                          <a:latin typeface="Arial"/>
                          <a:cs typeface="Arial"/>
                        </a:rPr>
                        <a:t> </a:t>
                      </a:r>
                      <a:r>
                        <a:rPr sz="1400">
                          <a:latin typeface="Arial"/>
                          <a:cs typeface="Arial"/>
                        </a:rPr>
                        <a:t>special</a:t>
                      </a:r>
                      <a:r>
                        <a:rPr sz="1400" spc="-15">
                          <a:latin typeface="Arial"/>
                          <a:cs typeface="Arial"/>
                        </a:rPr>
                        <a:t> </a:t>
                      </a:r>
                      <a:r>
                        <a:rPr sz="1400">
                          <a:latin typeface="Arial"/>
                          <a:cs typeface="Arial"/>
                        </a:rPr>
                        <a:t>interest</a:t>
                      </a:r>
                      <a:r>
                        <a:rPr sz="1400" spc="-15">
                          <a:latin typeface="Arial"/>
                          <a:cs typeface="Arial"/>
                        </a:rPr>
                        <a:t> </a:t>
                      </a:r>
                      <a:r>
                        <a:rPr sz="1400">
                          <a:latin typeface="Arial"/>
                          <a:cs typeface="Arial"/>
                        </a:rPr>
                        <a:t>at</a:t>
                      </a:r>
                      <a:r>
                        <a:rPr sz="1400" spc="-20">
                          <a:latin typeface="Arial"/>
                          <a:cs typeface="Arial"/>
                        </a:rPr>
                        <a:t> </a:t>
                      </a:r>
                      <a:r>
                        <a:rPr sz="1400">
                          <a:latin typeface="Arial"/>
                          <a:cs typeface="Arial"/>
                        </a:rPr>
                        <a:t>any</a:t>
                      </a:r>
                      <a:r>
                        <a:rPr sz="1400" spc="-20">
                          <a:latin typeface="Arial"/>
                          <a:cs typeface="Arial"/>
                        </a:rPr>
                        <a:t> time</a:t>
                      </a:r>
                      <a:endParaRPr sz="1400">
                        <a:latin typeface="Arial"/>
                        <a:cs typeface="Arial"/>
                      </a:endParaRPr>
                    </a:p>
                  </a:txBody>
                  <a:tcPr marL="0" marR="0" marT="32191"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315"/>
                        </a:spcBef>
                      </a:pPr>
                      <a:r>
                        <a:rPr sz="1400" b="1">
                          <a:latin typeface="Arial"/>
                          <a:cs typeface="Arial"/>
                        </a:rPr>
                        <a:t>57</a:t>
                      </a:r>
                      <a:r>
                        <a:rPr sz="1400" b="1" spc="-10">
                          <a:latin typeface="Arial"/>
                          <a:cs typeface="Arial"/>
                        </a:rPr>
                        <a:t> (6.3%)</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505"/>
                        </a:spcBef>
                      </a:pPr>
                      <a:r>
                        <a:rPr sz="1200" i="1">
                          <a:latin typeface="Arial"/>
                          <a:cs typeface="Arial"/>
                        </a:rPr>
                        <a:t>[31</a:t>
                      </a:r>
                      <a:r>
                        <a:rPr sz="1200" i="1" spc="-25">
                          <a:latin typeface="Arial"/>
                          <a:cs typeface="Arial"/>
                        </a:rPr>
                        <a:t> </a:t>
                      </a:r>
                      <a:r>
                        <a:rPr sz="1200" i="1" spc="-10">
                          <a:latin typeface="Arial"/>
                          <a:cs typeface="Arial"/>
                        </a:rPr>
                        <a:t>(3.4%)]</a:t>
                      </a:r>
                      <a:endParaRPr sz="1200">
                        <a:latin typeface="Arial"/>
                        <a:cs typeface="Arial"/>
                      </a:endParaRPr>
                    </a:p>
                  </a:txBody>
                  <a:tcPr marL="0" marR="0" marT="51609"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315"/>
                        </a:spcBef>
                      </a:pPr>
                      <a:r>
                        <a:rPr sz="1400" b="1">
                          <a:latin typeface="Arial"/>
                          <a:cs typeface="Arial"/>
                        </a:rPr>
                        <a:t>84</a:t>
                      </a:r>
                      <a:r>
                        <a:rPr sz="1400" b="1" spc="-10">
                          <a:latin typeface="Arial"/>
                          <a:cs typeface="Arial"/>
                        </a:rPr>
                        <a:t> (9.3%)</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505"/>
                        </a:spcBef>
                      </a:pPr>
                      <a:r>
                        <a:rPr sz="1200" i="1">
                          <a:latin typeface="Arial"/>
                          <a:cs typeface="Arial"/>
                        </a:rPr>
                        <a:t>[51</a:t>
                      </a:r>
                      <a:r>
                        <a:rPr sz="1200" i="1" spc="-15">
                          <a:latin typeface="Arial"/>
                          <a:cs typeface="Arial"/>
                        </a:rPr>
                        <a:t> </a:t>
                      </a:r>
                      <a:r>
                        <a:rPr sz="1200" i="1" spc="-10">
                          <a:latin typeface="Arial"/>
                          <a:cs typeface="Arial"/>
                        </a:rPr>
                        <a:t>(5.6%)]</a:t>
                      </a:r>
                      <a:endParaRPr sz="1200">
                        <a:latin typeface="Arial"/>
                        <a:cs typeface="Arial"/>
                      </a:endParaRPr>
                    </a:p>
                  </a:txBody>
                  <a:tcPr marL="0" marR="0" marT="51609"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4"/>
                  </a:ext>
                </a:extLst>
              </a:tr>
              <a:tr h="308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35940">
                        <a:lnSpc>
                          <a:spcPct val="100000"/>
                        </a:lnSpc>
                        <a:spcBef>
                          <a:spcPts val="265"/>
                        </a:spcBef>
                      </a:pPr>
                      <a:r>
                        <a:rPr lang="en-US" sz="1400">
                          <a:latin typeface="Arial"/>
                          <a:cs typeface="Arial"/>
                        </a:rPr>
                        <a:t>On</a:t>
                      </a:r>
                      <a:r>
                        <a:rPr lang="en-US" sz="1400" spc="5">
                          <a:latin typeface="Arial"/>
                          <a:cs typeface="Arial"/>
                        </a:rPr>
                        <a:t> </a:t>
                      </a:r>
                      <a:r>
                        <a:rPr lang="en-US" sz="1400" spc="-10">
                          <a:latin typeface="Arial"/>
                          <a:cs typeface="Arial"/>
                        </a:rPr>
                        <a:t>treatment</a:t>
                      </a:r>
                      <a:r>
                        <a:rPr lang="en-US" sz="1400" spc="-70">
                          <a:latin typeface="Arial"/>
                          <a:cs typeface="Arial"/>
                        </a:rPr>
                        <a:t> </a:t>
                      </a:r>
                      <a:r>
                        <a:rPr lang="en-US" sz="1400" spc="-10">
                          <a:latin typeface="Arial"/>
                          <a:cs typeface="Arial"/>
                        </a:rPr>
                        <a:t>AESIs</a:t>
                      </a:r>
                      <a:r>
                        <a:rPr lang="en-US" sz="1400" spc="-15" baseline="25462">
                          <a:latin typeface="Arial"/>
                          <a:cs typeface="Arial"/>
                        </a:rPr>
                        <a:t>2</a:t>
                      </a:r>
                      <a:endParaRPr lang="en-US" sz="1400" baseline="25462">
                        <a:latin typeface="Arial"/>
                        <a:cs typeface="Arial"/>
                      </a:endParaRPr>
                    </a:p>
                  </a:txBody>
                  <a:tcPr marL="0" marR="0" marT="27082"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265"/>
                        </a:spcBef>
                      </a:pPr>
                      <a:r>
                        <a:rPr sz="1400" b="1">
                          <a:latin typeface="Arial"/>
                          <a:cs typeface="Arial"/>
                        </a:rPr>
                        <a:t>14</a:t>
                      </a:r>
                      <a:r>
                        <a:rPr sz="1400" b="1" spc="-10">
                          <a:latin typeface="Arial"/>
                          <a:cs typeface="Arial"/>
                        </a:rPr>
                        <a:t> (1.5%)</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455"/>
                        </a:spcBef>
                      </a:pPr>
                      <a:r>
                        <a:rPr sz="1200" i="1">
                          <a:solidFill>
                            <a:srgbClr val="252525"/>
                          </a:solidFill>
                          <a:latin typeface="Arial"/>
                          <a:cs typeface="Arial"/>
                        </a:rPr>
                        <a:t>[14</a:t>
                      </a:r>
                      <a:r>
                        <a:rPr sz="1200" i="1" spc="-25">
                          <a:solidFill>
                            <a:srgbClr val="252525"/>
                          </a:solidFill>
                          <a:latin typeface="Arial"/>
                          <a:cs typeface="Arial"/>
                        </a:rPr>
                        <a:t> </a:t>
                      </a:r>
                      <a:r>
                        <a:rPr sz="1200" i="1" spc="-10">
                          <a:solidFill>
                            <a:srgbClr val="252525"/>
                          </a:solidFill>
                          <a:latin typeface="Arial"/>
                          <a:cs typeface="Arial"/>
                        </a:rPr>
                        <a:t>(1.5%)]</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265"/>
                        </a:spcBef>
                      </a:pPr>
                      <a:r>
                        <a:rPr sz="1400" b="1">
                          <a:latin typeface="Arial"/>
                          <a:cs typeface="Arial"/>
                        </a:rPr>
                        <a:t>28</a:t>
                      </a:r>
                      <a:r>
                        <a:rPr sz="1400" b="1" spc="-10">
                          <a:latin typeface="Arial"/>
                          <a:cs typeface="Arial"/>
                        </a:rPr>
                        <a:t> (3.1%)</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455"/>
                        </a:spcBef>
                      </a:pPr>
                      <a:r>
                        <a:rPr sz="1200" i="1">
                          <a:latin typeface="Arial"/>
                          <a:cs typeface="Arial"/>
                        </a:rPr>
                        <a:t>[27</a:t>
                      </a:r>
                      <a:r>
                        <a:rPr sz="1200" i="1" spc="-15">
                          <a:latin typeface="Arial"/>
                          <a:cs typeface="Arial"/>
                        </a:rPr>
                        <a:t> </a:t>
                      </a:r>
                      <a:r>
                        <a:rPr sz="1200" i="1" spc="-10">
                          <a:latin typeface="Arial"/>
                          <a:cs typeface="Arial"/>
                        </a:rPr>
                        <a:t>(3.0%)]</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5"/>
                  </a:ext>
                </a:extLst>
              </a:tr>
              <a:tr h="3028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22605">
                        <a:lnSpc>
                          <a:spcPct val="100000"/>
                        </a:lnSpc>
                        <a:spcBef>
                          <a:spcPts val="265"/>
                        </a:spcBef>
                      </a:pPr>
                      <a:r>
                        <a:rPr lang="en-US" sz="1400">
                          <a:latin typeface="Arial"/>
                          <a:cs typeface="Arial"/>
                        </a:rPr>
                        <a:t>AESI</a:t>
                      </a:r>
                      <a:r>
                        <a:rPr lang="en-US" sz="1400" spc="-15">
                          <a:latin typeface="Arial"/>
                          <a:cs typeface="Arial"/>
                        </a:rPr>
                        <a:t> </a:t>
                      </a:r>
                      <a:r>
                        <a:rPr lang="en-US" sz="1400">
                          <a:latin typeface="Arial"/>
                          <a:cs typeface="Arial"/>
                        </a:rPr>
                        <a:t>&gt;30</a:t>
                      </a:r>
                      <a:r>
                        <a:rPr lang="en-US" sz="1400" spc="-10">
                          <a:latin typeface="Arial"/>
                          <a:cs typeface="Arial"/>
                        </a:rPr>
                        <a:t> </a:t>
                      </a:r>
                      <a:r>
                        <a:rPr lang="en-US" sz="1400">
                          <a:latin typeface="Arial"/>
                          <a:cs typeface="Arial"/>
                        </a:rPr>
                        <a:t>days</a:t>
                      </a:r>
                      <a:r>
                        <a:rPr lang="en-US" sz="1400" spc="25">
                          <a:latin typeface="Arial"/>
                          <a:cs typeface="Arial"/>
                        </a:rPr>
                        <a:t> </a:t>
                      </a:r>
                      <a:r>
                        <a:rPr lang="en-US" sz="1400">
                          <a:latin typeface="Arial"/>
                          <a:cs typeface="Arial"/>
                        </a:rPr>
                        <a:t>after</a:t>
                      </a:r>
                      <a:r>
                        <a:rPr lang="en-US" sz="1400" spc="-25">
                          <a:latin typeface="Arial"/>
                          <a:cs typeface="Arial"/>
                        </a:rPr>
                        <a:t> </a:t>
                      </a:r>
                      <a:r>
                        <a:rPr lang="en-US" sz="1400">
                          <a:latin typeface="Arial"/>
                          <a:cs typeface="Arial"/>
                        </a:rPr>
                        <a:t>last</a:t>
                      </a:r>
                      <a:r>
                        <a:rPr lang="en-US" sz="1400" spc="-5">
                          <a:latin typeface="Arial"/>
                          <a:cs typeface="Arial"/>
                        </a:rPr>
                        <a:t> </a:t>
                      </a:r>
                      <a:r>
                        <a:rPr lang="en-US" sz="1400" spc="-20">
                          <a:latin typeface="Arial"/>
                          <a:cs typeface="Arial"/>
                        </a:rPr>
                        <a:t>dose</a:t>
                      </a:r>
                      <a:endParaRPr lang="en-US" sz="1400">
                        <a:latin typeface="Arial"/>
                        <a:cs typeface="Arial"/>
                      </a:endParaRPr>
                    </a:p>
                  </a:txBody>
                  <a:tcPr marL="0" marR="0" marT="27082"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265"/>
                        </a:spcBef>
                      </a:pPr>
                      <a:r>
                        <a:rPr sz="1400" b="1">
                          <a:latin typeface="Arial"/>
                          <a:cs typeface="Arial"/>
                        </a:rPr>
                        <a:t>44</a:t>
                      </a:r>
                      <a:r>
                        <a:rPr sz="1400" b="1" spc="-10">
                          <a:latin typeface="Arial"/>
                          <a:cs typeface="Arial"/>
                        </a:rPr>
                        <a:t> (4.8%)</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455"/>
                        </a:spcBef>
                      </a:pPr>
                      <a:r>
                        <a:rPr sz="1200" i="1">
                          <a:latin typeface="Arial"/>
                          <a:cs typeface="Arial"/>
                        </a:rPr>
                        <a:t>[18</a:t>
                      </a:r>
                      <a:r>
                        <a:rPr sz="1200" i="1" spc="-25">
                          <a:latin typeface="Arial"/>
                          <a:cs typeface="Arial"/>
                        </a:rPr>
                        <a:t> </a:t>
                      </a:r>
                      <a:r>
                        <a:rPr sz="1200" i="1" spc="-10">
                          <a:latin typeface="Arial"/>
                          <a:cs typeface="Arial"/>
                        </a:rPr>
                        <a:t>(2.0%)]</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265"/>
                        </a:spcBef>
                      </a:pPr>
                      <a:r>
                        <a:rPr sz="1400" b="1">
                          <a:latin typeface="Arial"/>
                          <a:cs typeface="Arial"/>
                        </a:rPr>
                        <a:t>57</a:t>
                      </a:r>
                      <a:r>
                        <a:rPr sz="1400" b="1" spc="-10">
                          <a:latin typeface="Arial"/>
                          <a:cs typeface="Arial"/>
                        </a:rPr>
                        <a:t> (6.3%)</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455"/>
                        </a:spcBef>
                      </a:pPr>
                      <a:r>
                        <a:rPr sz="1200" i="1">
                          <a:latin typeface="Arial"/>
                          <a:cs typeface="Arial"/>
                        </a:rPr>
                        <a:t>[24</a:t>
                      </a:r>
                      <a:r>
                        <a:rPr sz="1200" i="1" spc="-15">
                          <a:latin typeface="Arial"/>
                          <a:cs typeface="Arial"/>
                        </a:rPr>
                        <a:t> </a:t>
                      </a:r>
                      <a:r>
                        <a:rPr sz="1200" i="1" spc="-10">
                          <a:latin typeface="Arial"/>
                          <a:cs typeface="Arial"/>
                        </a:rPr>
                        <a:t>(2.7%)]</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6"/>
                  </a:ext>
                </a:extLst>
              </a:tr>
              <a:tr h="1029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500">
                        <a:latin typeface="Times New Roman"/>
                        <a:cs typeface="Times New Roman"/>
                      </a:endParaRPr>
                    </a:p>
                  </a:txBody>
                  <a:tcPr marL="0" marR="0" marT="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E7ECF5"/>
                    </a:solidFill>
                  </a:tcPr>
                </a:tc>
                <a:extLst>
                  <a:ext uri="{0D108BD9-81ED-4DB2-BD59-A6C34878D82A}">
                    <a16:rowId xmlns:a16="http://schemas.microsoft.com/office/drawing/2014/main" val="10007"/>
                  </a:ext>
                </a:extLst>
              </a:tr>
              <a:tr h="3140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71145">
                        <a:lnSpc>
                          <a:spcPct val="100000"/>
                        </a:lnSpc>
                        <a:spcBef>
                          <a:spcPts val="315"/>
                        </a:spcBef>
                      </a:pPr>
                      <a:r>
                        <a:rPr sz="1400" spc="-10">
                          <a:latin typeface="Arial"/>
                          <a:cs typeface="Arial"/>
                        </a:rPr>
                        <a:t>MDS/AML</a:t>
                      </a:r>
                      <a:endParaRPr sz="1400">
                        <a:latin typeface="Arial"/>
                        <a:cs typeface="Arial"/>
                      </a:endParaRPr>
                    </a:p>
                  </a:txBody>
                  <a:tcPr marL="0" marR="0" marT="32191"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315"/>
                        </a:spcBef>
                      </a:pPr>
                      <a:r>
                        <a:rPr sz="1400" b="1">
                          <a:latin typeface="Arial"/>
                          <a:cs typeface="Arial"/>
                        </a:rPr>
                        <a:t>4</a:t>
                      </a:r>
                      <a:r>
                        <a:rPr sz="1400" b="1" spc="-10">
                          <a:latin typeface="Arial"/>
                          <a:cs typeface="Arial"/>
                        </a:rPr>
                        <a:t> (0.4%)</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509"/>
                        </a:spcBef>
                      </a:pPr>
                      <a:r>
                        <a:rPr sz="1200" i="1">
                          <a:latin typeface="Arial"/>
                          <a:cs typeface="Arial"/>
                        </a:rPr>
                        <a:t>[2</a:t>
                      </a:r>
                      <a:r>
                        <a:rPr sz="1200" i="1" spc="-5">
                          <a:latin typeface="Arial"/>
                          <a:cs typeface="Arial"/>
                        </a:rPr>
                        <a:t> </a:t>
                      </a:r>
                      <a:r>
                        <a:rPr sz="1200" i="1" spc="-10">
                          <a:latin typeface="Arial"/>
                          <a:cs typeface="Arial"/>
                        </a:rPr>
                        <a:t>(0.2%)]</a:t>
                      </a:r>
                      <a:endParaRPr sz="1200">
                        <a:latin typeface="Arial"/>
                        <a:cs typeface="Arial"/>
                      </a:endParaRPr>
                    </a:p>
                  </a:txBody>
                  <a:tcPr marL="0" marR="0" marT="5212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315"/>
                        </a:spcBef>
                      </a:pPr>
                      <a:r>
                        <a:rPr sz="1400" b="1">
                          <a:latin typeface="Arial"/>
                          <a:cs typeface="Arial"/>
                        </a:rPr>
                        <a:t>6</a:t>
                      </a:r>
                      <a:r>
                        <a:rPr sz="1400" b="1" spc="-10">
                          <a:latin typeface="Arial"/>
                          <a:cs typeface="Arial"/>
                        </a:rPr>
                        <a:t> (0.7%)</a:t>
                      </a:r>
                      <a:endParaRPr sz="1400">
                        <a:latin typeface="Arial"/>
                        <a:cs typeface="Arial"/>
                      </a:endParaRPr>
                    </a:p>
                  </a:txBody>
                  <a:tcPr marL="0" marR="0" marT="32191"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509"/>
                        </a:spcBef>
                      </a:pPr>
                      <a:r>
                        <a:rPr sz="1200" i="1">
                          <a:latin typeface="Arial"/>
                          <a:cs typeface="Arial"/>
                        </a:rPr>
                        <a:t>[3</a:t>
                      </a:r>
                      <a:r>
                        <a:rPr sz="1200" i="1" spc="-10">
                          <a:latin typeface="Arial"/>
                          <a:cs typeface="Arial"/>
                        </a:rPr>
                        <a:t> (0.3%)]</a:t>
                      </a:r>
                      <a:endParaRPr sz="1200">
                        <a:latin typeface="Arial"/>
                        <a:cs typeface="Arial"/>
                      </a:endParaRPr>
                    </a:p>
                  </a:txBody>
                  <a:tcPr marL="0" marR="0" marT="5212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8"/>
                  </a:ext>
                </a:extLst>
              </a:tr>
              <a:tr h="2969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71145">
                        <a:lnSpc>
                          <a:spcPct val="100000"/>
                        </a:lnSpc>
                        <a:spcBef>
                          <a:spcPts val="265"/>
                        </a:spcBef>
                      </a:pPr>
                      <a:r>
                        <a:rPr sz="1400" spc="-10">
                          <a:latin typeface="Arial"/>
                          <a:cs typeface="Arial"/>
                        </a:rPr>
                        <a:t>Pneumonitis</a:t>
                      </a:r>
                      <a:endParaRPr sz="1400">
                        <a:latin typeface="Arial"/>
                        <a:cs typeface="Arial"/>
                      </a:endParaRPr>
                    </a:p>
                  </a:txBody>
                  <a:tcPr marL="0" marR="0" marT="27082"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820" algn="r">
                        <a:lnSpc>
                          <a:spcPct val="100000"/>
                        </a:lnSpc>
                        <a:spcBef>
                          <a:spcPts val="265"/>
                        </a:spcBef>
                      </a:pPr>
                      <a:r>
                        <a:rPr sz="1400" b="1">
                          <a:latin typeface="Arial"/>
                          <a:cs typeface="Arial"/>
                        </a:rPr>
                        <a:t>9</a:t>
                      </a:r>
                      <a:r>
                        <a:rPr sz="1400" b="1" spc="-10">
                          <a:latin typeface="Arial"/>
                          <a:cs typeface="Arial"/>
                        </a:rPr>
                        <a:t> (1.0%)</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455"/>
                        </a:spcBef>
                      </a:pPr>
                      <a:r>
                        <a:rPr sz="1200" i="1">
                          <a:solidFill>
                            <a:srgbClr val="252525"/>
                          </a:solidFill>
                          <a:latin typeface="Arial"/>
                          <a:cs typeface="Arial"/>
                        </a:rPr>
                        <a:t>[9</a:t>
                      </a:r>
                      <a:r>
                        <a:rPr sz="1200" i="1" spc="-5">
                          <a:solidFill>
                            <a:srgbClr val="252525"/>
                          </a:solidFill>
                          <a:latin typeface="Arial"/>
                          <a:cs typeface="Arial"/>
                        </a:rPr>
                        <a:t> </a:t>
                      </a:r>
                      <a:r>
                        <a:rPr sz="1200" i="1" spc="-10">
                          <a:solidFill>
                            <a:srgbClr val="252525"/>
                          </a:solidFill>
                          <a:latin typeface="Arial"/>
                          <a:cs typeface="Arial"/>
                        </a:rPr>
                        <a:t>(1.0%)]</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265"/>
                        </a:spcBef>
                      </a:pPr>
                      <a:r>
                        <a:rPr sz="1400" b="1">
                          <a:latin typeface="Arial"/>
                          <a:cs typeface="Arial"/>
                        </a:rPr>
                        <a:t>13</a:t>
                      </a:r>
                      <a:r>
                        <a:rPr sz="1400" b="1" spc="-10">
                          <a:latin typeface="Arial"/>
                          <a:cs typeface="Arial"/>
                        </a:rPr>
                        <a:t> (1.4%)</a:t>
                      </a:r>
                      <a:endParaRPr sz="1400">
                        <a:latin typeface="Arial"/>
                        <a:cs typeface="Arial"/>
                      </a:endParaRPr>
                    </a:p>
                  </a:txBody>
                  <a:tcPr marL="0" marR="0" marT="2708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455"/>
                        </a:spcBef>
                      </a:pPr>
                      <a:r>
                        <a:rPr sz="1200" i="1">
                          <a:latin typeface="Arial"/>
                          <a:cs typeface="Arial"/>
                        </a:rPr>
                        <a:t>[12</a:t>
                      </a:r>
                      <a:r>
                        <a:rPr sz="1200" i="1" spc="-15">
                          <a:latin typeface="Arial"/>
                          <a:cs typeface="Arial"/>
                        </a:rPr>
                        <a:t> </a:t>
                      </a:r>
                      <a:r>
                        <a:rPr sz="1200" i="1" spc="-10">
                          <a:latin typeface="Arial"/>
                          <a:cs typeface="Arial"/>
                        </a:rPr>
                        <a:t>(1.3%)]</a:t>
                      </a:r>
                      <a:endParaRPr sz="1200">
                        <a:latin typeface="Arial"/>
                        <a:cs typeface="Arial"/>
                      </a:endParaRPr>
                    </a:p>
                  </a:txBody>
                  <a:tcPr marL="0" marR="0" marT="4650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09"/>
                  </a:ext>
                </a:extLst>
              </a:tr>
              <a:tr h="2910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71145">
                        <a:lnSpc>
                          <a:spcPct val="100000"/>
                        </a:lnSpc>
                        <a:spcBef>
                          <a:spcPts val="155"/>
                        </a:spcBef>
                      </a:pPr>
                      <a:r>
                        <a:rPr sz="1400">
                          <a:latin typeface="Arial"/>
                          <a:cs typeface="Arial"/>
                        </a:rPr>
                        <a:t>New</a:t>
                      </a:r>
                      <a:r>
                        <a:rPr sz="1400" spc="-25">
                          <a:latin typeface="Arial"/>
                          <a:cs typeface="Arial"/>
                        </a:rPr>
                        <a:t> </a:t>
                      </a:r>
                      <a:r>
                        <a:rPr sz="1400">
                          <a:latin typeface="Arial"/>
                          <a:cs typeface="Arial"/>
                        </a:rPr>
                        <a:t>primary</a:t>
                      </a:r>
                      <a:r>
                        <a:rPr sz="1400" spc="-20">
                          <a:latin typeface="Arial"/>
                          <a:cs typeface="Arial"/>
                        </a:rPr>
                        <a:t> </a:t>
                      </a:r>
                      <a:r>
                        <a:rPr sz="1400" spc="-10">
                          <a:latin typeface="Arial"/>
                          <a:cs typeface="Arial"/>
                        </a:rPr>
                        <a:t>malignancy</a:t>
                      </a:r>
                      <a:endParaRPr sz="1400">
                        <a:latin typeface="Arial"/>
                        <a:cs typeface="Arial"/>
                      </a:endParaRPr>
                    </a:p>
                  </a:txBody>
                  <a:tcPr marL="0" marR="0" marT="15840" marB="0" anchor="ctr">
                    <a:lnL w="12700">
                      <a:solidFill>
                        <a:srgbClr val="FFFFFF"/>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155"/>
                        </a:spcBef>
                      </a:pPr>
                      <a:r>
                        <a:rPr sz="1400" b="1">
                          <a:latin typeface="Arial"/>
                          <a:cs typeface="Arial"/>
                        </a:rPr>
                        <a:t>45</a:t>
                      </a:r>
                      <a:r>
                        <a:rPr sz="1400" b="1" spc="-15">
                          <a:latin typeface="Arial"/>
                          <a:cs typeface="Arial"/>
                        </a:rPr>
                        <a:t> </a:t>
                      </a:r>
                      <a:r>
                        <a:rPr sz="1400" b="1" spc="-10">
                          <a:latin typeface="Arial"/>
                          <a:cs typeface="Arial"/>
                        </a:rPr>
                        <a:t>(4.9%)</a:t>
                      </a:r>
                      <a:endParaRPr sz="1400">
                        <a:latin typeface="Arial"/>
                        <a:cs typeface="Arial"/>
                      </a:endParaRPr>
                    </a:p>
                  </a:txBody>
                  <a:tcPr marL="0" marR="0" marT="1584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00000"/>
                        </a:lnSpc>
                        <a:spcBef>
                          <a:spcPts val="365"/>
                        </a:spcBef>
                      </a:pPr>
                      <a:r>
                        <a:rPr sz="1200" i="1">
                          <a:latin typeface="Arial"/>
                          <a:cs typeface="Arial"/>
                        </a:rPr>
                        <a:t>[21</a:t>
                      </a:r>
                      <a:r>
                        <a:rPr sz="1200" i="1" spc="-25">
                          <a:latin typeface="Arial"/>
                          <a:cs typeface="Arial"/>
                        </a:rPr>
                        <a:t> </a:t>
                      </a:r>
                      <a:r>
                        <a:rPr sz="1200" i="1" spc="-10">
                          <a:latin typeface="Arial"/>
                          <a:cs typeface="Arial"/>
                        </a:rPr>
                        <a:t>(2.3%)]</a:t>
                      </a:r>
                      <a:endParaRPr sz="1200">
                        <a:latin typeface="Arial"/>
                        <a:cs typeface="Arial"/>
                      </a:endParaRPr>
                    </a:p>
                  </a:txBody>
                  <a:tcPr marL="0" marR="0" marT="3730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83185" algn="r">
                        <a:lnSpc>
                          <a:spcPct val="100000"/>
                        </a:lnSpc>
                        <a:spcBef>
                          <a:spcPts val="155"/>
                        </a:spcBef>
                      </a:pPr>
                      <a:r>
                        <a:rPr sz="1400" b="1">
                          <a:latin typeface="Arial"/>
                          <a:cs typeface="Arial"/>
                        </a:rPr>
                        <a:t>68</a:t>
                      </a:r>
                      <a:r>
                        <a:rPr sz="1400" b="1" spc="-15">
                          <a:latin typeface="Arial"/>
                          <a:cs typeface="Arial"/>
                        </a:rPr>
                        <a:t> </a:t>
                      </a:r>
                      <a:r>
                        <a:rPr sz="1400" b="1" spc="-10">
                          <a:latin typeface="Arial"/>
                          <a:cs typeface="Arial"/>
                        </a:rPr>
                        <a:t>(7.5%)</a:t>
                      </a:r>
                      <a:endParaRPr sz="1400">
                        <a:latin typeface="Arial"/>
                        <a:cs typeface="Arial"/>
                      </a:endParaRPr>
                    </a:p>
                  </a:txBody>
                  <a:tcPr marL="0" marR="0" marT="15840"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975">
                        <a:lnSpc>
                          <a:spcPct val="100000"/>
                        </a:lnSpc>
                        <a:spcBef>
                          <a:spcPts val="365"/>
                        </a:spcBef>
                      </a:pPr>
                      <a:r>
                        <a:rPr sz="1200" i="1">
                          <a:latin typeface="Arial"/>
                          <a:cs typeface="Arial"/>
                        </a:rPr>
                        <a:t>[36</a:t>
                      </a:r>
                      <a:r>
                        <a:rPr sz="1200" i="1" spc="-15">
                          <a:latin typeface="Arial"/>
                          <a:cs typeface="Arial"/>
                        </a:rPr>
                        <a:t> </a:t>
                      </a:r>
                      <a:r>
                        <a:rPr sz="1200" i="1" spc="-10">
                          <a:latin typeface="Arial"/>
                          <a:cs typeface="Arial"/>
                        </a:rPr>
                        <a:t>(4.0%)]</a:t>
                      </a:r>
                      <a:endParaRPr sz="1200">
                        <a:latin typeface="Arial"/>
                        <a:cs typeface="Arial"/>
                      </a:endParaRPr>
                    </a:p>
                  </a:txBody>
                  <a:tcPr marL="0" marR="0" marT="37302" marB="0" anchor="ctr">
                    <a:lnL w="19050">
                      <a:solidFill>
                        <a:srgbClr val="F1F1F1"/>
                      </a:solidFill>
                      <a:prstDash val="solid"/>
                    </a:lnL>
                    <a:lnR w="19050">
                      <a:solidFill>
                        <a:srgbClr val="F1F1F1"/>
                      </a:solidFill>
                      <a:prstDash val="solid"/>
                    </a:lnR>
                    <a:lnT>
                      <a:noFill/>
                    </a:lnT>
                    <a:lnB>
                      <a:noFill/>
                    </a:lnB>
                    <a:lnTlToBr w="12700" cmpd="sng">
                      <a:noFill/>
                      <a:prstDash val="solid"/>
                    </a:lnTlToBr>
                    <a:lnBlToTr w="12700" cmpd="sng">
                      <a:noFill/>
                      <a:prstDash val="solid"/>
                    </a:lnBlToTr>
                    <a:solidFill>
                      <a:srgbClr val="CBD7E9"/>
                    </a:solidFill>
                  </a:tcPr>
                </a:tc>
                <a:extLst>
                  <a:ext uri="{0D108BD9-81ED-4DB2-BD59-A6C34878D82A}">
                    <a16:rowId xmlns:a16="http://schemas.microsoft.com/office/drawing/2014/main" val="10010"/>
                  </a:ext>
                </a:extLst>
              </a:tr>
            </a:tbl>
          </a:graphicData>
        </a:graphic>
      </p:graphicFrame>
      <p:sp>
        <p:nvSpPr>
          <p:cNvPr id="3" name="Footer Placeholder 2">
            <a:extLst>
              <a:ext uri="{FF2B5EF4-FFF2-40B4-BE49-F238E27FC236}">
                <a16:creationId xmlns:a16="http://schemas.microsoft.com/office/drawing/2014/main" id="{A02F6E75-C64F-9AC5-8EE8-7246D0A79070}"/>
              </a:ext>
            </a:extLst>
          </p:cNvPr>
          <p:cNvSpPr>
            <a:spLocks noGrp="1"/>
          </p:cNvSpPr>
          <p:nvPr>
            <p:ph type="ftr" sz="quarter" idx="3"/>
          </p:nvPr>
        </p:nvSpPr>
        <p:spPr/>
        <p:txBody>
          <a:bodyPr/>
          <a:lstStyle/>
          <a:p>
            <a:r>
              <a:rPr lang="en-US"/>
              <a:t>Garber JE, et al. SABCS 2024. Abstract GS1-09.</a:t>
            </a:r>
          </a:p>
        </p:txBody>
      </p:sp>
    </p:spTree>
    <p:extLst>
      <p:ext uri="{BB962C8B-B14F-4D97-AF65-F5344CB8AC3E}">
        <p14:creationId xmlns:p14="http://schemas.microsoft.com/office/powerpoint/2010/main" val="390469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3E4EA-B613-62F0-FE2F-0B7727C2D6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946D7A-4C5A-6501-16B3-2D3D01DD154D}"/>
              </a:ext>
            </a:extLst>
          </p:cNvPr>
          <p:cNvSpPr>
            <a:spLocks noGrp="1"/>
          </p:cNvSpPr>
          <p:nvPr>
            <p:ph type="ctrTitle"/>
          </p:nvPr>
        </p:nvSpPr>
        <p:spPr>
          <a:xfrm>
            <a:off x="1364974" y="2235200"/>
            <a:ext cx="9144000" cy="2387600"/>
          </a:xfrm>
        </p:spPr>
        <p:txBody>
          <a:bodyPr anchor="ctr">
            <a:noAutofit/>
          </a:bodyPr>
          <a:lstStyle/>
          <a:p>
            <a:r>
              <a:rPr lang="en-US" sz="4000"/>
              <a:t>Integrating </a:t>
            </a:r>
            <a:r>
              <a:rPr lang="en-US" sz="4000" err="1"/>
              <a:t>gBRCA</a:t>
            </a:r>
            <a:r>
              <a:rPr lang="en-US" sz="4000"/>
              <a:t> Mutational Status Into Individualized Treatment Planning for High-Risk EBC</a:t>
            </a:r>
          </a:p>
        </p:txBody>
      </p:sp>
    </p:spTree>
    <p:extLst>
      <p:ext uri="{BB962C8B-B14F-4D97-AF65-F5344CB8AC3E}">
        <p14:creationId xmlns:p14="http://schemas.microsoft.com/office/powerpoint/2010/main" val="371049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1DDE-8554-9BB0-F004-6C9C1D269C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A1E37-49B7-E279-CC65-1D479864AC46}"/>
              </a:ext>
            </a:extLst>
          </p:cNvPr>
          <p:cNvSpPr>
            <a:spLocks noGrp="1"/>
          </p:cNvSpPr>
          <p:nvPr>
            <p:ph type="title"/>
          </p:nvPr>
        </p:nvSpPr>
        <p:spPr/>
        <p:txBody>
          <a:bodyPr>
            <a:normAutofit fontScale="90000"/>
          </a:bodyPr>
          <a:lstStyle/>
          <a:p>
            <a:r>
              <a:rPr lang="en-US"/>
              <a:t>NCCN Guidelines on Adjuvant Systemic Therapy</a:t>
            </a:r>
          </a:p>
        </p:txBody>
      </p:sp>
      <p:sp>
        <p:nvSpPr>
          <p:cNvPr id="5" name="Content Placeholder 4">
            <a:extLst>
              <a:ext uri="{FF2B5EF4-FFF2-40B4-BE49-F238E27FC236}">
                <a16:creationId xmlns:a16="http://schemas.microsoft.com/office/drawing/2014/main" id="{361388C4-EC7B-F58D-E2FE-59D303CA2CED}"/>
              </a:ext>
            </a:extLst>
          </p:cNvPr>
          <p:cNvSpPr>
            <a:spLocks noGrp="1"/>
          </p:cNvSpPr>
          <p:nvPr>
            <p:ph idx="1"/>
          </p:nvPr>
        </p:nvSpPr>
        <p:spPr>
          <a:xfrm>
            <a:off x="838200" y="1190141"/>
            <a:ext cx="10515600" cy="4774242"/>
          </a:xfrm>
        </p:spPr>
        <p:txBody>
          <a:bodyPr>
            <a:normAutofit lnSpcReduction="10000"/>
          </a:bodyPr>
          <a:lstStyle/>
          <a:p>
            <a:pPr marL="0" indent="0">
              <a:buNone/>
            </a:pPr>
            <a:r>
              <a:rPr lang="en-US" sz="2800" b="1"/>
              <a:t>HR+/HER2- (ypT1-4, N0 or </a:t>
            </a:r>
            <a:r>
              <a:rPr lang="en-US" sz="2800" b="1" err="1"/>
              <a:t>ypN</a:t>
            </a:r>
            <a:r>
              <a:rPr lang="en-US" sz="2800" b="1"/>
              <a:t> ≥1 after neoadjuvant therapy)</a:t>
            </a:r>
            <a:endParaRPr lang="en-US" sz="2800" b="1" baseline="30000"/>
          </a:p>
          <a:p>
            <a:r>
              <a:rPr lang="en-US"/>
              <a:t>Adjuvant endocrine therapy (category 1)</a:t>
            </a:r>
          </a:p>
          <a:p>
            <a:r>
              <a:rPr lang="en-US"/>
              <a:t>Add adjuvant olaparib to endocrine therapy if gBRCA1/2 mutation (category 1)</a:t>
            </a:r>
          </a:p>
          <a:p>
            <a:r>
              <a:rPr lang="en-US"/>
              <a:t>Consider adding adjuvant abemaciclib or ribociclib to endocrine therapy for eligible patients* </a:t>
            </a:r>
          </a:p>
          <a:p>
            <a:endParaRPr lang="en-US" b="1"/>
          </a:p>
          <a:p>
            <a:pPr marL="0" indent="0">
              <a:buNone/>
            </a:pPr>
            <a:r>
              <a:rPr lang="en-US" sz="2800" b="1"/>
              <a:t>TNBC (ypT1-4, N0 or </a:t>
            </a:r>
            <a:r>
              <a:rPr lang="en-US" sz="2800" b="1" err="1"/>
              <a:t>ypN</a:t>
            </a:r>
            <a:r>
              <a:rPr lang="en-US" sz="2800" b="1"/>
              <a:t> ≥1 after neoadjuvant therapy)</a:t>
            </a:r>
            <a:r>
              <a:rPr lang="en-US" b="1" baseline="30000"/>
              <a:t>†</a:t>
            </a:r>
            <a:endParaRPr lang="en-US" sz="2800" b="1" baseline="30000"/>
          </a:p>
          <a:p>
            <a:r>
              <a:rPr lang="en-US"/>
              <a:t>Adjuvant pembrolizumab (if pembrolizumab was given preoperatively), and/or</a:t>
            </a:r>
          </a:p>
          <a:p>
            <a:r>
              <a:rPr lang="en-US"/>
              <a:t>Adjuvant capecitabine (6-8 cycles), and/or</a:t>
            </a:r>
          </a:p>
          <a:p>
            <a:r>
              <a:rPr lang="en-US"/>
              <a:t>Adjuvant olaparib for 1 year if gBRCA1/2 mutation (category 1)</a:t>
            </a:r>
          </a:p>
        </p:txBody>
      </p:sp>
      <p:sp>
        <p:nvSpPr>
          <p:cNvPr id="6" name="Footer Placeholder 5">
            <a:extLst>
              <a:ext uri="{FF2B5EF4-FFF2-40B4-BE49-F238E27FC236}">
                <a16:creationId xmlns:a16="http://schemas.microsoft.com/office/drawing/2014/main" id="{5E508432-05B9-973D-6B3A-607ABF0457F7}"/>
              </a:ext>
            </a:extLst>
          </p:cNvPr>
          <p:cNvSpPr>
            <a:spLocks noGrp="1"/>
          </p:cNvSpPr>
          <p:nvPr>
            <p:ph type="ftr" sz="quarter" idx="3"/>
          </p:nvPr>
        </p:nvSpPr>
        <p:spPr>
          <a:xfrm>
            <a:off x="1401417" y="5964383"/>
            <a:ext cx="9952383" cy="642566"/>
          </a:xfrm>
        </p:spPr>
        <p:txBody>
          <a:bodyPr/>
          <a:lstStyle/>
          <a:p>
            <a:r>
              <a:rPr lang="en-US"/>
              <a:t>*In patients eligible for both adjuvant olaparib and abemaciclib or ribociclib, the benefit and optimal sequence is not known.</a:t>
            </a:r>
          </a:p>
          <a:p>
            <a:pPr marL="57150" indent="-57150"/>
            <a:r>
              <a:rPr lang="en-US" baseline="30000"/>
              <a:t>†</a:t>
            </a:r>
            <a:r>
              <a:rPr lang="en-US"/>
              <a:t>There are no data on sequencing or combining adjuvant pembrolizumab with capecitabine or olaparib in patients who meet criteria for treatment with one or more of these agents. However, their sequential/combined use may be considered given high risk of recurrence in patients with residual disease.</a:t>
            </a:r>
            <a:br>
              <a:rPr lang="en-US"/>
            </a:br>
            <a:r>
              <a:rPr lang="en-US"/>
              <a:t>NCCN Guidelines. Breast Cancer (Version 5.2025). NCCN.org. </a:t>
            </a:r>
          </a:p>
        </p:txBody>
      </p:sp>
    </p:spTree>
    <p:extLst>
      <p:ext uri="{BB962C8B-B14F-4D97-AF65-F5344CB8AC3E}">
        <p14:creationId xmlns:p14="http://schemas.microsoft.com/office/powerpoint/2010/main" val="1744414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B6743-938E-E041-0D32-0671F35CA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6DCD8-98DC-4FF2-3258-FFEF8F4CF6E3}"/>
              </a:ext>
            </a:extLst>
          </p:cNvPr>
          <p:cNvSpPr>
            <a:spLocks noGrp="1"/>
          </p:cNvSpPr>
          <p:nvPr>
            <p:ph type="title"/>
          </p:nvPr>
        </p:nvSpPr>
        <p:spPr/>
        <p:txBody>
          <a:bodyPr>
            <a:normAutofit/>
          </a:bodyPr>
          <a:lstStyle/>
          <a:p>
            <a:r>
              <a:rPr lang="en-US" sz="3200"/>
              <a:t>Management of HR+/HER2- EBC With gBRCA1/2m</a:t>
            </a:r>
          </a:p>
        </p:txBody>
      </p:sp>
      <p:pic>
        <p:nvPicPr>
          <p:cNvPr id="3" name="Picture 2">
            <a:extLst>
              <a:ext uri="{FF2B5EF4-FFF2-40B4-BE49-F238E27FC236}">
                <a16:creationId xmlns:a16="http://schemas.microsoft.com/office/drawing/2014/main" id="{7931D974-83F8-AC90-4E53-27FE4A9ECCF1}"/>
              </a:ext>
            </a:extLst>
          </p:cNvPr>
          <p:cNvPicPr>
            <a:picLocks noChangeAspect="1"/>
          </p:cNvPicPr>
          <p:nvPr/>
        </p:nvPicPr>
        <p:blipFill>
          <a:blip r:embed="rId3"/>
          <a:srcRect t="52234"/>
          <a:stretch>
            <a:fillRect/>
          </a:stretch>
        </p:blipFill>
        <p:spPr>
          <a:xfrm>
            <a:off x="2091539" y="1236518"/>
            <a:ext cx="8008922" cy="4767262"/>
          </a:xfrm>
          <a:prstGeom prst="rect">
            <a:avLst/>
          </a:prstGeom>
        </p:spPr>
      </p:pic>
      <p:sp>
        <p:nvSpPr>
          <p:cNvPr id="5" name="Footer Placeholder 4">
            <a:extLst>
              <a:ext uri="{FF2B5EF4-FFF2-40B4-BE49-F238E27FC236}">
                <a16:creationId xmlns:a16="http://schemas.microsoft.com/office/drawing/2014/main" id="{25007A01-3A3F-E9E5-257B-558443650840}"/>
              </a:ext>
            </a:extLst>
          </p:cNvPr>
          <p:cNvSpPr>
            <a:spLocks noGrp="1"/>
          </p:cNvSpPr>
          <p:nvPr>
            <p:ph type="ftr" sz="quarter" idx="3"/>
          </p:nvPr>
        </p:nvSpPr>
        <p:spPr/>
        <p:txBody>
          <a:bodyPr/>
          <a:lstStyle/>
          <a:p>
            <a:r>
              <a:rPr lang="en-US"/>
              <a:t>Morganti S, et al. </a:t>
            </a:r>
            <a:r>
              <a:rPr lang="en-US" i="1"/>
              <a:t>Oncologist</a:t>
            </a:r>
            <a:r>
              <a:rPr lang="en-US"/>
              <a:t>. 2023;28(7):565-574.</a:t>
            </a:r>
          </a:p>
        </p:txBody>
      </p:sp>
    </p:spTree>
    <p:extLst>
      <p:ext uri="{BB962C8B-B14F-4D97-AF65-F5344CB8AC3E}">
        <p14:creationId xmlns:p14="http://schemas.microsoft.com/office/powerpoint/2010/main" val="2077857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AC81-833D-E160-EA0D-23F68EA57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B7F063-0DE8-BAF6-9376-1AEC08F301D4}"/>
              </a:ext>
            </a:extLst>
          </p:cNvPr>
          <p:cNvSpPr>
            <a:spLocks noGrp="1"/>
          </p:cNvSpPr>
          <p:nvPr>
            <p:ph type="title"/>
          </p:nvPr>
        </p:nvSpPr>
        <p:spPr/>
        <p:txBody>
          <a:bodyPr>
            <a:normAutofit fontScale="90000"/>
          </a:bodyPr>
          <a:lstStyle/>
          <a:p>
            <a:r>
              <a:rPr lang="en-US"/>
              <a:t>Phase 3 </a:t>
            </a:r>
            <a:r>
              <a:rPr lang="en-US" err="1"/>
              <a:t>monarchE</a:t>
            </a:r>
            <a:r>
              <a:rPr lang="en-US"/>
              <a:t> Trial of Adjuvant Abemaciclib + ET vs ET in HR+/HER2-, High-Risk EBC</a:t>
            </a:r>
          </a:p>
        </p:txBody>
      </p:sp>
      <p:pic>
        <p:nvPicPr>
          <p:cNvPr id="307" name="Picture 306">
            <a:extLst>
              <a:ext uri="{FF2B5EF4-FFF2-40B4-BE49-F238E27FC236}">
                <a16:creationId xmlns:a16="http://schemas.microsoft.com/office/drawing/2014/main" id="{477D98B7-8E61-2C22-3F60-86F5775E10D5}"/>
              </a:ext>
            </a:extLst>
          </p:cNvPr>
          <p:cNvPicPr>
            <a:picLocks noChangeAspect="1"/>
          </p:cNvPicPr>
          <p:nvPr/>
        </p:nvPicPr>
        <p:blipFill>
          <a:blip r:embed="rId3"/>
          <a:srcRect b="18265"/>
          <a:stretch>
            <a:fillRect/>
          </a:stretch>
        </p:blipFill>
        <p:spPr>
          <a:xfrm>
            <a:off x="838200" y="1712116"/>
            <a:ext cx="10515600" cy="3433767"/>
          </a:xfrm>
          <a:prstGeom prst="rect">
            <a:avLst/>
          </a:prstGeom>
        </p:spPr>
      </p:pic>
      <p:sp>
        <p:nvSpPr>
          <p:cNvPr id="3" name="Footer Placeholder 2">
            <a:extLst>
              <a:ext uri="{FF2B5EF4-FFF2-40B4-BE49-F238E27FC236}">
                <a16:creationId xmlns:a16="http://schemas.microsoft.com/office/drawing/2014/main" id="{090B294C-953A-A2E8-ABD9-40EF4147CF02}"/>
              </a:ext>
            </a:extLst>
          </p:cNvPr>
          <p:cNvSpPr>
            <a:spLocks noGrp="1"/>
          </p:cNvSpPr>
          <p:nvPr>
            <p:ph type="ftr" sz="quarter" idx="3"/>
          </p:nvPr>
        </p:nvSpPr>
        <p:spPr/>
        <p:txBody>
          <a:bodyPr/>
          <a:lstStyle/>
          <a:p>
            <a:r>
              <a:rPr lang="en-US" kern="0" spc="-10">
                <a:cs typeface="Arial" panose="020B0604020202020204" pitchFamily="34" charset="0"/>
              </a:rPr>
              <a:t>*Recruitment</a:t>
            </a:r>
            <a:r>
              <a:rPr lang="en-US" kern="0" spc="-25">
                <a:cs typeface="Arial" panose="020B0604020202020204" pitchFamily="34" charset="0"/>
              </a:rPr>
              <a:t> </a:t>
            </a:r>
            <a:r>
              <a:rPr lang="en-US" kern="0">
                <a:cs typeface="Arial" panose="020B0604020202020204" pitchFamily="34" charset="0"/>
              </a:rPr>
              <a:t>from</a:t>
            </a:r>
            <a:r>
              <a:rPr lang="en-US" kern="0" spc="-20">
                <a:cs typeface="Arial" panose="020B0604020202020204" pitchFamily="34" charset="0"/>
              </a:rPr>
              <a:t> </a:t>
            </a:r>
            <a:r>
              <a:rPr lang="en-US" kern="0">
                <a:cs typeface="Arial" panose="020B0604020202020204" pitchFamily="34" charset="0"/>
              </a:rPr>
              <a:t>July</a:t>
            </a:r>
            <a:r>
              <a:rPr lang="en-US" kern="0" spc="-25">
                <a:cs typeface="Arial" panose="020B0604020202020204" pitchFamily="34" charset="0"/>
              </a:rPr>
              <a:t> </a:t>
            </a:r>
            <a:r>
              <a:rPr lang="en-US" kern="0">
                <a:cs typeface="Arial" panose="020B0604020202020204" pitchFamily="34" charset="0"/>
              </a:rPr>
              <a:t>2017</a:t>
            </a:r>
            <a:r>
              <a:rPr lang="en-US" kern="0" spc="-25">
                <a:cs typeface="Arial" panose="020B0604020202020204" pitchFamily="34" charset="0"/>
              </a:rPr>
              <a:t> </a:t>
            </a:r>
            <a:r>
              <a:rPr lang="en-US" kern="0">
                <a:cs typeface="Arial" panose="020B0604020202020204" pitchFamily="34" charset="0"/>
              </a:rPr>
              <a:t>to</a:t>
            </a:r>
            <a:r>
              <a:rPr lang="en-US" kern="0" spc="-50">
                <a:cs typeface="Arial" panose="020B0604020202020204" pitchFamily="34" charset="0"/>
              </a:rPr>
              <a:t> </a:t>
            </a:r>
            <a:r>
              <a:rPr lang="en-US" kern="0">
                <a:cs typeface="Arial" panose="020B0604020202020204" pitchFamily="34" charset="0"/>
              </a:rPr>
              <a:t>August</a:t>
            </a:r>
            <a:r>
              <a:rPr lang="en-US" kern="0" spc="-25">
                <a:cs typeface="Arial" panose="020B0604020202020204" pitchFamily="34" charset="0"/>
              </a:rPr>
              <a:t> </a:t>
            </a:r>
            <a:r>
              <a:rPr lang="en-US" kern="0">
                <a:cs typeface="Arial" panose="020B0604020202020204" pitchFamily="34" charset="0"/>
              </a:rPr>
              <a:t>2019. Patients had to be randomized on trial within 16 months of their definitive surgery and were restricted to taking no more than 3 months of ET alone following completion of all surgery, radiation therapy, and chemotherapy  </a:t>
            </a:r>
            <a:r>
              <a:rPr lang="en-US" kern="0" baseline="24305">
                <a:cs typeface="Arial" panose="020B0604020202020204" pitchFamily="34" charset="0"/>
              </a:rPr>
              <a:t>†</a:t>
            </a:r>
            <a:r>
              <a:rPr lang="en-US" kern="0">
                <a:cs typeface="Arial" panose="020B0604020202020204" pitchFamily="34" charset="0"/>
              </a:rPr>
              <a:t>Endocrine</a:t>
            </a:r>
            <a:r>
              <a:rPr lang="en-US" kern="0" spc="-30">
                <a:cs typeface="Arial" panose="020B0604020202020204" pitchFamily="34" charset="0"/>
              </a:rPr>
              <a:t> </a:t>
            </a:r>
            <a:r>
              <a:rPr lang="en-US" kern="0">
                <a:cs typeface="Arial" panose="020B0604020202020204" pitchFamily="34" charset="0"/>
              </a:rPr>
              <a:t>therapy</a:t>
            </a:r>
            <a:r>
              <a:rPr lang="en-US" kern="0" spc="-25">
                <a:cs typeface="Arial" panose="020B0604020202020204" pitchFamily="34" charset="0"/>
              </a:rPr>
              <a:t> </a:t>
            </a:r>
            <a:r>
              <a:rPr lang="en-US" kern="0">
                <a:cs typeface="Arial" panose="020B0604020202020204" pitchFamily="34" charset="0"/>
              </a:rPr>
              <a:t>of</a:t>
            </a:r>
            <a:r>
              <a:rPr lang="en-US" kern="0" spc="-20">
                <a:cs typeface="Arial" panose="020B0604020202020204" pitchFamily="34" charset="0"/>
              </a:rPr>
              <a:t> </a:t>
            </a:r>
            <a:r>
              <a:rPr lang="en-US" kern="0" spc="-10">
                <a:cs typeface="Arial" panose="020B0604020202020204" pitchFamily="34" charset="0"/>
              </a:rPr>
              <a:t>physician’s</a:t>
            </a:r>
            <a:r>
              <a:rPr lang="en-US" kern="0" spc="-50">
                <a:cs typeface="Arial" panose="020B0604020202020204" pitchFamily="34" charset="0"/>
              </a:rPr>
              <a:t> </a:t>
            </a:r>
            <a:r>
              <a:rPr lang="en-US" kern="0">
                <a:cs typeface="Arial" panose="020B0604020202020204" pitchFamily="34" charset="0"/>
              </a:rPr>
              <a:t>choice</a:t>
            </a:r>
            <a:r>
              <a:rPr lang="en-US" kern="0" spc="-30">
                <a:cs typeface="Arial" panose="020B0604020202020204" pitchFamily="34" charset="0"/>
              </a:rPr>
              <a:t> </a:t>
            </a:r>
            <a:r>
              <a:rPr lang="en-US" kern="0" spc="-10">
                <a:cs typeface="Arial" panose="020B0604020202020204" pitchFamily="34" charset="0"/>
              </a:rPr>
              <a:t>(</a:t>
            </a:r>
            <a:r>
              <a:rPr lang="en-US" kern="0" spc="-10" err="1">
                <a:cs typeface="Arial" panose="020B0604020202020204" pitchFamily="34" charset="0"/>
              </a:rPr>
              <a:t>eg</a:t>
            </a:r>
            <a:r>
              <a:rPr lang="en-US" kern="0" spc="-10">
                <a:cs typeface="Arial" panose="020B0604020202020204" pitchFamily="34" charset="0"/>
              </a:rPr>
              <a:t>,</a:t>
            </a:r>
            <a:r>
              <a:rPr lang="en-US" kern="0" spc="-60">
                <a:cs typeface="Arial" panose="020B0604020202020204" pitchFamily="34" charset="0"/>
              </a:rPr>
              <a:t> </a:t>
            </a:r>
            <a:r>
              <a:rPr lang="en-US" kern="0">
                <a:cs typeface="Arial" panose="020B0604020202020204" pitchFamily="34" charset="0"/>
              </a:rPr>
              <a:t>AI,</a:t>
            </a:r>
            <a:r>
              <a:rPr lang="en-US" kern="0" spc="-25">
                <a:cs typeface="Arial" panose="020B0604020202020204" pitchFamily="34" charset="0"/>
              </a:rPr>
              <a:t> </a:t>
            </a:r>
            <a:r>
              <a:rPr lang="en-US" kern="0" spc="-20">
                <a:cs typeface="Arial" panose="020B0604020202020204" pitchFamily="34" charset="0"/>
              </a:rPr>
              <a:t>Tamoxifen, </a:t>
            </a:r>
            <a:r>
              <a:rPr lang="en-US" kern="0">
                <a:cs typeface="Arial" panose="020B0604020202020204" pitchFamily="34" charset="0"/>
              </a:rPr>
              <a:t>GnRH).</a:t>
            </a:r>
            <a:r>
              <a:rPr lang="en-US" kern="0" spc="-20">
                <a:cs typeface="Arial" panose="020B0604020202020204" pitchFamily="34" charset="0"/>
              </a:rPr>
              <a:t> </a:t>
            </a:r>
            <a:r>
              <a:rPr lang="en-US" kern="0">
                <a:cs typeface="Arial" panose="020B0604020202020204" pitchFamily="34" charset="0"/>
              </a:rPr>
              <a:t>Data</a:t>
            </a:r>
            <a:r>
              <a:rPr lang="en-US" kern="0" spc="-10">
                <a:cs typeface="Arial" panose="020B0604020202020204" pitchFamily="34" charset="0"/>
              </a:rPr>
              <a:t> </a:t>
            </a:r>
            <a:r>
              <a:rPr lang="en-US" kern="0">
                <a:cs typeface="Arial" panose="020B0604020202020204" pitchFamily="34" charset="0"/>
              </a:rPr>
              <a:t>for</a:t>
            </a:r>
            <a:r>
              <a:rPr lang="en-US" kern="0" spc="-25">
                <a:cs typeface="Arial" panose="020B0604020202020204" pitchFamily="34" charset="0"/>
              </a:rPr>
              <a:t> </a:t>
            </a:r>
            <a:r>
              <a:rPr lang="en-US" kern="0">
                <a:cs typeface="Arial" panose="020B0604020202020204" pitchFamily="34" charset="0"/>
              </a:rPr>
              <a:t>the</a:t>
            </a:r>
            <a:r>
              <a:rPr lang="en-US" kern="0" spc="-15">
                <a:cs typeface="Arial" panose="020B0604020202020204" pitchFamily="34" charset="0"/>
              </a:rPr>
              <a:t> </a:t>
            </a:r>
            <a:r>
              <a:rPr lang="en-US" kern="0" err="1">
                <a:cs typeface="Arial" panose="020B0604020202020204" pitchFamily="34" charset="0"/>
              </a:rPr>
              <a:t>monarchE</a:t>
            </a:r>
            <a:r>
              <a:rPr lang="en-US" kern="0" spc="-15">
                <a:cs typeface="Arial" panose="020B0604020202020204" pitchFamily="34" charset="0"/>
              </a:rPr>
              <a:t> </a:t>
            </a:r>
            <a:r>
              <a:rPr lang="en-US" kern="0">
                <a:cs typeface="Arial" panose="020B0604020202020204" pitchFamily="34" charset="0"/>
              </a:rPr>
              <a:t>Cohort</a:t>
            </a:r>
            <a:r>
              <a:rPr lang="en-US" kern="0" spc="-15">
                <a:cs typeface="Arial" panose="020B0604020202020204" pitchFamily="34" charset="0"/>
              </a:rPr>
              <a:t> </a:t>
            </a:r>
            <a:r>
              <a:rPr lang="en-US" kern="0">
                <a:cs typeface="Arial" panose="020B0604020202020204" pitchFamily="34" charset="0"/>
              </a:rPr>
              <a:t>1</a:t>
            </a:r>
            <a:r>
              <a:rPr lang="en-US" kern="0" spc="-20">
                <a:cs typeface="Arial" panose="020B0604020202020204" pitchFamily="34" charset="0"/>
              </a:rPr>
              <a:t> </a:t>
            </a:r>
            <a:r>
              <a:rPr lang="en-US" kern="0">
                <a:cs typeface="Arial" panose="020B0604020202020204" pitchFamily="34" charset="0"/>
              </a:rPr>
              <a:t>population</a:t>
            </a:r>
            <a:r>
              <a:rPr lang="en-US" kern="0" spc="-15">
                <a:cs typeface="Arial" panose="020B0604020202020204" pitchFamily="34" charset="0"/>
              </a:rPr>
              <a:t> </a:t>
            </a:r>
            <a:r>
              <a:rPr lang="en-US" kern="0">
                <a:cs typeface="Arial" panose="020B0604020202020204" pitchFamily="34" charset="0"/>
              </a:rPr>
              <a:t>that</a:t>
            </a:r>
            <a:r>
              <a:rPr lang="en-US" kern="0" spc="-25">
                <a:cs typeface="Arial" panose="020B0604020202020204" pitchFamily="34" charset="0"/>
              </a:rPr>
              <a:t> </a:t>
            </a:r>
            <a:r>
              <a:rPr lang="en-US" kern="0">
                <a:cs typeface="Arial" panose="020B0604020202020204" pitchFamily="34" charset="0"/>
              </a:rPr>
              <a:t>forms</a:t>
            </a:r>
            <a:r>
              <a:rPr lang="en-US" kern="0" spc="-20">
                <a:cs typeface="Arial" panose="020B0604020202020204" pitchFamily="34" charset="0"/>
              </a:rPr>
              <a:t> </a:t>
            </a:r>
            <a:r>
              <a:rPr lang="en-US" kern="0">
                <a:cs typeface="Arial" panose="020B0604020202020204" pitchFamily="34" charset="0"/>
              </a:rPr>
              <a:t>the</a:t>
            </a:r>
            <a:r>
              <a:rPr lang="en-US" kern="0" spc="55">
                <a:cs typeface="Arial" panose="020B0604020202020204" pitchFamily="34" charset="0"/>
              </a:rPr>
              <a:t> </a:t>
            </a:r>
            <a:r>
              <a:rPr lang="en-US" kern="0">
                <a:cs typeface="Arial" panose="020B0604020202020204" pitchFamily="34" charset="0"/>
              </a:rPr>
              <a:t>basis</a:t>
            </a:r>
            <a:r>
              <a:rPr lang="en-US" kern="0" spc="-40">
                <a:cs typeface="Arial" panose="020B0604020202020204" pitchFamily="34" charset="0"/>
              </a:rPr>
              <a:t> </a:t>
            </a:r>
            <a:r>
              <a:rPr lang="en-US" kern="0">
                <a:cs typeface="Arial" panose="020B0604020202020204" pitchFamily="34" charset="0"/>
              </a:rPr>
              <a:t>of</a:t>
            </a:r>
            <a:r>
              <a:rPr lang="en-US" kern="0" spc="-10">
                <a:cs typeface="Arial" panose="020B0604020202020204" pitchFamily="34" charset="0"/>
              </a:rPr>
              <a:t> </a:t>
            </a:r>
            <a:r>
              <a:rPr lang="en-US" kern="0">
                <a:cs typeface="Arial" panose="020B0604020202020204" pitchFamily="34" charset="0"/>
              </a:rPr>
              <a:t>multiple</a:t>
            </a:r>
            <a:r>
              <a:rPr lang="en-US" kern="0" spc="-25">
                <a:cs typeface="Arial" panose="020B0604020202020204" pitchFamily="34" charset="0"/>
              </a:rPr>
              <a:t> </a:t>
            </a:r>
            <a:r>
              <a:rPr lang="en-US" kern="0">
                <a:cs typeface="Arial" panose="020B0604020202020204" pitchFamily="34" charset="0"/>
              </a:rPr>
              <a:t>global</a:t>
            </a:r>
            <a:r>
              <a:rPr lang="en-US" kern="0" spc="-25">
                <a:cs typeface="Arial" panose="020B0604020202020204" pitchFamily="34" charset="0"/>
              </a:rPr>
              <a:t> </a:t>
            </a:r>
            <a:r>
              <a:rPr lang="en-US" kern="0">
                <a:cs typeface="Arial" panose="020B0604020202020204" pitchFamily="34" charset="0"/>
              </a:rPr>
              <a:t>approvals</a:t>
            </a:r>
            <a:r>
              <a:rPr lang="en-US" kern="0" spc="-40">
                <a:cs typeface="Arial" panose="020B0604020202020204" pitchFamily="34" charset="0"/>
              </a:rPr>
              <a:t> </a:t>
            </a:r>
            <a:r>
              <a:rPr lang="en-US" kern="0">
                <a:cs typeface="Arial" panose="020B0604020202020204" pitchFamily="34" charset="0"/>
              </a:rPr>
              <a:t>is</a:t>
            </a:r>
            <a:r>
              <a:rPr lang="en-US" kern="0" spc="-25">
                <a:cs typeface="Arial" panose="020B0604020202020204" pitchFamily="34" charset="0"/>
              </a:rPr>
              <a:t> </a:t>
            </a:r>
            <a:r>
              <a:rPr lang="en-US" kern="0">
                <a:cs typeface="Arial" panose="020B0604020202020204" pitchFamily="34" charset="0"/>
              </a:rPr>
              <a:t>in</a:t>
            </a:r>
            <a:r>
              <a:rPr lang="en-US" kern="0" spc="-25">
                <a:cs typeface="Arial" panose="020B0604020202020204" pitchFamily="34" charset="0"/>
              </a:rPr>
              <a:t> </a:t>
            </a:r>
            <a:r>
              <a:rPr lang="en-US" kern="0">
                <a:cs typeface="Arial" panose="020B0604020202020204" pitchFamily="34" charset="0"/>
              </a:rPr>
              <a:t>the</a:t>
            </a:r>
            <a:r>
              <a:rPr lang="en-US" kern="0" spc="-15">
                <a:cs typeface="Arial" panose="020B0604020202020204" pitchFamily="34" charset="0"/>
              </a:rPr>
              <a:t> </a:t>
            </a:r>
            <a:r>
              <a:rPr lang="en-US" kern="0" spc="-10">
                <a:cs typeface="Arial" panose="020B0604020202020204" pitchFamily="34" charset="0"/>
              </a:rPr>
              <a:t>supplement.</a:t>
            </a:r>
            <a:endParaRPr lang="en-US"/>
          </a:p>
          <a:p>
            <a:r>
              <a:rPr lang="en-US"/>
              <a:t>Johnson S, et al. ESMO 2025. Abstract LBA13. Johnson S, et al. Ann Oncol. Published online October 17, 2025. doi:10.1016/j.annonc.2025.10.005</a:t>
            </a:r>
          </a:p>
        </p:txBody>
      </p:sp>
    </p:spTree>
    <p:extLst>
      <p:ext uri="{BB962C8B-B14F-4D97-AF65-F5344CB8AC3E}">
        <p14:creationId xmlns:p14="http://schemas.microsoft.com/office/powerpoint/2010/main" val="2892377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9336-EF30-7986-1A1D-627933F07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D20EF-5BE8-6102-C350-A9869610EB11}"/>
              </a:ext>
            </a:extLst>
          </p:cNvPr>
          <p:cNvSpPr>
            <a:spLocks noGrp="1"/>
          </p:cNvSpPr>
          <p:nvPr>
            <p:ph type="title"/>
          </p:nvPr>
        </p:nvSpPr>
        <p:spPr/>
        <p:txBody>
          <a:bodyPr/>
          <a:lstStyle/>
          <a:p>
            <a:r>
              <a:rPr lang="en-US" err="1"/>
              <a:t>monarchE</a:t>
            </a:r>
            <a:r>
              <a:rPr lang="en-US"/>
              <a:t>: IDFS (Primary Endpoint)</a:t>
            </a:r>
          </a:p>
        </p:txBody>
      </p:sp>
      <p:pic>
        <p:nvPicPr>
          <p:cNvPr id="3" name="Picture 2">
            <a:extLst>
              <a:ext uri="{FF2B5EF4-FFF2-40B4-BE49-F238E27FC236}">
                <a16:creationId xmlns:a16="http://schemas.microsoft.com/office/drawing/2014/main" id="{F290E541-205F-4323-DFC7-6A5713F0C9E8}"/>
              </a:ext>
            </a:extLst>
          </p:cNvPr>
          <p:cNvPicPr>
            <a:picLocks noChangeAspect="1"/>
          </p:cNvPicPr>
          <p:nvPr/>
        </p:nvPicPr>
        <p:blipFill>
          <a:blip r:embed="rId3"/>
          <a:stretch>
            <a:fillRect/>
          </a:stretch>
        </p:blipFill>
        <p:spPr>
          <a:xfrm>
            <a:off x="838504" y="1513789"/>
            <a:ext cx="10515296" cy="4173322"/>
          </a:xfrm>
          <a:prstGeom prst="rect">
            <a:avLst/>
          </a:prstGeom>
        </p:spPr>
      </p:pic>
      <p:sp>
        <p:nvSpPr>
          <p:cNvPr id="4" name="Footer Placeholder 3">
            <a:extLst>
              <a:ext uri="{FF2B5EF4-FFF2-40B4-BE49-F238E27FC236}">
                <a16:creationId xmlns:a16="http://schemas.microsoft.com/office/drawing/2014/main" id="{E8F398B2-9958-E91C-FF73-92B88DD5AC5C}"/>
              </a:ext>
            </a:extLst>
          </p:cNvPr>
          <p:cNvSpPr>
            <a:spLocks noGrp="1"/>
          </p:cNvSpPr>
          <p:nvPr>
            <p:ph type="ftr" sz="quarter" idx="3"/>
          </p:nvPr>
        </p:nvSpPr>
        <p:spPr/>
        <p:txBody>
          <a:bodyPr/>
          <a:lstStyle/>
          <a:p>
            <a:r>
              <a:rPr lang="en-US"/>
              <a:t>Johnson S, et al. ESMO 2025. Abstract LBA13. Johnson S, et al. </a:t>
            </a:r>
            <a:r>
              <a:rPr lang="en-US" i="1"/>
              <a:t>Ann Oncol</a:t>
            </a:r>
            <a:r>
              <a:rPr lang="en-US"/>
              <a:t>. Published online October 17, 2025. doi:10.1016/j.annonc.2025.10.005</a:t>
            </a:r>
          </a:p>
        </p:txBody>
      </p:sp>
    </p:spTree>
    <p:extLst>
      <p:ext uri="{BB962C8B-B14F-4D97-AF65-F5344CB8AC3E}">
        <p14:creationId xmlns:p14="http://schemas.microsoft.com/office/powerpoint/2010/main" val="172701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325A-4264-6104-9935-E7998B3CE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21DF4-1E41-CD27-584D-626E165AA8B9}"/>
              </a:ext>
            </a:extLst>
          </p:cNvPr>
          <p:cNvSpPr>
            <a:spLocks noGrp="1"/>
          </p:cNvSpPr>
          <p:nvPr>
            <p:ph type="title"/>
          </p:nvPr>
        </p:nvSpPr>
        <p:spPr/>
        <p:txBody>
          <a:bodyPr/>
          <a:lstStyle/>
          <a:p>
            <a:r>
              <a:rPr lang="en-US" err="1"/>
              <a:t>monarchE</a:t>
            </a:r>
            <a:r>
              <a:rPr lang="en-US"/>
              <a:t>: OS</a:t>
            </a:r>
          </a:p>
        </p:txBody>
      </p:sp>
      <p:pic>
        <p:nvPicPr>
          <p:cNvPr id="4" name="Picture 3">
            <a:extLst>
              <a:ext uri="{FF2B5EF4-FFF2-40B4-BE49-F238E27FC236}">
                <a16:creationId xmlns:a16="http://schemas.microsoft.com/office/drawing/2014/main" id="{94E59BF3-D71F-DE93-1F6B-E8CAC6A80266}"/>
              </a:ext>
            </a:extLst>
          </p:cNvPr>
          <p:cNvPicPr>
            <a:picLocks noChangeAspect="1"/>
          </p:cNvPicPr>
          <p:nvPr/>
        </p:nvPicPr>
        <p:blipFill>
          <a:blip r:embed="rId3"/>
          <a:stretch>
            <a:fillRect/>
          </a:stretch>
        </p:blipFill>
        <p:spPr>
          <a:xfrm>
            <a:off x="838200" y="1317600"/>
            <a:ext cx="10515600" cy="4222800"/>
          </a:xfrm>
          <a:prstGeom prst="rect">
            <a:avLst/>
          </a:prstGeom>
        </p:spPr>
      </p:pic>
      <p:sp>
        <p:nvSpPr>
          <p:cNvPr id="3" name="Footer Placeholder 2">
            <a:extLst>
              <a:ext uri="{FF2B5EF4-FFF2-40B4-BE49-F238E27FC236}">
                <a16:creationId xmlns:a16="http://schemas.microsoft.com/office/drawing/2014/main" id="{AA49530E-9F55-0FD0-F791-788EF51CEE17}"/>
              </a:ext>
            </a:extLst>
          </p:cNvPr>
          <p:cNvSpPr>
            <a:spLocks noGrp="1"/>
          </p:cNvSpPr>
          <p:nvPr>
            <p:ph type="ftr" sz="quarter" idx="3"/>
          </p:nvPr>
        </p:nvSpPr>
        <p:spPr/>
        <p:txBody>
          <a:bodyPr/>
          <a:lstStyle/>
          <a:p>
            <a:r>
              <a:rPr lang="en-US"/>
              <a:t>Johnson S, et al. ESMO 2025. Abstract LBA13. Johnson S, et al. </a:t>
            </a:r>
            <a:r>
              <a:rPr lang="en-US" i="1"/>
              <a:t>Ann Oncol</a:t>
            </a:r>
            <a:r>
              <a:rPr lang="en-US"/>
              <a:t>. Published online October 17, 2025. doi:10.1016/j.annonc.2025.10.005</a:t>
            </a:r>
          </a:p>
        </p:txBody>
      </p:sp>
    </p:spTree>
    <p:extLst>
      <p:ext uri="{BB962C8B-B14F-4D97-AF65-F5344CB8AC3E}">
        <p14:creationId xmlns:p14="http://schemas.microsoft.com/office/powerpoint/2010/main" val="194817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6079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743087"/>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srgbClr val="3A3A3A"/>
                </a:solidFill>
                <a:effectLst/>
                <a:uLnTx/>
                <a:uFillTx/>
                <a:latin typeface="Arial" charset="0"/>
                <a:ea typeface="ＭＳ Ｐゴシック" charset="0"/>
                <a:cs typeface="Arial" charset="0"/>
              </a:rPr>
              <a:t>www.axismeded.com</a:t>
            </a: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2F78B-56FD-CBA2-92FD-128F294C3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B2CDE-70FB-7F4F-57AB-DBB772DD93E0}"/>
              </a:ext>
            </a:extLst>
          </p:cNvPr>
          <p:cNvSpPr>
            <a:spLocks noGrp="1"/>
          </p:cNvSpPr>
          <p:nvPr>
            <p:ph type="title"/>
          </p:nvPr>
        </p:nvSpPr>
        <p:spPr/>
        <p:txBody>
          <a:bodyPr/>
          <a:lstStyle/>
          <a:p>
            <a:r>
              <a:rPr lang="en-US" err="1"/>
              <a:t>monarchE</a:t>
            </a:r>
            <a:r>
              <a:rPr lang="en-US"/>
              <a:t>: DRFS</a:t>
            </a:r>
          </a:p>
        </p:txBody>
      </p:sp>
      <p:pic>
        <p:nvPicPr>
          <p:cNvPr id="4" name="Picture 3">
            <a:extLst>
              <a:ext uri="{FF2B5EF4-FFF2-40B4-BE49-F238E27FC236}">
                <a16:creationId xmlns:a16="http://schemas.microsoft.com/office/drawing/2014/main" id="{E4539E2E-93C3-4525-82DC-39E5DA2A4DA5}"/>
              </a:ext>
            </a:extLst>
          </p:cNvPr>
          <p:cNvPicPr>
            <a:picLocks noChangeAspect="1"/>
          </p:cNvPicPr>
          <p:nvPr/>
        </p:nvPicPr>
        <p:blipFill>
          <a:blip r:embed="rId3"/>
          <a:stretch>
            <a:fillRect/>
          </a:stretch>
        </p:blipFill>
        <p:spPr>
          <a:xfrm>
            <a:off x="838200" y="1293082"/>
            <a:ext cx="10515600" cy="4271835"/>
          </a:xfrm>
          <a:prstGeom prst="rect">
            <a:avLst/>
          </a:prstGeom>
        </p:spPr>
      </p:pic>
      <p:sp>
        <p:nvSpPr>
          <p:cNvPr id="3" name="Footer Placeholder 2">
            <a:extLst>
              <a:ext uri="{FF2B5EF4-FFF2-40B4-BE49-F238E27FC236}">
                <a16:creationId xmlns:a16="http://schemas.microsoft.com/office/drawing/2014/main" id="{4B8443DB-CFA6-9181-E527-03EEF474733F}"/>
              </a:ext>
            </a:extLst>
          </p:cNvPr>
          <p:cNvSpPr>
            <a:spLocks noGrp="1"/>
          </p:cNvSpPr>
          <p:nvPr>
            <p:ph type="ftr" sz="quarter" idx="3"/>
          </p:nvPr>
        </p:nvSpPr>
        <p:spPr/>
        <p:txBody>
          <a:bodyPr/>
          <a:lstStyle/>
          <a:p>
            <a:r>
              <a:rPr lang="en-US"/>
              <a:t>Johnson S, et al. ESMO 2025. Abstract LBA13. Johnson S, et al. </a:t>
            </a:r>
            <a:r>
              <a:rPr lang="en-US" i="1"/>
              <a:t>Ann Oncol</a:t>
            </a:r>
            <a:r>
              <a:rPr lang="en-US"/>
              <a:t>. Published online October 17, 2025. doi:10.1016/j.annonc.2025.10.005</a:t>
            </a:r>
          </a:p>
        </p:txBody>
      </p:sp>
    </p:spTree>
    <p:extLst>
      <p:ext uri="{BB962C8B-B14F-4D97-AF65-F5344CB8AC3E}">
        <p14:creationId xmlns:p14="http://schemas.microsoft.com/office/powerpoint/2010/main" val="2988359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E6D8-276C-F229-FF41-BCEF1E59D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35190-0DE7-ABDD-4377-5658AD5DEBC7}"/>
              </a:ext>
            </a:extLst>
          </p:cNvPr>
          <p:cNvSpPr>
            <a:spLocks noGrp="1"/>
          </p:cNvSpPr>
          <p:nvPr>
            <p:ph type="title"/>
          </p:nvPr>
        </p:nvSpPr>
        <p:spPr/>
        <p:txBody>
          <a:bodyPr/>
          <a:lstStyle/>
          <a:p>
            <a:r>
              <a:rPr lang="en-US" err="1"/>
              <a:t>monarchE</a:t>
            </a:r>
            <a:r>
              <a:rPr lang="en-US"/>
              <a:t>: SAEs and Fatal AEs </a:t>
            </a:r>
          </a:p>
        </p:txBody>
      </p:sp>
      <p:pic>
        <p:nvPicPr>
          <p:cNvPr id="10" name="Picture 9">
            <a:extLst>
              <a:ext uri="{FF2B5EF4-FFF2-40B4-BE49-F238E27FC236}">
                <a16:creationId xmlns:a16="http://schemas.microsoft.com/office/drawing/2014/main" id="{B1D00796-CE0E-C546-CB8B-0D8F24BFE6CF}"/>
              </a:ext>
            </a:extLst>
          </p:cNvPr>
          <p:cNvPicPr>
            <a:picLocks noChangeAspect="1"/>
          </p:cNvPicPr>
          <p:nvPr/>
        </p:nvPicPr>
        <p:blipFill>
          <a:blip r:embed="rId3"/>
          <a:stretch>
            <a:fillRect/>
          </a:stretch>
        </p:blipFill>
        <p:spPr>
          <a:xfrm>
            <a:off x="838199" y="1743675"/>
            <a:ext cx="10515600" cy="2342589"/>
          </a:xfrm>
          <a:prstGeom prst="rect">
            <a:avLst/>
          </a:prstGeom>
        </p:spPr>
      </p:pic>
      <p:grpSp>
        <p:nvGrpSpPr>
          <p:cNvPr id="11" name="object 2">
            <a:extLst>
              <a:ext uri="{FF2B5EF4-FFF2-40B4-BE49-F238E27FC236}">
                <a16:creationId xmlns:a16="http://schemas.microsoft.com/office/drawing/2014/main" id="{ECB51237-1E6E-1FC1-370D-4302BC0308E8}"/>
              </a:ext>
            </a:extLst>
          </p:cNvPr>
          <p:cNvGrpSpPr/>
          <p:nvPr/>
        </p:nvGrpSpPr>
        <p:grpSpPr>
          <a:xfrm>
            <a:off x="1315897" y="4177740"/>
            <a:ext cx="9682303" cy="913440"/>
            <a:chOff x="900112" y="6821233"/>
            <a:chExt cx="16487775" cy="1084580"/>
          </a:xfrm>
        </p:grpSpPr>
        <p:sp>
          <p:nvSpPr>
            <p:cNvPr id="12" name="object 3">
              <a:extLst>
                <a:ext uri="{FF2B5EF4-FFF2-40B4-BE49-F238E27FC236}">
                  <a16:creationId xmlns:a16="http://schemas.microsoft.com/office/drawing/2014/main" id="{120AF3E1-5994-31A9-BB10-3BBE5D0D0790}"/>
                </a:ext>
              </a:extLst>
            </p:cNvPr>
            <p:cNvSpPr/>
            <p:nvPr/>
          </p:nvSpPr>
          <p:spPr>
            <a:xfrm>
              <a:off x="914400" y="6835520"/>
              <a:ext cx="16459200" cy="1056005"/>
            </a:xfrm>
            <a:custGeom>
              <a:avLst/>
              <a:gdLst/>
              <a:ahLst/>
              <a:cxnLst/>
              <a:rect l="l" t="t" r="r" b="b"/>
              <a:pathLst>
                <a:path w="16459200" h="1056004">
                  <a:moveTo>
                    <a:pt x="16283305" y="0"/>
                  </a:moveTo>
                  <a:lnTo>
                    <a:pt x="175933" y="0"/>
                  </a:lnTo>
                  <a:lnTo>
                    <a:pt x="129162" y="6282"/>
                  </a:lnTo>
                  <a:lnTo>
                    <a:pt x="87135" y="24012"/>
                  </a:lnTo>
                  <a:lnTo>
                    <a:pt x="51528" y="51514"/>
                  </a:lnTo>
                  <a:lnTo>
                    <a:pt x="24019" y="87112"/>
                  </a:lnTo>
                  <a:lnTo>
                    <a:pt x="6284" y="129131"/>
                  </a:lnTo>
                  <a:lnTo>
                    <a:pt x="0" y="175894"/>
                  </a:lnTo>
                  <a:lnTo>
                    <a:pt x="0" y="879601"/>
                  </a:lnTo>
                  <a:lnTo>
                    <a:pt x="6284" y="926375"/>
                  </a:lnTo>
                  <a:lnTo>
                    <a:pt x="24019" y="968417"/>
                  </a:lnTo>
                  <a:lnTo>
                    <a:pt x="51528" y="1004046"/>
                  </a:lnTo>
                  <a:lnTo>
                    <a:pt x="87135" y="1031578"/>
                  </a:lnTo>
                  <a:lnTo>
                    <a:pt x="129162" y="1049332"/>
                  </a:lnTo>
                  <a:lnTo>
                    <a:pt x="175933" y="1055623"/>
                  </a:lnTo>
                  <a:lnTo>
                    <a:pt x="16283305" y="1055623"/>
                  </a:lnTo>
                  <a:lnTo>
                    <a:pt x="16330068" y="1049332"/>
                  </a:lnTo>
                  <a:lnTo>
                    <a:pt x="16372087" y="1031578"/>
                  </a:lnTo>
                  <a:lnTo>
                    <a:pt x="16407685" y="1004046"/>
                  </a:lnTo>
                  <a:lnTo>
                    <a:pt x="16435187" y="968417"/>
                  </a:lnTo>
                  <a:lnTo>
                    <a:pt x="16452917" y="926375"/>
                  </a:lnTo>
                  <a:lnTo>
                    <a:pt x="16459200" y="879601"/>
                  </a:lnTo>
                  <a:lnTo>
                    <a:pt x="16459200" y="175894"/>
                  </a:lnTo>
                  <a:lnTo>
                    <a:pt x="16452917" y="129131"/>
                  </a:lnTo>
                  <a:lnTo>
                    <a:pt x="16435187" y="87112"/>
                  </a:lnTo>
                  <a:lnTo>
                    <a:pt x="16407685" y="51514"/>
                  </a:lnTo>
                  <a:lnTo>
                    <a:pt x="16372087" y="24012"/>
                  </a:lnTo>
                  <a:lnTo>
                    <a:pt x="16330068" y="6282"/>
                  </a:lnTo>
                  <a:lnTo>
                    <a:pt x="16283305" y="0"/>
                  </a:lnTo>
                  <a:close/>
                </a:path>
              </a:pathLst>
            </a:custGeom>
            <a:solidFill>
              <a:srgbClr val="F1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endParaRPr>
            </a:p>
          </p:txBody>
        </p:sp>
        <p:sp>
          <p:nvSpPr>
            <p:cNvPr id="13" name="object 4">
              <a:extLst>
                <a:ext uri="{FF2B5EF4-FFF2-40B4-BE49-F238E27FC236}">
                  <a16:creationId xmlns:a16="http://schemas.microsoft.com/office/drawing/2014/main" id="{34C03503-5C17-36D8-A1B7-6ADF6C49C980}"/>
                </a:ext>
              </a:extLst>
            </p:cNvPr>
            <p:cNvSpPr/>
            <p:nvPr/>
          </p:nvSpPr>
          <p:spPr>
            <a:xfrm>
              <a:off x="914400" y="6835520"/>
              <a:ext cx="16459200" cy="1056005"/>
            </a:xfrm>
            <a:custGeom>
              <a:avLst/>
              <a:gdLst/>
              <a:ahLst/>
              <a:cxnLst/>
              <a:rect l="l" t="t" r="r" b="b"/>
              <a:pathLst>
                <a:path w="16459200" h="1056004">
                  <a:moveTo>
                    <a:pt x="0" y="175894"/>
                  </a:moveTo>
                  <a:lnTo>
                    <a:pt x="6284" y="129131"/>
                  </a:lnTo>
                  <a:lnTo>
                    <a:pt x="24019" y="87112"/>
                  </a:lnTo>
                  <a:lnTo>
                    <a:pt x="51528" y="51514"/>
                  </a:lnTo>
                  <a:lnTo>
                    <a:pt x="87135" y="24012"/>
                  </a:lnTo>
                  <a:lnTo>
                    <a:pt x="129162" y="6282"/>
                  </a:lnTo>
                  <a:lnTo>
                    <a:pt x="175933" y="0"/>
                  </a:lnTo>
                  <a:lnTo>
                    <a:pt x="16283305" y="0"/>
                  </a:lnTo>
                  <a:lnTo>
                    <a:pt x="16330068" y="6282"/>
                  </a:lnTo>
                  <a:lnTo>
                    <a:pt x="16372087" y="24012"/>
                  </a:lnTo>
                  <a:lnTo>
                    <a:pt x="16407685" y="51514"/>
                  </a:lnTo>
                  <a:lnTo>
                    <a:pt x="16435187" y="87112"/>
                  </a:lnTo>
                  <a:lnTo>
                    <a:pt x="16452917" y="129131"/>
                  </a:lnTo>
                  <a:lnTo>
                    <a:pt x="16459200" y="175894"/>
                  </a:lnTo>
                  <a:lnTo>
                    <a:pt x="16459200" y="879601"/>
                  </a:lnTo>
                  <a:lnTo>
                    <a:pt x="16452917" y="926375"/>
                  </a:lnTo>
                  <a:lnTo>
                    <a:pt x="16435187" y="968417"/>
                  </a:lnTo>
                  <a:lnTo>
                    <a:pt x="16407685" y="1004046"/>
                  </a:lnTo>
                  <a:lnTo>
                    <a:pt x="16372087" y="1031578"/>
                  </a:lnTo>
                  <a:lnTo>
                    <a:pt x="16330068" y="1049332"/>
                  </a:lnTo>
                  <a:lnTo>
                    <a:pt x="16283305" y="1055623"/>
                  </a:lnTo>
                  <a:lnTo>
                    <a:pt x="175933" y="1055623"/>
                  </a:lnTo>
                  <a:lnTo>
                    <a:pt x="129162" y="1049332"/>
                  </a:lnTo>
                  <a:lnTo>
                    <a:pt x="87135" y="1031578"/>
                  </a:lnTo>
                  <a:lnTo>
                    <a:pt x="51528" y="1004046"/>
                  </a:lnTo>
                  <a:lnTo>
                    <a:pt x="24019" y="968417"/>
                  </a:lnTo>
                  <a:lnTo>
                    <a:pt x="6284" y="926375"/>
                  </a:lnTo>
                  <a:lnTo>
                    <a:pt x="0" y="879601"/>
                  </a:lnTo>
                  <a:lnTo>
                    <a:pt x="0" y="175894"/>
                  </a:lnTo>
                  <a:close/>
                </a:path>
              </a:pathLst>
            </a:custGeom>
            <a:ln w="28575">
              <a:solidFill>
                <a:srgbClr val="002F5D"/>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endParaRPr>
            </a:p>
          </p:txBody>
        </p:sp>
      </p:grpSp>
      <p:sp>
        <p:nvSpPr>
          <p:cNvPr id="14" name="object 5">
            <a:extLst>
              <a:ext uri="{FF2B5EF4-FFF2-40B4-BE49-F238E27FC236}">
                <a16:creationId xmlns:a16="http://schemas.microsoft.com/office/drawing/2014/main" id="{9209BF80-8761-9511-2410-74D764793774}"/>
              </a:ext>
            </a:extLst>
          </p:cNvPr>
          <p:cNvSpPr txBox="1"/>
          <p:nvPr/>
        </p:nvSpPr>
        <p:spPr>
          <a:xfrm>
            <a:off x="386207" y="4332722"/>
            <a:ext cx="11526393" cy="579005"/>
          </a:xfrm>
          <a:prstGeom prst="rect">
            <a:avLst/>
          </a:prstGeom>
        </p:spPr>
        <p:txBody>
          <a:bodyPr vert="horz" wrap="square" lIns="0" tIns="12065" rIns="0" bIns="0" rtlCol="0">
            <a:spAutoFit/>
          </a:bodyPr>
          <a:lstStyle/>
          <a:p>
            <a:pPr marL="1821814" marR="5080" indent="-1809750" algn="ctr">
              <a:spcBef>
                <a:spcPts val="95"/>
              </a:spcBef>
            </a:pPr>
            <a:r>
              <a:rPr b="1" kern="0">
                <a:solidFill>
                  <a:srgbClr val="002F5D"/>
                </a:solidFill>
                <a:latin typeface="Arial Narrow"/>
                <a:cs typeface="Arial Narrow"/>
              </a:rPr>
              <a:t>Consistent</a:t>
            </a:r>
            <a:r>
              <a:rPr b="1" kern="0" spc="-25">
                <a:solidFill>
                  <a:srgbClr val="002F5D"/>
                </a:solidFill>
                <a:latin typeface="Arial Narrow"/>
                <a:cs typeface="Arial Narrow"/>
              </a:rPr>
              <a:t> </a:t>
            </a:r>
            <a:r>
              <a:rPr b="1" kern="0">
                <a:solidFill>
                  <a:srgbClr val="002F5D"/>
                </a:solidFill>
                <a:latin typeface="Arial Narrow"/>
                <a:cs typeface="Arial Narrow"/>
              </a:rPr>
              <a:t>safety</a:t>
            </a:r>
            <a:r>
              <a:rPr b="1" kern="0" spc="-25">
                <a:solidFill>
                  <a:srgbClr val="002F5D"/>
                </a:solidFill>
                <a:latin typeface="Arial Narrow"/>
                <a:cs typeface="Arial Narrow"/>
              </a:rPr>
              <a:t> </a:t>
            </a:r>
            <a:r>
              <a:rPr b="1" kern="0">
                <a:solidFill>
                  <a:srgbClr val="002F5D"/>
                </a:solidFill>
                <a:latin typeface="Arial Narrow"/>
                <a:cs typeface="Arial Narrow"/>
              </a:rPr>
              <a:t>results</a:t>
            </a:r>
            <a:r>
              <a:rPr b="1" kern="0" spc="-25">
                <a:solidFill>
                  <a:srgbClr val="002F5D"/>
                </a:solidFill>
                <a:latin typeface="Arial Narrow"/>
                <a:cs typeface="Arial Narrow"/>
              </a:rPr>
              <a:t> </a:t>
            </a:r>
            <a:r>
              <a:rPr b="1" kern="0">
                <a:solidFill>
                  <a:srgbClr val="002F5D"/>
                </a:solidFill>
                <a:latin typeface="Arial Narrow"/>
                <a:cs typeface="Arial Narrow"/>
              </a:rPr>
              <a:t>from</a:t>
            </a:r>
            <a:r>
              <a:rPr b="1" kern="0" spc="-40">
                <a:solidFill>
                  <a:srgbClr val="002F5D"/>
                </a:solidFill>
                <a:latin typeface="Arial Narrow"/>
                <a:cs typeface="Arial Narrow"/>
              </a:rPr>
              <a:t> </a:t>
            </a:r>
            <a:r>
              <a:rPr b="1" kern="0">
                <a:solidFill>
                  <a:srgbClr val="002F5D"/>
                </a:solidFill>
                <a:latin typeface="Arial Narrow"/>
                <a:cs typeface="Arial Narrow"/>
              </a:rPr>
              <a:t>prior</a:t>
            </a:r>
            <a:r>
              <a:rPr b="1" kern="0" spc="-25">
                <a:solidFill>
                  <a:srgbClr val="002F5D"/>
                </a:solidFill>
                <a:latin typeface="Arial Narrow"/>
                <a:cs typeface="Arial Narrow"/>
              </a:rPr>
              <a:t> </a:t>
            </a:r>
            <a:r>
              <a:rPr b="1" kern="0">
                <a:solidFill>
                  <a:srgbClr val="002F5D"/>
                </a:solidFill>
                <a:latin typeface="Arial Narrow"/>
                <a:cs typeface="Arial Narrow"/>
              </a:rPr>
              <a:t>analyses,</a:t>
            </a:r>
            <a:r>
              <a:rPr b="1" kern="0" spc="-25">
                <a:solidFill>
                  <a:srgbClr val="002F5D"/>
                </a:solidFill>
                <a:latin typeface="Arial Narrow"/>
                <a:cs typeface="Arial Narrow"/>
              </a:rPr>
              <a:t> </a:t>
            </a:r>
            <a:r>
              <a:rPr b="1" kern="0">
                <a:solidFill>
                  <a:srgbClr val="002F5D"/>
                </a:solidFill>
                <a:latin typeface="Arial Narrow"/>
                <a:cs typeface="Arial Narrow"/>
              </a:rPr>
              <a:t>as</a:t>
            </a:r>
            <a:r>
              <a:rPr b="1" kern="0" spc="-20">
                <a:solidFill>
                  <a:srgbClr val="002F5D"/>
                </a:solidFill>
                <a:latin typeface="Arial Narrow"/>
                <a:cs typeface="Arial Narrow"/>
              </a:rPr>
              <a:t> </a:t>
            </a:r>
            <a:r>
              <a:rPr b="1" kern="0">
                <a:solidFill>
                  <a:srgbClr val="002F5D"/>
                </a:solidFill>
                <a:latin typeface="Arial Narrow"/>
                <a:cs typeface="Arial Narrow"/>
              </a:rPr>
              <a:t>all</a:t>
            </a:r>
            <a:r>
              <a:rPr b="1" kern="0" spc="-25">
                <a:solidFill>
                  <a:srgbClr val="002F5D"/>
                </a:solidFill>
                <a:latin typeface="Arial Narrow"/>
                <a:cs typeface="Arial Narrow"/>
              </a:rPr>
              <a:t> </a:t>
            </a:r>
            <a:r>
              <a:rPr b="1" kern="0">
                <a:solidFill>
                  <a:srgbClr val="002F5D"/>
                </a:solidFill>
                <a:latin typeface="Arial Narrow"/>
                <a:cs typeface="Arial Narrow"/>
              </a:rPr>
              <a:t>treated</a:t>
            </a:r>
            <a:r>
              <a:rPr b="1" kern="0" spc="-25">
                <a:solidFill>
                  <a:srgbClr val="002F5D"/>
                </a:solidFill>
                <a:latin typeface="Arial Narrow"/>
                <a:cs typeface="Arial Narrow"/>
              </a:rPr>
              <a:t> </a:t>
            </a:r>
            <a:r>
              <a:rPr b="1" kern="0">
                <a:solidFill>
                  <a:srgbClr val="002F5D"/>
                </a:solidFill>
                <a:latin typeface="Arial Narrow"/>
                <a:cs typeface="Arial Narrow"/>
              </a:rPr>
              <a:t>patients</a:t>
            </a:r>
            <a:r>
              <a:rPr b="1" kern="0" spc="-45">
                <a:solidFill>
                  <a:srgbClr val="002F5D"/>
                </a:solidFill>
                <a:latin typeface="Arial Narrow"/>
                <a:cs typeface="Arial Narrow"/>
              </a:rPr>
              <a:t> </a:t>
            </a:r>
            <a:r>
              <a:rPr b="1" kern="0">
                <a:solidFill>
                  <a:srgbClr val="002F5D"/>
                </a:solidFill>
                <a:latin typeface="Arial Narrow"/>
                <a:cs typeface="Arial Narrow"/>
              </a:rPr>
              <a:t>completed</a:t>
            </a:r>
            <a:r>
              <a:rPr b="1" kern="0" spc="-25">
                <a:solidFill>
                  <a:srgbClr val="002F5D"/>
                </a:solidFill>
                <a:latin typeface="Arial Narrow"/>
                <a:cs typeface="Arial Narrow"/>
              </a:rPr>
              <a:t> </a:t>
            </a:r>
            <a:r>
              <a:rPr b="1" kern="0">
                <a:solidFill>
                  <a:srgbClr val="002F5D"/>
                </a:solidFill>
                <a:latin typeface="Arial Narrow"/>
                <a:cs typeface="Arial Narrow"/>
              </a:rPr>
              <a:t>treatment</a:t>
            </a:r>
            <a:r>
              <a:rPr b="1" kern="0" spc="-30">
                <a:solidFill>
                  <a:srgbClr val="002F5D"/>
                </a:solidFill>
                <a:latin typeface="Arial Narrow"/>
                <a:cs typeface="Arial Narrow"/>
              </a:rPr>
              <a:t> </a:t>
            </a:r>
            <a:r>
              <a:rPr b="1" kern="0">
                <a:solidFill>
                  <a:srgbClr val="002F5D"/>
                </a:solidFill>
                <a:latin typeface="Arial Narrow"/>
                <a:cs typeface="Arial Narrow"/>
              </a:rPr>
              <a:t>≥4</a:t>
            </a:r>
            <a:r>
              <a:rPr b="1" kern="0" spc="-25">
                <a:solidFill>
                  <a:srgbClr val="002F5D"/>
                </a:solidFill>
                <a:latin typeface="Arial Narrow"/>
                <a:cs typeface="Arial Narrow"/>
              </a:rPr>
              <a:t> </a:t>
            </a:r>
            <a:r>
              <a:rPr b="1" kern="0">
                <a:solidFill>
                  <a:srgbClr val="002F5D"/>
                </a:solidFill>
                <a:latin typeface="Arial Narrow"/>
                <a:cs typeface="Arial Narrow"/>
              </a:rPr>
              <a:t>years</a:t>
            </a:r>
            <a:r>
              <a:rPr b="1" kern="0" spc="-25">
                <a:solidFill>
                  <a:srgbClr val="002F5D"/>
                </a:solidFill>
                <a:latin typeface="Arial Narrow"/>
                <a:cs typeface="Arial Narrow"/>
              </a:rPr>
              <a:t> ago </a:t>
            </a:r>
            <a:endParaRPr lang="en-US" b="1" kern="0" spc="-25">
              <a:solidFill>
                <a:srgbClr val="002F5D"/>
              </a:solidFill>
              <a:latin typeface="Arial Narrow"/>
              <a:cs typeface="Arial Narrow"/>
            </a:endParaRPr>
          </a:p>
          <a:p>
            <a:pPr marL="1821814" marR="5080" indent="-1809750" algn="ctr">
              <a:spcBef>
                <a:spcPts val="95"/>
              </a:spcBef>
            </a:pPr>
            <a:r>
              <a:rPr b="1" kern="0">
                <a:solidFill>
                  <a:srgbClr val="002F5D"/>
                </a:solidFill>
                <a:latin typeface="Arial Narrow"/>
                <a:cs typeface="Arial Narrow"/>
              </a:rPr>
              <a:t>No</a:t>
            </a:r>
            <a:r>
              <a:rPr b="1" kern="0" spc="-35">
                <a:solidFill>
                  <a:srgbClr val="002F5D"/>
                </a:solidFill>
                <a:latin typeface="Arial Narrow"/>
                <a:cs typeface="Arial Narrow"/>
              </a:rPr>
              <a:t> </a:t>
            </a:r>
            <a:r>
              <a:rPr b="1" kern="0">
                <a:solidFill>
                  <a:srgbClr val="002F5D"/>
                </a:solidFill>
                <a:latin typeface="Arial Narrow"/>
                <a:cs typeface="Arial Narrow"/>
              </a:rPr>
              <a:t>relevant</a:t>
            </a:r>
            <a:r>
              <a:rPr b="1" kern="0" spc="-20">
                <a:solidFill>
                  <a:srgbClr val="002F5D"/>
                </a:solidFill>
                <a:latin typeface="Arial Narrow"/>
                <a:cs typeface="Arial Narrow"/>
              </a:rPr>
              <a:t> </a:t>
            </a:r>
            <a:r>
              <a:rPr b="1" kern="0">
                <a:solidFill>
                  <a:srgbClr val="002F5D"/>
                </a:solidFill>
                <a:latin typeface="Arial Narrow"/>
                <a:cs typeface="Arial Narrow"/>
              </a:rPr>
              <a:t>differences</a:t>
            </a:r>
            <a:r>
              <a:rPr b="1" kern="0" spc="-35">
                <a:solidFill>
                  <a:srgbClr val="002F5D"/>
                </a:solidFill>
                <a:latin typeface="Arial Narrow"/>
                <a:cs typeface="Arial Narrow"/>
              </a:rPr>
              <a:t> </a:t>
            </a:r>
            <a:r>
              <a:rPr b="1" kern="0">
                <a:solidFill>
                  <a:srgbClr val="002F5D"/>
                </a:solidFill>
                <a:latin typeface="Arial Narrow"/>
                <a:cs typeface="Arial Narrow"/>
              </a:rPr>
              <a:t>between</a:t>
            </a:r>
            <a:r>
              <a:rPr b="1" kern="0" spc="-40">
                <a:solidFill>
                  <a:srgbClr val="002F5D"/>
                </a:solidFill>
                <a:latin typeface="Arial Narrow"/>
                <a:cs typeface="Arial Narrow"/>
              </a:rPr>
              <a:t> </a:t>
            </a:r>
            <a:r>
              <a:rPr b="1" kern="0">
                <a:solidFill>
                  <a:srgbClr val="002F5D"/>
                </a:solidFill>
                <a:latin typeface="Arial Narrow"/>
                <a:cs typeface="Arial Narrow"/>
              </a:rPr>
              <a:t>treatment</a:t>
            </a:r>
            <a:r>
              <a:rPr b="1" kern="0" spc="-35">
                <a:solidFill>
                  <a:srgbClr val="002F5D"/>
                </a:solidFill>
                <a:latin typeface="Arial Narrow"/>
                <a:cs typeface="Arial Narrow"/>
              </a:rPr>
              <a:t> </a:t>
            </a:r>
            <a:r>
              <a:rPr b="1" kern="0">
                <a:solidFill>
                  <a:srgbClr val="002F5D"/>
                </a:solidFill>
                <a:latin typeface="Arial Narrow"/>
                <a:cs typeface="Arial Narrow"/>
              </a:rPr>
              <a:t>arms</a:t>
            </a:r>
            <a:r>
              <a:rPr b="1" kern="0" spc="-30">
                <a:solidFill>
                  <a:srgbClr val="002F5D"/>
                </a:solidFill>
                <a:latin typeface="Arial Narrow"/>
                <a:cs typeface="Arial Narrow"/>
              </a:rPr>
              <a:t> </a:t>
            </a:r>
            <a:r>
              <a:rPr b="1" kern="0">
                <a:solidFill>
                  <a:srgbClr val="002F5D"/>
                </a:solidFill>
                <a:latin typeface="Arial Narrow"/>
                <a:cs typeface="Arial Narrow"/>
              </a:rPr>
              <a:t>in</a:t>
            </a:r>
            <a:r>
              <a:rPr b="1" kern="0" spc="-35">
                <a:solidFill>
                  <a:srgbClr val="002F5D"/>
                </a:solidFill>
                <a:latin typeface="Arial Narrow"/>
                <a:cs typeface="Arial Narrow"/>
              </a:rPr>
              <a:t> </a:t>
            </a:r>
            <a:r>
              <a:rPr b="1" kern="0">
                <a:solidFill>
                  <a:srgbClr val="002F5D"/>
                </a:solidFill>
                <a:latin typeface="Arial Narrow"/>
                <a:cs typeface="Arial Narrow"/>
              </a:rPr>
              <a:t>causes</a:t>
            </a:r>
            <a:r>
              <a:rPr b="1" kern="0" spc="-30">
                <a:solidFill>
                  <a:srgbClr val="002F5D"/>
                </a:solidFill>
                <a:latin typeface="Arial Narrow"/>
                <a:cs typeface="Arial Narrow"/>
              </a:rPr>
              <a:t> </a:t>
            </a:r>
            <a:r>
              <a:rPr b="1" kern="0">
                <a:solidFill>
                  <a:srgbClr val="002F5D"/>
                </a:solidFill>
                <a:latin typeface="Arial Narrow"/>
                <a:cs typeface="Arial Narrow"/>
              </a:rPr>
              <a:t>of</a:t>
            </a:r>
            <a:r>
              <a:rPr b="1" kern="0" spc="-35">
                <a:solidFill>
                  <a:srgbClr val="002F5D"/>
                </a:solidFill>
                <a:latin typeface="Arial Narrow"/>
                <a:cs typeface="Arial Narrow"/>
              </a:rPr>
              <a:t> </a:t>
            </a:r>
            <a:r>
              <a:rPr b="1" kern="0">
                <a:solidFill>
                  <a:srgbClr val="002F5D"/>
                </a:solidFill>
                <a:latin typeface="Arial Narrow"/>
                <a:cs typeface="Arial Narrow"/>
              </a:rPr>
              <a:t>deaths</a:t>
            </a:r>
            <a:r>
              <a:rPr b="1" kern="0" spc="-30">
                <a:solidFill>
                  <a:srgbClr val="002F5D"/>
                </a:solidFill>
                <a:latin typeface="Arial Narrow"/>
                <a:cs typeface="Arial Narrow"/>
              </a:rPr>
              <a:t> </a:t>
            </a:r>
            <a:r>
              <a:rPr b="1" kern="0">
                <a:solidFill>
                  <a:srgbClr val="002F5D"/>
                </a:solidFill>
                <a:latin typeface="Arial Narrow"/>
                <a:cs typeface="Arial Narrow"/>
              </a:rPr>
              <a:t>due</a:t>
            </a:r>
            <a:r>
              <a:rPr b="1" kern="0" spc="-130">
                <a:solidFill>
                  <a:srgbClr val="002F5D"/>
                </a:solidFill>
                <a:latin typeface="Arial Narrow"/>
                <a:cs typeface="Arial Narrow"/>
              </a:rPr>
              <a:t> </a:t>
            </a:r>
            <a:r>
              <a:rPr b="1" kern="0" spc="-25">
                <a:solidFill>
                  <a:srgbClr val="002F5D"/>
                </a:solidFill>
                <a:latin typeface="Arial Narrow"/>
                <a:cs typeface="Arial Narrow"/>
              </a:rPr>
              <a:t>AEs</a:t>
            </a:r>
            <a:endParaRPr kern="0">
              <a:solidFill>
                <a:sysClr val="windowText" lastClr="000000"/>
              </a:solidFill>
              <a:latin typeface="Arial Narrow"/>
              <a:cs typeface="Arial Narrow"/>
            </a:endParaRPr>
          </a:p>
        </p:txBody>
      </p:sp>
      <p:sp>
        <p:nvSpPr>
          <p:cNvPr id="3" name="Footer Placeholder 2">
            <a:extLst>
              <a:ext uri="{FF2B5EF4-FFF2-40B4-BE49-F238E27FC236}">
                <a16:creationId xmlns:a16="http://schemas.microsoft.com/office/drawing/2014/main" id="{73771715-23F4-AD38-590C-A5316F7EC10A}"/>
              </a:ext>
            </a:extLst>
          </p:cNvPr>
          <p:cNvSpPr>
            <a:spLocks noGrp="1"/>
          </p:cNvSpPr>
          <p:nvPr>
            <p:ph type="ftr" sz="quarter" idx="3"/>
          </p:nvPr>
        </p:nvSpPr>
        <p:spPr/>
        <p:txBody>
          <a:bodyPr/>
          <a:lstStyle/>
          <a:p>
            <a:r>
              <a:rPr lang="en-US"/>
              <a:t>*All SAEs up to 5 years from randomization collected regardless of causality. </a:t>
            </a:r>
            <a:r>
              <a:rPr lang="en-US" baseline="30000" err="1"/>
              <a:t>a</a:t>
            </a:r>
            <a:r>
              <a:rPr lang="en-US" err="1"/>
              <a:t>During</a:t>
            </a:r>
            <a:r>
              <a:rPr lang="en-US"/>
              <a:t> 2-year treatment period or within 30 days of study treatment discontinuation; </a:t>
            </a:r>
            <a:r>
              <a:rPr lang="en-US" baseline="30000"/>
              <a:t>b</a:t>
            </a:r>
            <a:r>
              <a:rPr lang="en-US"/>
              <a:t>&gt;30 days after study treatment discontinuation; </a:t>
            </a:r>
            <a:r>
              <a:rPr lang="en-US" baseline="30000" err="1"/>
              <a:t>c</a:t>
            </a:r>
            <a:r>
              <a:rPr lang="en-US" err="1"/>
              <a:t>All</a:t>
            </a:r>
            <a:r>
              <a:rPr lang="en-US"/>
              <a:t> deaths not due to breast cancer in LTFU collected regardless of causality. Deaths due to unknown cause are excluded. Includes SOC and PTs reported in ≥5 patients in either arm. LTFU: long term follow up period, LTFU period started 30 days after discontinuation from 2-year study treatment.</a:t>
            </a:r>
            <a:br>
              <a:rPr lang="en-US"/>
            </a:br>
            <a:r>
              <a:rPr lang="en-US"/>
              <a:t>Johnson S, et al. ESMO 2025. Abstract LBA13. Johnson S, et al. </a:t>
            </a:r>
            <a:r>
              <a:rPr lang="en-US" i="1"/>
              <a:t>Ann Oncol</a:t>
            </a:r>
            <a:r>
              <a:rPr lang="en-US"/>
              <a:t>. Published online October 17, 2025. doi:10.1016/j.annonc.2025.10.005</a:t>
            </a:r>
          </a:p>
        </p:txBody>
      </p:sp>
    </p:spTree>
    <p:extLst>
      <p:ext uri="{BB962C8B-B14F-4D97-AF65-F5344CB8AC3E}">
        <p14:creationId xmlns:p14="http://schemas.microsoft.com/office/powerpoint/2010/main" val="84933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65FB9-113D-AAA4-35B5-8E815D62D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9AB38-AED6-372B-46E6-BACBFED4D3F1}"/>
              </a:ext>
            </a:extLst>
          </p:cNvPr>
          <p:cNvSpPr>
            <a:spLocks noGrp="1"/>
          </p:cNvSpPr>
          <p:nvPr>
            <p:ph type="title"/>
          </p:nvPr>
        </p:nvSpPr>
        <p:spPr/>
        <p:txBody>
          <a:bodyPr>
            <a:normAutofit fontScale="90000"/>
          </a:bodyPr>
          <a:lstStyle/>
          <a:p>
            <a:r>
              <a:rPr lang="en-US"/>
              <a:t>Phase 3 NATALEE Trial of Adjuvant Ribociclib + ET vs ET in HR+/HER2- EBC</a:t>
            </a:r>
          </a:p>
        </p:txBody>
      </p:sp>
      <p:pic>
        <p:nvPicPr>
          <p:cNvPr id="59" name="Picture 58">
            <a:extLst>
              <a:ext uri="{FF2B5EF4-FFF2-40B4-BE49-F238E27FC236}">
                <a16:creationId xmlns:a16="http://schemas.microsoft.com/office/drawing/2014/main" id="{1B595B4E-D005-D242-E15A-5036F97D729C}"/>
              </a:ext>
            </a:extLst>
          </p:cNvPr>
          <p:cNvPicPr>
            <a:picLocks noChangeAspect="1"/>
          </p:cNvPicPr>
          <p:nvPr/>
        </p:nvPicPr>
        <p:blipFill>
          <a:blip r:embed="rId3"/>
          <a:stretch>
            <a:fillRect/>
          </a:stretch>
        </p:blipFill>
        <p:spPr>
          <a:xfrm>
            <a:off x="838200" y="1609344"/>
            <a:ext cx="10515600" cy="4133234"/>
          </a:xfrm>
          <a:prstGeom prst="rect">
            <a:avLst/>
          </a:prstGeom>
        </p:spPr>
      </p:pic>
      <p:sp>
        <p:nvSpPr>
          <p:cNvPr id="4" name="Footer Placeholder 3">
            <a:extLst>
              <a:ext uri="{FF2B5EF4-FFF2-40B4-BE49-F238E27FC236}">
                <a16:creationId xmlns:a16="http://schemas.microsoft.com/office/drawing/2014/main" id="{92245E7B-3F18-CB61-24FA-B0B27468E2DF}"/>
              </a:ext>
            </a:extLst>
          </p:cNvPr>
          <p:cNvSpPr>
            <a:spLocks noGrp="1"/>
          </p:cNvSpPr>
          <p:nvPr>
            <p:ph type="ftr" sz="quarter" idx="3"/>
          </p:nvPr>
        </p:nvSpPr>
        <p:spPr/>
        <p:txBody>
          <a:bodyPr/>
          <a:lstStyle/>
          <a:p>
            <a:r>
              <a:rPr lang="en-US" kern="0" baseline="24691" err="1">
                <a:latin typeface="Arial" panose="020B0604020202020204" pitchFamily="34" charset="0"/>
                <a:cs typeface="Arial" panose="020B0604020202020204" pitchFamily="34" charset="0"/>
              </a:rPr>
              <a:t>a</a:t>
            </a:r>
            <a:r>
              <a:rPr lang="en-US" kern="0" err="1">
                <a:latin typeface="Arial" panose="020B0604020202020204" pitchFamily="34" charset="0"/>
                <a:cs typeface="Arial" panose="020B0604020202020204" pitchFamily="34" charset="0"/>
              </a:rPr>
              <a:t>Enrollment</a:t>
            </a:r>
            <a:r>
              <a:rPr lang="en-US" kern="0" spc="-2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of</a:t>
            </a:r>
            <a:r>
              <a:rPr lang="en-US" kern="0" spc="-1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patients</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with</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stage</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II</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disease</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was</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capped</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at</a:t>
            </a:r>
            <a:r>
              <a:rPr lang="en-US" kern="0" spc="-2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40%.</a:t>
            </a:r>
            <a:r>
              <a:rPr lang="en-US" kern="0" spc="20">
                <a:latin typeface="Arial" panose="020B0604020202020204" pitchFamily="34" charset="0"/>
                <a:cs typeface="Arial" panose="020B0604020202020204" pitchFamily="34" charset="0"/>
              </a:rPr>
              <a:t> </a:t>
            </a:r>
            <a:r>
              <a:rPr lang="en-US" kern="0" baseline="24691" err="1">
                <a:latin typeface="Arial" panose="020B0604020202020204" pitchFamily="34" charset="0"/>
                <a:cs typeface="Arial" panose="020B0604020202020204" pitchFamily="34" charset="0"/>
              </a:rPr>
              <a:t>b</a:t>
            </a:r>
            <a:r>
              <a:rPr lang="en-US" kern="0" err="1">
                <a:latin typeface="Arial" panose="020B0604020202020204" pitchFamily="34" charset="0"/>
                <a:cs typeface="Arial" panose="020B0604020202020204" pitchFamily="34" charset="0"/>
              </a:rPr>
              <a:t>Per</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investigator</a:t>
            </a:r>
            <a:r>
              <a:rPr lang="en-US" kern="0" spc="-10">
                <a:latin typeface="Arial" panose="020B0604020202020204" pitchFamily="34" charset="0"/>
                <a:cs typeface="Arial" panose="020B0604020202020204" pitchFamily="34" charset="0"/>
              </a:rPr>
              <a:t> choice.</a:t>
            </a:r>
            <a:endParaRPr lang="en-US"/>
          </a:p>
          <a:p>
            <a:r>
              <a:rPr lang="en-US"/>
              <a:t>Crown J, et al. ESMO 2025. Abstract LBA14. Crown J, et al. </a:t>
            </a:r>
            <a:r>
              <a:rPr lang="en-US" i="1"/>
              <a:t>ESMO Open</a:t>
            </a:r>
            <a:r>
              <a:rPr lang="en-US"/>
              <a:t>. Published online October 17, 2025. doi:10.1016/j.esmoop.2025.105858</a:t>
            </a:r>
          </a:p>
        </p:txBody>
      </p:sp>
    </p:spTree>
    <p:extLst>
      <p:ext uri="{BB962C8B-B14F-4D97-AF65-F5344CB8AC3E}">
        <p14:creationId xmlns:p14="http://schemas.microsoft.com/office/powerpoint/2010/main" val="1873007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1E20-2E93-7213-1AEC-8A243B7C7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14F27-6C87-1B0F-2666-D562D5D7CCCF}"/>
              </a:ext>
            </a:extLst>
          </p:cNvPr>
          <p:cNvSpPr>
            <a:spLocks noGrp="1"/>
          </p:cNvSpPr>
          <p:nvPr>
            <p:ph type="title"/>
          </p:nvPr>
        </p:nvSpPr>
        <p:spPr/>
        <p:txBody>
          <a:bodyPr/>
          <a:lstStyle/>
          <a:p>
            <a:r>
              <a:rPr lang="en-US"/>
              <a:t>NATALEE: IDFS</a:t>
            </a:r>
          </a:p>
        </p:txBody>
      </p:sp>
      <p:pic>
        <p:nvPicPr>
          <p:cNvPr id="191" name="Picture 190">
            <a:extLst>
              <a:ext uri="{FF2B5EF4-FFF2-40B4-BE49-F238E27FC236}">
                <a16:creationId xmlns:a16="http://schemas.microsoft.com/office/drawing/2014/main" id="{4D432FD1-CB27-DD86-A08B-9A7BAFFF17F8}"/>
              </a:ext>
            </a:extLst>
          </p:cNvPr>
          <p:cNvPicPr>
            <a:picLocks noChangeAspect="1"/>
          </p:cNvPicPr>
          <p:nvPr/>
        </p:nvPicPr>
        <p:blipFill>
          <a:blip r:embed="rId3"/>
          <a:stretch>
            <a:fillRect/>
          </a:stretch>
        </p:blipFill>
        <p:spPr>
          <a:xfrm>
            <a:off x="1627478" y="1274394"/>
            <a:ext cx="8772483" cy="4309212"/>
          </a:xfrm>
          <a:prstGeom prst="rect">
            <a:avLst/>
          </a:prstGeom>
        </p:spPr>
      </p:pic>
      <p:sp>
        <p:nvSpPr>
          <p:cNvPr id="3" name="Footer Placeholder 2">
            <a:extLst>
              <a:ext uri="{FF2B5EF4-FFF2-40B4-BE49-F238E27FC236}">
                <a16:creationId xmlns:a16="http://schemas.microsoft.com/office/drawing/2014/main" id="{31E1DB1E-AF33-1BAB-2C57-051583832372}"/>
              </a:ext>
            </a:extLst>
          </p:cNvPr>
          <p:cNvSpPr>
            <a:spLocks noGrp="1"/>
          </p:cNvSpPr>
          <p:nvPr>
            <p:ph type="ftr" sz="quarter" idx="3"/>
          </p:nvPr>
        </p:nvSpPr>
        <p:spPr>
          <a:xfrm>
            <a:off x="1401417" y="5977083"/>
            <a:ext cx="8466483" cy="642566"/>
          </a:xfrm>
        </p:spPr>
        <p:txBody>
          <a:bodyPr/>
          <a:lstStyle/>
          <a:p>
            <a:r>
              <a:rPr lang="en-US" kern="0" baseline="24691" err="1">
                <a:latin typeface="Arial" panose="020B0604020202020204" pitchFamily="34" charset="0"/>
                <a:cs typeface="Arial" panose="020B0604020202020204" pitchFamily="34" charset="0"/>
              </a:rPr>
              <a:t>a</a:t>
            </a:r>
            <a:r>
              <a:rPr lang="en-US" kern="0" err="1">
                <a:latin typeface="Arial" panose="020B0604020202020204" pitchFamily="34" charset="0"/>
                <a:cs typeface="Arial" panose="020B0604020202020204" pitchFamily="34" charset="0"/>
              </a:rPr>
              <a:t>The</a:t>
            </a:r>
            <a:r>
              <a:rPr lang="en-US" kern="0" spc="-3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difference</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between</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percentages</a:t>
            </a:r>
            <a:r>
              <a:rPr lang="en-US" kern="0" spc="-1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does</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not</a:t>
            </a:r>
            <a:r>
              <a:rPr lang="en-US" kern="0" spc="-2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equal</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2.7</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due</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to</a:t>
            </a:r>
            <a:r>
              <a:rPr lang="en-US" kern="0" spc="-25">
                <a:latin typeface="Arial" panose="020B0604020202020204" pitchFamily="34" charset="0"/>
                <a:cs typeface="Arial" panose="020B0604020202020204" pitchFamily="34" charset="0"/>
              </a:rPr>
              <a:t> </a:t>
            </a:r>
            <a:r>
              <a:rPr lang="en-US" kern="0" err="1">
                <a:latin typeface="Arial" panose="020B0604020202020204" pitchFamily="34" charset="0"/>
                <a:cs typeface="Arial" panose="020B0604020202020204" pitchFamily="34" charset="0"/>
              </a:rPr>
              <a:t>rounding.</a:t>
            </a:r>
            <a:r>
              <a:rPr lang="en-US" kern="0" baseline="24691" err="1">
                <a:latin typeface="Arial" panose="020B0604020202020204" pitchFamily="34" charset="0"/>
                <a:cs typeface="Arial" panose="020B0604020202020204" pitchFamily="34" charset="0"/>
              </a:rPr>
              <a:t>b</a:t>
            </a:r>
            <a:r>
              <a:rPr lang="en-US" kern="0" err="1">
                <a:latin typeface="Arial" panose="020B0604020202020204" pitchFamily="34" charset="0"/>
                <a:cs typeface="Arial" panose="020B0604020202020204" pitchFamily="34" charset="0"/>
              </a:rPr>
              <a:t>Comparison</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of</a:t>
            </a:r>
            <a:r>
              <a:rPr lang="en-US" kern="0" spc="-2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survival</a:t>
            </a:r>
            <a:r>
              <a:rPr lang="en-US" kern="0" spc="-3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between</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treatment</a:t>
            </a:r>
            <a:r>
              <a:rPr lang="en-US" kern="0" spc="-1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arms</a:t>
            </a:r>
            <a:r>
              <a:rPr lang="en-US" kern="0" spc="-1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was</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generated</a:t>
            </a:r>
            <a:r>
              <a:rPr lang="en-US" kern="0" spc="-2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by</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stratified</a:t>
            </a:r>
            <a:r>
              <a:rPr lang="en-US" kern="0" spc="-15">
                <a:latin typeface="Arial" panose="020B0604020202020204" pitchFamily="34" charset="0"/>
                <a:cs typeface="Arial" panose="020B0604020202020204" pitchFamily="34" charset="0"/>
              </a:rPr>
              <a:t> </a:t>
            </a:r>
            <a:r>
              <a:rPr lang="en-US" kern="0" spc="-10">
                <a:latin typeface="Arial" panose="020B0604020202020204" pitchFamily="34" charset="0"/>
                <a:cs typeface="Arial" panose="020B0604020202020204" pitchFamily="34" charset="0"/>
              </a:rPr>
              <a:t>log-</a:t>
            </a:r>
            <a:r>
              <a:rPr lang="en-US" kern="0">
                <a:latin typeface="Arial" panose="020B0604020202020204" pitchFamily="34" charset="0"/>
                <a:cs typeface="Arial" panose="020B0604020202020204" pitchFamily="34" charset="0"/>
              </a:rPr>
              <a:t>rank</a:t>
            </a:r>
            <a:r>
              <a:rPr lang="en-US" kern="0" spc="-10">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test</a:t>
            </a:r>
            <a:r>
              <a:rPr lang="en-US" kern="0" spc="-20">
                <a:latin typeface="Arial" panose="020B0604020202020204" pitchFamily="34" charset="0"/>
                <a:cs typeface="Arial" panose="020B0604020202020204" pitchFamily="34" charset="0"/>
              </a:rPr>
              <a:t> </a:t>
            </a:r>
            <a:r>
              <a:rPr lang="en-US" kern="0" spc="-10">
                <a:latin typeface="Arial" panose="020B0604020202020204" pitchFamily="34" charset="0"/>
                <a:cs typeface="Arial" panose="020B0604020202020204" pitchFamily="34" charset="0"/>
              </a:rPr>
              <a:t>(1-</a:t>
            </a:r>
            <a:r>
              <a:rPr lang="en-US" kern="0">
                <a:latin typeface="Arial" panose="020B0604020202020204" pitchFamily="34" charset="0"/>
                <a:cs typeface="Arial" panose="020B0604020202020204" pitchFamily="34" charset="0"/>
              </a:rPr>
              <a:t>sided</a:t>
            </a:r>
            <a:r>
              <a:rPr lang="en-US" kern="0" spc="-15">
                <a:latin typeface="Arial" panose="020B0604020202020204" pitchFamily="34" charset="0"/>
                <a:cs typeface="Arial" panose="020B0604020202020204" pitchFamily="34" charset="0"/>
              </a:rPr>
              <a:t> </a:t>
            </a:r>
            <a:r>
              <a:rPr lang="en-US" i="1" kern="0">
                <a:latin typeface="Arial" panose="020B0604020202020204" pitchFamily="34" charset="0"/>
                <a:cs typeface="Arial" panose="020B0604020202020204" pitchFamily="34" charset="0"/>
              </a:rPr>
              <a:t>P</a:t>
            </a:r>
            <a:r>
              <a:rPr lang="en-US" i="1" kern="0" spc="-3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value,</a:t>
            </a:r>
            <a:r>
              <a:rPr lang="en-US" kern="0" spc="-10">
                <a:latin typeface="Arial" panose="020B0604020202020204" pitchFamily="34" charset="0"/>
                <a:cs typeface="Arial" panose="020B0604020202020204" pitchFamily="34" charset="0"/>
              </a:rPr>
              <a:t> informational</a:t>
            </a:r>
            <a:r>
              <a:rPr lang="en-US" kern="0" spc="-1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and</a:t>
            </a:r>
            <a:r>
              <a:rPr lang="en-US" kern="0" spc="-25">
                <a:latin typeface="Arial" panose="020B0604020202020204" pitchFamily="34" charset="0"/>
                <a:cs typeface="Arial" panose="020B0604020202020204" pitchFamily="34" charset="0"/>
              </a:rPr>
              <a:t> </a:t>
            </a:r>
            <a:r>
              <a:rPr lang="en-US" kern="0">
                <a:latin typeface="Arial" panose="020B0604020202020204" pitchFamily="34" charset="0"/>
                <a:cs typeface="Arial" panose="020B0604020202020204" pitchFamily="34" charset="0"/>
              </a:rPr>
              <a:t>not</a:t>
            </a:r>
            <a:r>
              <a:rPr lang="en-US" kern="0" spc="-15">
                <a:latin typeface="Arial" panose="020B0604020202020204" pitchFamily="34" charset="0"/>
                <a:cs typeface="Arial" panose="020B0604020202020204" pitchFamily="34" charset="0"/>
              </a:rPr>
              <a:t> </a:t>
            </a:r>
            <a:r>
              <a:rPr lang="en-US" kern="0" spc="-10">
                <a:latin typeface="Arial" panose="020B0604020202020204" pitchFamily="34" charset="0"/>
                <a:cs typeface="Arial" panose="020B0604020202020204" pitchFamily="34" charset="0"/>
              </a:rPr>
              <a:t>preplanned).</a:t>
            </a:r>
            <a:endParaRPr lang="en-US"/>
          </a:p>
          <a:p>
            <a:r>
              <a:rPr lang="en-US"/>
              <a:t>Crown J, et al. ESMO 2025. Abstract LBA14. Crown J, et al. </a:t>
            </a:r>
            <a:r>
              <a:rPr lang="en-US" i="1"/>
              <a:t>ESMO Open</a:t>
            </a:r>
            <a:r>
              <a:rPr lang="en-US"/>
              <a:t>. Published online October 17, 2025. doi:10.1016/j.esmoop.2025.105858</a:t>
            </a:r>
          </a:p>
        </p:txBody>
      </p:sp>
    </p:spTree>
    <p:extLst>
      <p:ext uri="{BB962C8B-B14F-4D97-AF65-F5344CB8AC3E}">
        <p14:creationId xmlns:p14="http://schemas.microsoft.com/office/powerpoint/2010/main" val="804165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B0FC-22BC-8874-541A-0D82161D1E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58290-59ED-A003-DE6D-F8453B7491E7}"/>
              </a:ext>
            </a:extLst>
          </p:cNvPr>
          <p:cNvSpPr>
            <a:spLocks noGrp="1"/>
          </p:cNvSpPr>
          <p:nvPr>
            <p:ph type="title"/>
          </p:nvPr>
        </p:nvSpPr>
        <p:spPr/>
        <p:txBody>
          <a:bodyPr/>
          <a:lstStyle/>
          <a:p>
            <a:r>
              <a:rPr lang="en-US"/>
              <a:t>NATALEE: OS</a:t>
            </a:r>
          </a:p>
        </p:txBody>
      </p:sp>
      <p:pic>
        <p:nvPicPr>
          <p:cNvPr id="3" name="Picture 2">
            <a:extLst>
              <a:ext uri="{FF2B5EF4-FFF2-40B4-BE49-F238E27FC236}">
                <a16:creationId xmlns:a16="http://schemas.microsoft.com/office/drawing/2014/main" id="{3C3FBF3A-1A68-0C8F-AA74-3DA5EA77839D}"/>
              </a:ext>
            </a:extLst>
          </p:cNvPr>
          <p:cNvPicPr>
            <a:picLocks noChangeAspect="1"/>
          </p:cNvPicPr>
          <p:nvPr/>
        </p:nvPicPr>
        <p:blipFill>
          <a:blip r:embed="rId3"/>
          <a:stretch>
            <a:fillRect/>
          </a:stretch>
        </p:blipFill>
        <p:spPr>
          <a:xfrm>
            <a:off x="1421823" y="1124802"/>
            <a:ext cx="9183792" cy="4608396"/>
          </a:xfrm>
          <a:prstGeom prst="rect">
            <a:avLst/>
          </a:prstGeom>
        </p:spPr>
      </p:pic>
      <p:sp>
        <p:nvSpPr>
          <p:cNvPr id="6" name="Footer Placeholder 5">
            <a:extLst>
              <a:ext uri="{FF2B5EF4-FFF2-40B4-BE49-F238E27FC236}">
                <a16:creationId xmlns:a16="http://schemas.microsoft.com/office/drawing/2014/main" id="{BDCF36C2-AB86-10FA-6EA9-D90D86189B15}"/>
              </a:ext>
            </a:extLst>
          </p:cNvPr>
          <p:cNvSpPr>
            <a:spLocks noGrp="1"/>
          </p:cNvSpPr>
          <p:nvPr>
            <p:ph type="ftr" sz="quarter" idx="3"/>
          </p:nvPr>
        </p:nvSpPr>
        <p:spPr/>
        <p:txBody>
          <a:bodyPr/>
          <a:lstStyle/>
          <a:p>
            <a:r>
              <a:rPr lang="en-US" kern="0" baseline="24691" err="1">
                <a:cs typeface="Arial" panose="020B0604020202020204" pitchFamily="34" charset="0"/>
              </a:rPr>
              <a:t>a</a:t>
            </a:r>
            <a:r>
              <a:rPr lang="en-US" kern="0" err="1">
                <a:cs typeface="Arial" panose="020B0604020202020204" pitchFamily="34" charset="0"/>
              </a:rPr>
              <a:t>Comparison</a:t>
            </a:r>
            <a:r>
              <a:rPr lang="en-US" kern="0" spc="-15">
                <a:cs typeface="Arial" panose="020B0604020202020204" pitchFamily="34" charset="0"/>
              </a:rPr>
              <a:t> </a:t>
            </a:r>
            <a:r>
              <a:rPr lang="en-US" kern="0">
                <a:cs typeface="Arial" panose="020B0604020202020204" pitchFamily="34" charset="0"/>
              </a:rPr>
              <a:t>of</a:t>
            </a:r>
            <a:r>
              <a:rPr lang="en-US" kern="0" spc="-20">
                <a:cs typeface="Arial" panose="020B0604020202020204" pitchFamily="34" charset="0"/>
              </a:rPr>
              <a:t> </a:t>
            </a:r>
            <a:r>
              <a:rPr lang="en-US" kern="0">
                <a:cs typeface="Arial" panose="020B0604020202020204" pitchFamily="34" charset="0"/>
              </a:rPr>
              <a:t>survival</a:t>
            </a:r>
            <a:r>
              <a:rPr lang="en-US" kern="0" spc="-30">
                <a:cs typeface="Arial" panose="020B0604020202020204" pitchFamily="34" charset="0"/>
              </a:rPr>
              <a:t> </a:t>
            </a:r>
            <a:r>
              <a:rPr lang="en-US" kern="0">
                <a:cs typeface="Arial" panose="020B0604020202020204" pitchFamily="34" charset="0"/>
              </a:rPr>
              <a:t>between</a:t>
            </a:r>
            <a:r>
              <a:rPr lang="en-US" kern="0" spc="-15">
                <a:cs typeface="Arial" panose="020B0604020202020204" pitchFamily="34" charset="0"/>
              </a:rPr>
              <a:t> </a:t>
            </a:r>
            <a:r>
              <a:rPr lang="en-US" kern="0">
                <a:cs typeface="Arial" panose="020B0604020202020204" pitchFamily="34" charset="0"/>
              </a:rPr>
              <a:t>treatment</a:t>
            </a:r>
            <a:r>
              <a:rPr lang="en-US" kern="0" spc="-5">
                <a:cs typeface="Arial" panose="020B0604020202020204" pitchFamily="34" charset="0"/>
              </a:rPr>
              <a:t> </a:t>
            </a:r>
            <a:r>
              <a:rPr lang="en-US" kern="0">
                <a:cs typeface="Arial" panose="020B0604020202020204" pitchFamily="34" charset="0"/>
              </a:rPr>
              <a:t>arms</a:t>
            </a:r>
            <a:r>
              <a:rPr lang="en-US" kern="0" spc="-10">
                <a:cs typeface="Arial" panose="020B0604020202020204" pitchFamily="34" charset="0"/>
              </a:rPr>
              <a:t> </a:t>
            </a:r>
            <a:r>
              <a:rPr lang="en-US" kern="0">
                <a:cs typeface="Arial" panose="020B0604020202020204" pitchFamily="34" charset="0"/>
              </a:rPr>
              <a:t>was</a:t>
            </a:r>
            <a:r>
              <a:rPr lang="en-US" kern="0" spc="-25">
                <a:cs typeface="Arial" panose="020B0604020202020204" pitchFamily="34" charset="0"/>
              </a:rPr>
              <a:t> </a:t>
            </a:r>
            <a:r>
              <a:rPr lang="en-US" kern="0">
                <a:cs typeface="Arial" panose="020B0604020202020204" pitchFamily="34" charset="0"/>
              </a:rPr>
              <a:t>generated</a:t>
            </a:r>
            <a:r>
              <a:rPr lang="en-US" kern="0" spc="-15">
                <a:cs typeface="Arial" panose="020B0604020202020204" pitchFamily="34" charset="0"/>
              </a:rPr>
              <a:t> </a:t>
            </a:r>
            <a:r>
              <a:rPr lang="en-US" kern="0">
                <a:cs typeface="Arial" panose="020B0604020202020204" pitchFamily="34" charset="0"/>
              </a:rPr>
              <a:t>by</a:t>
            </a:r>
            <a:r>
              <a:rPr lang="en-US" kern="0" spc="-25">
                <a:cs typeface="Arial" panose="020B0604020202020204" pitchFamily="34" charset="0"/>
              </a:rPr>
              <a:t> </a:t>
            </a:r>
            <a:r>
              <a:rPr lang="en-US" kern="0">
                <a:cs typeface="Arial" panose="020B0604020202020204" pitchFamily="34" charset="0"/>
              </a:rPr>
              <a:t>stratified</a:t>
            </a:r>
            <a:r>
              <a:rPr lang="en-US" kern="0" spc="-10">
                <a:cs typeface="Arial" panose="020B0604020202020204" pitchFamily="34" charset="0"/>
              </a:rPr>
              <a:t> log-</a:t>
            </a:r>
            <a:r>
              <a:rPr lang="en-US" kern="0">
                <a:cs typeface="Arial" panose="020B0604020202020204" pitchFamily="34" charset="0"/>
              </a:rPr>
              <a:t>rank</a:t>
            </a:r>
            <a:r>
              <a:rPr lang="en-US" kern="0" spc="-10">
                <a:cs typeface="Arial" panose="020B0604020202020204" pitchFamily="34" charset="0"/>
              </a:rPr>
              <a:t> </a:t>
            </a:r>
            <a:r>
              <a:rPr lang="en-US" kern="0">
                <a:cs typeface="Arial" panose="020B0604020202020204" pitchFamily="34" charset="0"/>
              </a:rPr>
              <a:t>test</a:t>
            </a:r>
            <a:r>
              <a:rPr lang="en-US" kern="0" spc="-20">
                <a:cs typeface="Arial" panose="020B0604020202020204" pitchFamily="34" charset="0"/>
              </a:rPr>
              <a:t> </a:t>
            </a:r>
            <a:r>
              <a:rPr lang="en-US" kern="0" spc="-10">
                <a:cs typeface="Arial" panose="020B0604020202020204" pitchFamily="34" charset="0"/>
              </a:rPr>
              <a:t>(1-</a:t>
            </a:r>
            <a:r>
              <a:rPr lang="en-US" kern="0">
                <a:cs typeface="Arial" panose="020B0604020202020204" pitchFamily="34" charset="0"/>
              </a:rPr>
              <a:t>sided</a:t>
            </a:r>
            <a:r>
              <a:rPr lang="en-US" kern="0" spc="-10">
                <a:cs typeface="Arial" panose="020B0604020202020204" pitchFamily="34" charset="0"/>
              </a:rPr>
              <a:t> </a:t>
            </a:r>
            <a:r>
              <a:rPr lang="en-US" i="1" kern="0">
                <a:cs typeface="Arial" panose="020B0604020202020204" pitchFamily="34" charset="0"/>
              </a:rPr>
              <a:t>P</a:t>
            </a:r>
            <a:r>
              <a:rPr lang="en-US" i="1" kern="0" spc="-55">
                <a:cs typeface="Arial" panose="020B0604020202020204" pitchFamily="34" charset="0"/>
              </a:rPr>
              <a:t> </a:t>
            </a:r>
            <a:r>
              <a:rPr lang="en-US" kern="0">
                <a:cs typeface="Arial" panose="020B0604020202020204" pitchFamily="34" charset="0"/>
              </a:rPr>
              <a:t>value,</a:t>
            </a:r>
            <a:r>
              <a:rPr lang="en-US" kern="0" spc="-10">
                <a:cs typeface="Arial" panose="020B0604020202020204" pitchFamily="34" charset="0"/>
              </a:rPr>
              <a:t> informational</a:t>
            </a:r>
            <a:r>
              <a:rPr lang="en-US" kern="0" spc="-15">
                <a:cs typeface="Arial" panose="020B0604020202020204" pitchFamily="34" charset="0"/>
              </a:rPr>
              <a:t> </a:t>
            </a:r>
            <a:r>
              <a:rPr lang="en-US" kern="0">
                <a:cs typeface="Arial" panose="020B0604020202020204" pitchFamily="34" charset="0"/>
              </a:rPr>
              <a:t>and</a:t>
            </a:r>
            <a:r>
              <a:rPr lang="en-US" kern="0" spc="-25">
                <a:cs typeface="Arial" panose="020B0604020202020204" pitchFamily="34" charset="0"/>
              </a:rPr>
              <a:t> </a:t>
            </a:r>
            <a:r>
              <a:rPr lang="en-US" kern="0">
                <a:cs typeface="Arial" panose="020B0604020202020204" pitchFamily="34" charset="0"/>
              </a:rPr>
              <a:t>not</a:t>
            </a:r>
            <a:r>
              <a:rPr lang="en-US" kern="0" spc="-20">
                <a:cs typeface="Arial" panose="020B0604020202020204" pitchFamily="34" charset="0"/>
              </a:rPr>
              <a:t> </a:t>
            </a:r>
            <a:r>
              <a:rPr lang="en-US" kern="0" spc="-10">
                <a:cs typeface="Arial" panose="020B0604020202020204" pitchFamily="34" charset="0"/>
              </a:rPr>
              <a:t>preplanned).</a:t>
            </a:r>
          </a:p>
          <a:p>
            <a:r>
              <a:rPr lang="en-US"/>
              <a:t>Crown J, et al. ESMO 2025. Abstract LBA14. Crown J, et al</a:t>
            </a:r>
            <a:r>
              <a:rPr lang="en-US" i="1"/>
              <a:t>. ESMO Open</a:t>
            </a:r>
            <a:r>
              <a:rPr lang="en-US"/>
              <a:t>. Published online October 17, 2025. doi:10.1016/j.esmoop.2025.105858</a:t>
            </a:r>
          </a:p>
        </p:txBody>
      </p:sp>
    </p:spTree>
    <p:extLst>
      <p:ext uri="{BB962C8B-B14F-4D97-AF65-F5344CB8AC3E}">
        <p14:creationId xmlns:p14="http://schemas.microsoft.com/office/powerpoint/2010/main" val="4254132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39C7-18F5-53FC-1B64-78DA2794F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7B008-760F-34E6-D076-C746BEEF4859}"/>
              </a:ext>
            </a:extLst>
          </p:cNvPr>
          <p:cNvSpPr>
            <a:spLocks noGrp="1"/>
          </p:cNvSpPr>
          <p:nvPr>
            <p:ph type="title"/>
          </p:nvPr>
        </p:nvSpPr>
        <p:spPr/>
        <p:txBody>
          <a:bodyPr/>
          <a:lstStyle/>
          <a:p>
            <a:r>
              <a:rPr lang="en-US"/>
              <a:t>NATALEE: DDFS and DRFS</a:t>
            </a:r>
          </a:p>
        </p:txBody>
      </p:sp>
      <p:pic>
        <p:nvPicPr>
          <p:cNvPr id="5" name="Picture 4">
            <a:extLst>
              <a:ext uri="{FF2B5EF4-FFF2-40B4-BE49-F238E27FC236}">
                <a16:creationId xmlns:a16="http://schemas.microsoft.com/office/drawing/2014/main" id="{5D018E28-BBF4-9C69-DB58-672BD0C0A78F}"/>
              </a:ext>
            </a:extLst>
          </p:cNvPr>
          <p:cNvPicPr>
            <a:picLocks noChangeAspect="1"/>
          </p:cNvPicPr>
          <p:nvPr/>
        </p:nvPicPr>
        <p:blipFill>
          <a:blip r:embed="rId3"/>
          <a:stretch>
            <a:fillRect/>
          </a:stretch>
        </p:blipFill>
        <p:spPr>
          <a:xfrm>
            <a:off x="838199" y="1650858"/>
            <a:ext cx="10515599" cy="3556284"/>
          </a:xfrm>
          <a:prstGeom prst="rect">
            <a:avLst/>
          </a:prstGeom>
        </p:spPr>
      </p:pic>
      <p:sp>
        <p:nvSpPr>
          <p:cNvPr id="3" name="Footer Placeholder 2">
            <a:extLst>
              <a:ext uri="{FF2B5EF4-FFF2-40B4-BE49-F238E27FC236}">
                <a16:creationId xmlns:a16="http://schemas.microsoft.com/office/drawing/2014/main" id="{9D452177-7BD1-95B3-AAF8-384347C62595}"/>
              </a:ext>
            </a:extLst>
          </p:cNvPr>
          <p:cNvSpPr>
            <a:spLocks noGrp="1"/>
          </p:cNvSpPr>
          <p:nvPr>
            <p:ph type="ftr" sz="quarter" idx="3"/>
          </p:nvPr>
        </p:nvSpPr>
        <p:spPr/>
        <p:txBody>
          <a:bodyPr/>
          <a:lstStyle/>
          <a:p>
            <a:r>
              <a:rPr lang="en-US"/>
              <a:t>Crown J, et al. ESMO 2025. Abstract LBA14. Crown J, et al. </a:t>
            </a:r>
            <a:r>
              <a:rPr lang="en-US" i="1"/>
              <a:t>ESMO Open. </a:t>
            </a:r>
            <a:r>
              <a:rPr lang="en-US"/>
              <a:t>Published online October 17, 2025. doi:10.1016/j.esmoop.2025.105858</a:t>
            </a:r>
          </a:p>
        </p:txBody>
      </p:sp>
    </p:spTree>
    <p:extLst>
      <p:ext uri="{BB962C8B-B14F-4D97-AF65-F5344CB8AC3E}">
        <p14:creationId xmlns:p14="http://schemas.microsoft.com/office/powerpoint/2010/main" val="1063931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6C48-0932-17C9-D66C-0212FFFD7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08920-F17E-C05F-AF15-37F87D10F2FA}"/>
              </a:ext>
            </a:extLst>
          </p:cNvPr>
          <p:cNvSpPr>
            <a:spLocks noGrp="1"/>
          </p:cNvSpPr>
          <p:nvPr>
            <p:ph type="title"/>
          </p:nvPr>
        </p:nvSpPr>
        <p:spPr>
          <a:xfrm>
            <a:off x="838200" y="365125"/>
            <a:ext cx="10515600" cy="871393"/>
          </a:xfrm>
        </p:spPr>
        <p:txBody>
          <a:bodyPr>
            <a:normAutofit fontScale="90000"/>
          </a:bodyPr>
          <a:lstStyle/>
          <a:p>
            <a:r>
              <a:rPr lang="en-US"/>
              <a:t>NATALEE: Deaths and Key Safety Assessments</a:t>
            </a:r>
          </a:p>
        </p:txBody>
      </p:sp>
      <p:sp>
        <p:nvSpPr>
          <p:cNvPr id="5" name="Content Placeholder 4">
            <a:extLst>
              <a:ext uri="{FF2B5EF4-FFF2-40B4-BE49-F238E27FC236}">
                <a16:creationId xmlns:a16="http://schemas.microsoft.com/office/drawing/2014/main" id="{F55F5113-45ED-A5E4-B41E-E1E5D9F5F3F0}"/>
              </a:ext>
            </a:extLst>
          </p:cNvPr>
          <p:cNvSpPr>
            <a:spLocks noGrp="1"/>
          </p:cNvSpPr>
          <p:nvPr>
            <p:ph idx="1"/>
          </p:nvPr>
        </p:nvSpPr>
        <p:spPr>
          <a:xfrm>
            <a:off x="838200" y="1331283"/>
            <a:ext cx="10515600" cy="4518799"/>
          </a:xfrm>
        </p:spPr>
        <p:txBody>
          <a:bodyPr>
            <a:normAutofit/>
          </a:bodyPr>
          <a:lstStyle/>
          <a:p>
            <a:pPr>
              <a:lnSpc>
                <a:spcPct val="100000"/>
              </a:lnSpc>
            </a:pPr>
            <a:r>
              <a:rPr lang="en-US"/>
              <a:t>5 deaths due to AEs occurred; these deaths were not considered related to study treatment</a:t>
            </a:r>
          </a:p>
          <a:p>
            <a:pPr lvl="1">
              <a:lnSpc>
                <a:spcPct val="100000"/>
              </a:lnSpc>
            </a:pPr>
            <a:r>
              <a:rPr lang="en-US"/>
              <a:t>3 patients in the ribociclib + NSAI arm (brain hemorrhage, myocardial infarction, gastric adenocarcinoma)</a:t>
            </a:r>
          </a:p>
          <a:p>
            <a:pPr lvl="1">
              <a:lnSpc>
                <a:spcPct val="100000"/>
              </a:lnSpc>
            </a:pPr>
            <a:r>
              <a:rPr lang="en-US"/>
              <a:t>2 patients in the NSAI alone arm (rectal adenocarcinoma, aortic aneurysm rupture)</a:t>
            </a:r>
          </a:p>
          <a:p>
            <a:pPr>
              <a:lnSpc>
                <a:spcPct val="100000"/>
              </a:lnSpc>
            </a:pPr>
            <a:r>
              <a:rPr lang="en-US"/>
              <a:t>The proportion of patients who developed secondary primary malignancies was similar in the 2 arms (ribociclib + NSAI: 67 patients [2.7%]; NSAI alone: 74 patients [3.0%])</a:t>
            </a:r>
          </a:p>
          <a:p>
            <a:pPr>
              <a:lnSpc>
                <a:spcPct val="100000"/>
              </a:lnSpc>
            </a:pPr>
            <a:endParaRPr lang="en-US"/>
          </a:p>
        </p:txBody>
      </p:sp>
      <p:sp>
        <p:nvSpPr>
          <p:cNvPr id="7" name="Footer Placeholder 6">
            <a:extLst>
              <a:ext uri="{FF2B5EF4-FFF2-40B4-BE49-F238E27FC236}">
                <a16:creationId xmlns:a16="http://schemas.microsoft.com/office/drawing/2014/main" id="{48D33F02-48FC-752B-5FA1-C3968EF738CF}"/>
              </a:ext>
            </a:extLst>
          </p:cNvPr>
          <p:cNvSpPr>
            <a:spLocks noGrp="1"/>
          </p:cNvSpPr>
          <p:nvPr>
            <p:ph type="ftr" sz="quarter" idx="3"/>
          </p:nvPr>
        </p:nvSpPr>
        <p:spPr/>
        <p:txBody>
          <a:bodyPr/>
          <a:lstStyle/>
          <a:p>
            <a:r>
              <a:rPr lang="en-US"/>
              <a:t>Crown J, et al. ESMO 2025. Abstract LBA14. Crown J, et al. </a:t>
            </a:r>
            <a:r>
              <a:rPr lang="en-US" i="1"/>
              <a:t>ESMO Open</a:t>
            </a:r>
            <a:r>
              <a:rPr lang="en-US"/>
              <a:t>. Published online October 17, 2025. doi:10.1016/j.esmoop.2025.105858</a:t>
            </a:r>
          </a:p>
        </p:txBody>
      </p:sp>
    </p:spTree>
    <p:extLst>
      <p:ext uri="{BB962C8B-B14F-4D97-AF65-F5344CB8AC3E}">
        <p14:creationId xmlns:p14="http://schemas.microsoft.com/office/powerpoint/2010/main" val="406848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CA1CB-21A4-0C29-C511-664D79088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29313-423E-8FFF-E716-01B5FC1A228B}"/>
              </a:ext>
            </a:extLst>
          </p:cNvPr>
          <p:cNvSpPr>
            <a:spLocks noGrp="1"/>
          </p:cNvSpPr>
          <p:nvPr>
            <p:ph type="title"/>
          </p:nvPr>
        </p:nvSpPr>
        <p:spPr/>
        <p:txBody>
          <a:bodyPr>
            <a:normAutofit fontScale="90000"/>
          </a:bodyPr>
          <a:lstStyle/>
          <a:p>
            <a:r>
              <a:rPr lang="en-US"/>
              <a:t>Phase 3 KEYNOTE-756 Trial of Perioperative Pembrolizumab in HR+/HER2- EBC</a:t>
            </a:r>
          </a:p>
        </p:txBody>
      </p:sp>
      <p:pic>
        <p:nvPicPr>
          <p:cNvPr id="4" name="Picture 3">
            <a:extLst>
              <a:ext uri="{FF2B5EF4-FFF2-40B4-BE49-F238E27FC236}">
                <a16:creationId xmlns:a16="http://schemas.microsoft.com/office/drawing/2014/main" id="{0D9ED988-8AD5-726F-B813-2B8F48BA8723}"/>
              </a:ext>
            </a:extLst>
          </p:cNvPr>
          <p:cNvPicPr>
            <a:picLocks noChangeAspect="1"/>
          </p:cNvPicPr>
          <p:nvPr/>
        </p:nvPicPr>
        <p:blipFill>
          <a:blip r:embed="rId3"/>
          <a:srcRect l="1824" t="13166" r="1314" b="10308"/>
          <a:stretch>
            <a:fillRect/>
          </a:stretch>
        </p:blipFill>
        <p:spPr>
          <a:xfrm>
            <a:off x="1398177" y="1502297"/>
            <a:ext cx="9395646" cy="4136488"/>
          </a:xfrm>
          <a:prstGeom prst="rect">
            <a:avLst/>
          </a:prstGeom>
        </p:spPr>
      </p:pic>
      <p:sp>
        <p:nvSpPr>
          <p:cNvPr id="3" name="Footer Placeholder 2">
            <a:extLst>
              <a:ext uri="{FF2B5EF4-FFF2-40B4-BE49-F238E27FC236}">
                <a16:creationId xmlns:a16="http://schemas.microsoft.com/office/drawing/2014/main" id="{3D7E31DC-6232-3896-C30C-70ACF8C0A020}"/>
              </a:ext>
            </a:extLst>
          </p:cNvPr>
          <p:cNvSpPr>
            <a:spLocks noGrp="1"/>
          </p:cNvSpPr>
          <p:nvPr>
            <p:ph type="ftr" sz="quarter" idx="3"/>
          </p:nvPr>
        </p:nvSpPr>
        <p:spPr/>
        <p:txBody>
          <a:bodyPr/>
          <a:lstStyle/>
          <a:p>
            <a:r>
              <a:rPr lang="en-US"/>
              <a:t>Cardoso F, et al. </a:t>
            </a:r>
            <a:r>
              <a:rPr lang="en-US" i="1"/>
              <a:t>Nat Med</a:t>
            </a:r>
            <a:r>
              <a:rPr lang="en-US"/>
              <a:t>. 2025;31(2):442-448. ClinicalTrials.gov identifier: NCT03725059.</a:t>
            </a:r>
          </a:p>
        </p:txBody>
      </p:sp>
    </p:spTree>
    <p:extLst>
      <p:ext uri="{BB962C8B-B14F-4D97-AF65-F5344CB8AC3E}">
        <p14:creationId xmlns:p14="http://schemas.microsoft.com/office/powerpoint/2010/main" val="2135457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7A60-04AD-4642-5A98-72FC0A26B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A94F3-65E0-AAEC-1125-CC4A755E8E99}"/>
              </a:ext>
            </a:extLst>
          </p:cNvPr>
          <p:cNvSpPr>
            <a:spLocks noGrp="1"/>
          </p:cNvSpPr>
          <p:nvPr>
            <p:ph type="title"/>
          </p:nvPr>
        </p:nvSpPr>
        <p:spPr/>
        <p:txBody>
          <a:bodyPr>
            <a:normAutofit fontScale="90000"/>
          </a:bodyPr>
          <a:lstStyle/>
          <a:p>
            <a:r>
              <a:rPr lang="en-US"/>
              <a:t>KEYNOTE-756: </a:t>
            </a:r>
            <a:r>
              <a:rPr lang="en-US" err="1"/>
              <a:t>pCR</a:t>
            </a:r>
            <a:r>
              <a:rPr lang="en-US"/>
              <a:t> at the First Interim Analysis</a:t>
            </a:r>
          </a:p>
        </p:txBody>
      </p:sp>
      <p:pic>
        <p:nvPicPr>
          <p:cNvPr id="3" name="Espace réservé du contenu 3">
            <a:extLst>
              <a:ext uri="{FF2B5EF4-FFF2-40B4-BE49-F238E27FC236}">
                <a16:creationId xmlns:a16="http://schemas.microsoft.com/office/drawing/2014/main" id="{5F000645-B1D9-8F83-38E6-D0DBD8344502}"/>
              </a:ext>
            </a:extLst>
          </p:cNvPr>
          <p:cNvPicPr>
            <a:picLocks noChangeAspect="1"/>
          </p:cNvPicPr>
          <p:nvPr/>
        </p:nvPicPr>
        <p:blipFill rotWithShape="1">
          <a:blip r:embed="rId3"/>
          <a:srcRect l="9073" t="30006" r="10141" b="2700"/>
          <a:stretch/>
        </p:blipFill>
        <p:spPr>
          <a:xfrm>
            <a:off x="838201" y="1149381"/>
            <a:ext cx="10515600" cy="4616982"/>
          </a:xfrm>
          <a:prstGeom prst="rect">
            <a:avLst/>
          </a:prstGeom>
        </p:spPr>
      </p:pic>
      <p:sp>
        <p:nvSpPr>
          <p:cNvPr id="4" name="Footer Placeholder 3">
            <a:extLst>
              <a:ext uri="{FF2B5EF4-FFF2-40B4-BE49-F238E27FC236}">
                <a16:creationId xmlns:a16="http://schemas.microsoft.com/office/drawing/2014/main" id="{C72DED77-59EF-88F9-E675-6F9D8BFACB0C}"/>
              </a:ext>
            </a:extLst>
          </p:cNvPr>
          <p:cNvSpPr>
            <a:spLocks noGrp="1"/>
          </p:cNvSpPr>
          <p:nvPr>
            <p:ph type="ftr" sz="quarter" idx="3"/>
          </p:nvPr>
        </p:nvSpPr>
        <p:spPr/>
        <p:txBody>
          <a:bodyPr/>
          <a:lstStyle/>
          <a:p>
            <a:r>
              <a:rPr lang="en-US"/>
              <a:t>Cardoso F, et al. </a:t>
            </a:r>
            <a:r>
              <a:rPr lang="en-US" i="1"/>
              <a:t>Nat Med</a:t>
            </a:r>
            <a:r>
              <a:rPr lang="en-US"/>
              <a:t>. 2025;31(2):442-448.</a:t>
            </a:r>
          </a:p>
        </p:txBody>
      </p:sp>
    </p:spTree>
    <p:extLst>
      <p:ext uri="{BB962C8B-B14F-4D97-AF65-F5344CB8AC3E}">
        <p14:creationId xmlns:p14="http://schemas.microsoft.com/office/powerpoint/2010/main" val="1993698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E3C9-C98C-3414-F5C1-CFCB90E65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E778B-DBBD-BDF3-6406-3F01FF79B26F}"/>
              </a:ext>
            </a:extLst>
          </p:cNvPr>
          <p:cNvSpPr>
            <a:spLocks noGrp="1"/>
          </p:cNvSpPr>
          <p:nvPr>
            <p:ph type="title"/>
          </p:nvPr>
        </p:nvSpPr>
        <p:spPr/>
        <p:txBody>
          <a:bodyPr>
            <a:normAutofit fontScale="90000"/>
          </a:bodyPr>
          <a:lstStyle/>
          <a:p>
            <a:r>
              <a:rPr lang="en-US"/>
              <a:t>KEYNOTE-756: Immune-Mediated Adverse Events During the Neoadjuvant Phase</a:t>
            </a:r>
          </a:p>
        </p:txBody>
      </p:sp>
      <p:sp>
        <p:nvSpPr>
          <p:cNvPr id="4" name="Footer Placeholder 3">
            <a:extLst>
              <a:ext uri="{FF2B5EF4-FFF2-40B4-BE49-F238E27FC236}">
                <a16:creationId xmlns:a16="http://schemas.microsoft.com/office/drawing/2014/main" id="{D7B1E783-A2D0-033B-387C-B60BF56B5BA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Cardoso F, et al. </a:t>
            </a:r>
            <a:r>
              <a:rPr kumimoji="0" lang="en-US" sz="900" b="0" i="1" u="none" strike="noStrike" kern="1200" cap="none" spc="0" normalizeH="0" baseline="0" noProof="0">
                <a:ln>
                  <a:noFill/>
                </a:ln>
                <a:solidFill>
                  <a:srgbClr val="3A3A3A"/>
                </a:solidFill>
                <a:effectLst/>
                <a:uLnTx/>
                <a:uFillTx/>
                <a:latin typeface="Arial" panose="020B0604020202020204"/>
                <a:ea typeface="+mn-ea"/>
                <a:cs typeface="+mn-cs"/>
              </a:rPr>
              <a:t>Nat Med</a:t>
            </a: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 2025;31(2):442-448.</a:t>
            </a:r>
          </a:p>
        </p:txBody>
      </p:sp>
      <p:graphicFrame>
        <p:nvGraphicFramePr>
          <p:cNvPr id="5" name="Group 3">
            <a:extLst>
              <a:ext uri="{FF2B5EF4-FFF2-40B4-BE49-F238E27FC236}">
                <a16:creationId xmlns:a16="http://schemas.microsoft.com/office/drawing/2014/main" id="{FC381CC9-73ED-A783-E2F3-6A1CB6C79B3A}"/>
              </a:ext>
            </a:extLst>
          </p:cNvPr>
          <p:cNvGraphicFramePr>
            <a:graphicFrameLocks/>
          </p:cNvGraphicFramePr>
          <p:nvPr>
            <p:extLst>
              <p:ext uri="{D42A27DB-BD31-4B8C-83A1-F6EECF244321}">
                <p14:modId xmlns:p14="http://schemas.microsoft.com/office/powerpoint/2010/main" val="2158961577"/>
              </p:ext>
            </p:extLst>
          </p:nvPr>
        </p:nvGraphicFramePr>
        <p:xfrm>
          <a:off x="2824507" y="1652012"/>
          <a:ext cx="6542986" cy="4201676"/>
        </p:xfrm>
        <a:graphic>
          <a:graphicData uri="http://schemas.openxmlformats.org/drawingml/2006/table">
            <a:tbl>
              <a:tblPr bandRow="1">
                <a:tableStyleId>{0660B408-B3CF-4A94-85FC-2B1E0A45F4A2}</a:tableStyleId>
              </a:tblPr>
              <a:tblGrid>
                <a:gridCol w="2994994">
                  <a:extLst>
                    <a:ext uri="{9D8B030D-6E8A-4147-A177-3AD203B41FA5}">
                      <a16:colId xmlns:a16="http://schemas.microsoft.com/office/drawing/2014/main" val="20000"/>
                    </a:ext>
                  </a:extLst>
                </a:gridCol>
                <a:gridCol w="1773996">
                  <a:extLst>
                    <a:ext uri="{9D8B030D-6E8A-4147-A177-3AD203B41FA5}">
                      <a16:colId xmlns:a16="http://schemas.microsoft.com/office/drawing/2014/main" val="20001"/>
                    </a:ext>
                  </a:extLst>
                </a:gridCol>
                <a:gridCol w="1773996">
                  <a:extLst>
                    <a:ext uri="{9D8B030D-6E8A-4147-A177-3AD203B41FA5}">
                      <a16:colId xmlns:a16="http://schemas.microsoft.com/office/drawing/2014/main" val="20002"/>
                    </a:ext>
                  </a:extLst>
                </a:gridCol>
              </a:tblGrid>
              <a:tr h="3305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u="none" strike="noStrike" cap="none" normalizeH="0" baseline="0">
                          <a:ln>
                            <a:noFill/>
                          </a:ln>
                          <a:solidFill>
                            <a:schemeClr val="bg1"/>
                          </a:solidFill>
                          <a:effectLst/>
                          <a:latin typeface="Arial" panose="020B0604020202020204" pitchFamily="34" charset="0"/>
                          <a:cs typeface="Arial" panose="020B0604020202020204" pitchFamily="34" charset="0"/>
                        </a:rPr>
                        <a:t>Immune-Mediated AEs, %</a:t>
                      </a:r>
                      <a:endParaRPr kumimoji="0" lang="en-GB" sz="1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L="121699" marR="121699" marT="45728" marB="45728" anchor="ctr" horzOverflow="overflow">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Arial" panose="020B0604020202020204" pitchFamily="34" charset="0"/>
                          <a:cs typeface="Arial" panose="020B0604020202020204" pitchFamily="34" charset="0"/>
                        </a:rPr>
                        <a:t>Pembrolizumab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Arial" panose="020B0604020202020204" pitchFamily="34" charset="0"/>
                          <a:cs typeface="Arial" panose="020B0604020202020204" pitchFamily="34" charset="0"/>
                        </a:rPr>
                        <a:t>(n = 634)</a:t>
                      </a:r>
                      <a:endParaRPr kumimoji="0" lang="en-US" sz="1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L="121699" marR="121699" marT="45728" marB="45728" anchor="ctr" horzOverflow="overflow">
                    <a:solidFill>
                      <a:schemeClr val="accent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Arial" panose="020B0604020202020204" pitchFamily="34" charset="0"/>
                          <a:cs typeface="Arial" panose="020B0604020202020204" pitchFamily="34" charset="0"/>
                        </a:rPr>
                        <a:t>Placebo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u="none" strike="noStrike" cap="none" normalizeH="0" baseline="0">
                          <a:ln>
                            <a:noFill/>
                          </a:ln>
                          <a:solidFill>
                            <a:schemeClr val="bg1"/>
                          </a:solidFill>
                          <a:effectLst/>
                          <a:latin typeface="Arial" panose="020B0604020202020204" pitchFamily="34" charset="0"/>
                          <a:cs typeface="Arial" panose="020B0604020202020204" pitchFamily="34" charset="0"/>
                        </a:rPr>
                        <a:t>(n = 642)</a:t>
                      </a:r>
                      <a:endParaRPr kumimoji="0" lang="en-US" sz="14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txBody>
                  <a:tcPr marL="121699" marR="121699" marT="45728" marB="45728" anchor="ctr" horzOverflow="overflow">
                    <a:solidFill>
                      <a:schemeClr val="accent1"/>
                    </a:solidFill>
                  </a:tcPr>
                </a:tc>
                <a:extLst>
                  <a:ext uri="{0D108BD9-81ED-4DB2-BD59-A6C34878D82A}">
                    <a16:rowId xmlns:a16="http://schemas.microsoft.com/office/drawing/2014/main" val="10001"/>
                  </a:ext>
                </a:extLst>
              </a:tr>
              <a:tr h="1888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grade</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32.8</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7.0</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826635593"/>
                  </a:ext>
                </a:extLst>
              </a:tr>
              <a:tr h="18887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Grade 3/4</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7.1</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1.2</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3040176789"/>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Hypothyroidism</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17.5</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1.7</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3837419652"/>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Hyperthyroidism</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9.0</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0.5</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2169324576"/>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Pneumonitis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2.8</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1.4</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2031703927"/>
                  </a:ext>
                </a:extLst>
              </a:tr>
              <a:tr h="3305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Adrenal insufficiency</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2.5</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989469122"/>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Severe skin reaction</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2.2</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0.5</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1400629849"/>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Hypophysitis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1.9</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0.2</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1287506757"/>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Thyroiditis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1.7</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0.3</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2394571915"/>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Hepatitis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1.3</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0.5</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2607637992"/>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Colitis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0.9</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0.8</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2257197174"/>
                  </a:ext>
                </a:extLst>
              </a:tr>
              <a:tr h="1888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Vasculitis</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0.8</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0.6</a:t>
                      </a:r>
                      <a:endParaRPr kumimoji="0" lang="en-US" sz="14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699" marR="121699" marT="45728" marB="45728" anchor="ctr" horzOverflow="overflow"/>
                </a:tc>
                <a:extLst>
                  <a:ext uri="{0D108BD9-81ED-4DB2-BD59-A6C34878D82A}">
                    <a16:rowId xmlns:a16="http://schemas.microsoft.com/office/drawing/2014/main" val="1827374689"/>
                  </a:ext>
                </a:extLst>
              </a:tr>
            </a:tbl>
          </a:graphicData>
        </a:graphic>
      </p:graphicFrame>
    </p:spTree>
    <p:extLst>
      <p:ext uri="{BB962C8B-B14F-4D97-AF65-F5344CB8AC3E}">
        <p14:creationId xmlns:p14="http://schemas.microsoft.com/office/powerpoint/2010/main" val="58074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82946" name="Content Placeholder 2"/>
          <p:cNvSpPr>
            <a:spLocks noGrp="1"/>
          </p:cNvSpPr>
          <p:nvPr>
            <p:ph idx="1"/>
          </p:nvPr>
        </p:nvSpPr>
        <p:spPr/>
        <p:txBody>
          <a:bodyPr>
            <a:noAutofit/>
          </a:bodyPr>
          <a:lstStyle/>
          <a:p>
            <a:pPr marL="0" indent="0">
              <a:lnSpc>
                <a:spcPct val="110000"/>
              </a:lnSpc>
              <a:buNone/>
            </a:pPr>
            <a:r>
              <a:rPr lang="en-US" altLang="en-US" sz="2400" b="1"/>
              <a:t>Upon completion of this activity, participants should be better able to:</a:t>
            </a:r>
            <a:endParaRPr lang="en-US" altLang="en-US" sz="2400"/>
          </a:p>
          <a:p>
            <a:pPr marL="342900" marR="0" lvl="0" indent="-342900">
              <a:buFont typeface="+mj-lt"/>
              <a:buAutoNum type="arabicPeriod"/>
            </a:pPr>
            <a:r>
              <a:rPr lang="en-US" sz="2000">
                <a:effectLst/>
                <a:ea typeface="Times New Roman" panose="02020603050405020304" pitchFamily="18" charset="0"/>
              </a:rPr>
              <a:t>Apply guideline-directed genetic and biomarker testing to inform personalized treatment planning in high-risk early-stage breast cancer (EBC) </a:t>
            </a:r>
          </a:p>
          <a:p>
            <a:pPr marL="342900" marR="0" lvl="0" indent="-342900">
              <a:buFont typeface="+mj-lt"/>
              <a:buAutoNum type="arabicPeriod"/>
            </a:pPr>
            <a:r>
              <a:rPr lang="en-US" sz="2000">
                <a:effectLst/>
                <a:ea typeface="Times New Roman" panose="02020603050405020304" pitchFamily="18" charset="0"/>
              </a:rPr>
              <a:t>Evaluate current guidelines and pivotal clinical data to inform evidence-based treatment decisions for patients with high-risk BRCA-mutated EBC</a:t>
            </a:r>
          </a:p>
          <a:p>
            <a:pPr marL="342900" marR="0" lvl="0" indent="-342900">
              <a:buFont typeface="+mj-lt"/>
              <a:buAutoNum type="arabicPeriod"/>
            </a:pPr>
            <a:r>
              <a:rPr lang="en-US" sz="2000">
                <a:effectLst/>
                <a:ea typeface="Times New Roman" panose="02020603050405020304" pitchFamily="18" charset="0"/>
              </a:rPr>
              <a:t>Select evidence-based treatment approaches for patients with high-risk EBC and germline BRCA mutations</a:t>
            </a:r>
          </a:p>
          <a:p>
            <a:pPr marL="342900" marR="0" lvl="0" indent="-342900">
              <a:buFont typeface="+mj-lt"/>
              <a:buAutoNum type="arabicPeriod"/>
            </a:pPr>
            <a:r>
              <a:rPr lang="en-US" sz="2000">
                <a:effectLst/>
                <a:ea typeface="Times New Roman" panose="02020603050405020304" pitchFamily="18" charset="0"/>
              </a:rPr>
              <a:t>Explain best practices for optimizing interdisciplinary team collaboration in the management of patients with high-risk EBC </a:t>
            </a:r>
          </a:p>
          <a:p>
            <a:pPr marL="342900" marR="0" lvl="0" indent="-342900">
              <a:buFont typeface="+mj-lt"/>
              <a:buAutoNum type="arabicPeriod"/>
            </a:pPr>
            <a:r>
              <a:rPr lang="en-US" sz="2000">
                <a:effectLst/>
                <a:ea typeface="Times New Roman" panose="02020603050405020304" pitchFamily="18" charset="0"/>
              </a:rPr>
              <a:t>Recognize and manage treatment-related adverse events, ensuring patients are educated and supported in monitoring and reporting symptoms </a:t>
            </a:r>
            <a:endParaRPr lang="en-US" sz="2000">
              <a:ea typeface="Times New Roman" panose="02020603050405020304" pitchFamily="18" charset="0"/>
            </a:endParaRPr>
          </a:p>
          <a:p>
            <a:pPr marL="342900" marR="0" lvl="0" indent="-342900">
              <a:buFont typeface="+mj-lt"/>
              <a:buAutoNum type="arabicPeriod"/>
            </a:pPr>
            <a:r>
              <a:rPr lang="en-US" sz="2000">
                <a:effectLst/>
                <a:ea typeface="Times New Roman" panose="02020603050405020304" pitchFamily="18" charset="0"/>
              </a:rPr>
              <a:t>Describe key healthcare disparities affecting access to personalized breast cancer care and strategies to improve equity in underserved populations</a:t>
            </a:r>
            <a:endParaRPr lang="en-US" sz="2000"/>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7130F-DBF5-6E3C-19E4-BF661A14A1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C97A3-907C-7C09-6E50-BF506B83FD47}"/>
              </a:ext>
            </a:extLst>
          </p:cNvPr>
          <p:cNvSpPr>
            <a:spLocks noGrp="1"/>
          </p:cNvSpPr>
          <p:nvPr>
            <p:ph type="title"/>
          </p:nvPr>
        </p:nvSpPr>
        <p:spPr/>
        <p:txBody>
          <a:bodyPr>
            <a:normAutofit/>
          </a:bodyPr>
          <a:lstStyle/>
          <a:p>
            <a:r>
              <a:rPr lang="en-US" sz="3200"/>
              <a:t>Management of Early-Stage TNBC With gBRCA1/2m</a:t>
            </a:r>
          </a:p>
        </p:txBody>
      </p:sp>
      <p:pic>
        <p:nvPicPr>
          <p:cNvPr id="5" name="Picture 4">
            <a:extLst>
              <a:ext uri="{FF2B5EF4-FFF2-40B4-BE49-F238E27FC236}">
                <a16:creationId xmlns:a16="http://schemas.microsoft.com/office/drawing/2014/main" id="{88D8C2C7-6057-4CC2-520A-E8E41325069A}"/>
              </a:ext>
            </a:extLst>
          </p:cNvPr>
          <p:cNvPicPr>
            <a:picLocks noChangeAspect="1"/>
          </p:cNvPicPr>
          <p:nvPr/>
        </p:nvPicPr>
        <p:blipFill>
          <a:blip r:embed="rId3"/>
          <a:srcRect l="6304" r="6589" b="50972"/>
          <a:stretch>
            <a:fillRect/>
          </a:stretch>
        </p:blipFill>
        <p:spPr>
          <a:xfrm>
            <a:off x="2452708" y="1236518"/>
            <a:ext cx="6555348" cy="4597968"/>
          </a:xfrm>
          <a:prstGeom prst="rect">
            <a:avLst/>
          </a:prstGeom>
        </p:spPr>
      </p:pic>
      <p:sp>
        <p:nvSpPr>
          <p:cNvPr id="3" name="Footer Placeholder 2">
            <a:extLst>
              <a:ext uri="{FF2B5EF4-FFF2-40B4-BE49-F238E27FC236}">
                <a16:creationId xmlns:a16="http://schemas.microsoft.com/office/drawing/2014/main" id="{46F72765-A9D0-7235-2492-13FAEED55182}"/>
              </a:ext>
            </a:extLst>
          </p:cNvPr>
          <p:cNvSpPr>
            <a:spLocks noGrp="1"/>
          </p:cNvSpPr>
          <p:nvPr>
            <p:ph type="ftr" sz="quarter" idx="3"/>
          </p:nvPr>
        </p:nvSpPr>
        <p:spPr/>
        <p:txBody>
          <a:bodyPr/>
          <a:lstStyle/>
          <a:p>
            <a:r>
              <a:rPr lang="en-US"/>
              <a:t>Morganti S, et al. </a:t>
            </a:r>
            <a:r>
              <a:rPr lang="en-US" i="1"/>
              <a:t>Oncologist</a:t>
            </a:r>
            <a:r>
              <a:rPr lang="en-US"/>
              <a:t>. 2023;28(7):565-574.</a:t>
            </a:r>
          </a:p>
        </p:txBody>
      </p:sp>
    </p:spTree>
    <p:extLst>
      <p:ext uri="{BB962C8B-B14F-4D97-AF65-F5344CB8AC3E}">
        <p14:creationId xmlns:p14="http://schemas.microsoft.com/office/powerpoint/2010/main" val="2212615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0B974-3C2F-8441-1E17-1616929B2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089BC-B582-B0A4-75E2-9192E5E212E6}"/>
              </a:ext>
            </a:extLst>
          </p:cNvPr>
          <p:cNvSpPr>
            <a:spLocks noGrp="1"/>
          </p:cNvSpPr>
          <p:nvPr>
            <p:ph type="title"/>
          </p:nvPr>
        </p:nvSpPr>
        <p:spPr/>
        <p:txBody>
          <a:bodyPr>
            <a:normAutofit fontScale="90000"/>
          </a:bodyPr>
          <a:lstStyle/>
          <a:p>
            <a:r>
              <a:rPr lang="en-US"/>
              <a:t>Phase 3 KEYNOTE-522 Trial of Perioperative Pembrolizumab in Early-Stage TNBC</a:t>
            </a:r>
          </a:p>
        </p:txBody>
      </p:sp>
      <p:pic>
        <p:nvPicPr>
          <p:cNvPr id="3" name="Picture 2">
            <a:extLst>
              <a:ext uri="{FF2B5EF4-FFF2-40B4-BE49-F238E27FC236}">
                <a16:creationId xmlns:a16="http://schemas.microsoft.com/office/drawing/2014/main" id="{FE5A744B-0D36-2E01-AD16-A51B287F7C8A}"/>
              </a:ext>
            </a:extLst>
          </p:cNvPr>
          <p:cNvPicPr>
            <a:picLocks noChangeAspect="1"/>
          </p:cNvPicPr>
          <p:nvPr/>
        </p:nvPicPr>
        <p:blipFill rotWithShape="1">
          <a:blip r:embed="rId3"/>
          <a:srcRect l="641" t="19868" r="3598" b="9145"/>
          <a:stretch/>
        </p:blipFill>
        <p:spPr>
          <a:xfrm>
            <a:off x="1159328" y="1423985"/>
            <a:ext cx="9873343" cy="4010030"/>
          </a:xfrm>
          <a:prstGeom prst="rect">
            <a:avLst/>
          </a:prstGeom>
        </p:spPr>
      </p:pic>
      <p:sp>
        <p:nvSpPr>
          <p:cNvPr id="4" name="Footer Placeholder 3">
            <a:extLst>
              <a:ext uri="{FF2B5EF4-FFF2-40B4-BE49-F238E27FC236}">
                <a16:creationId xmlns:a16="http://schemas.microsoft.com/office/drawing/2014/main" id="{7BD17C9C-5159-1325-4A63-832C7C3CAF10}"/>
              </a:ext>
            </a:extLst>
          </p:cNvPr>
          <p:cNvSpPr>
            <a:spLocks noGrp="1"/>
          </p:cNvSpPr>
          <p:nvPr>
            <p:ph type="ftr" sz="quarter" idx="3"/>
          </p:nvPr>
        </p:nvSpPr>
        <p:spPr/>
        <p:txBody>
          <a:bodyPr/>
          <a:lstStyle/>
          <a:p>
            <a:r>
              <a:rPr lang="en-US"/>
              <a:t>Schmid P, et al. </a:t>
            </a:r>
            <a:r>
              <a:rPr lang="en-US" i="1"/>
              <a:t>N Engl J Med</a:t>
            </a:r>
            <a:r>
              <a:rPr lang="en-US"/>
              <a:t>. 2024;391(21):1981-1991. ClinicalTrials.gov identifier: NCT03036488.</a:t>
            </a:r>
          </a:p>
        </p:txBody>
      </p:sp>
    </p:spTree>
    <p:extLst>
      <p:ext uri="{BB962C8B-B14F-4D97-AF65-F5344CB8AC3E}">
        <p14:creationId xmlns:p14="http://schemas.microsoft.com/office/powerpoint/2010/main" val="3589368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A8376-866C-DF73-37F8-BBDD76C6A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BB3DE-9F32-7CFE-FDD0-C9CE785B046B}"/>
              </a:ext>
            </a:extLst>
          </p:cNvPr>
          <p:cNvSpPr>
            <a:spLocks noGrp="1"/>
          </p:cNvSpPr>
          <p:nvPr>
            <p:ph type="title"/>
          </p:nvPr>
        </p:nvSpPr>
        <p:spPr/>
        <p:txBody>
          <a:bodyPr>
            <a:normAutofit/>
          </a:bodyPr>
          <a:lstStyle/>
          <a:p>
            <a:r>
              <a:rPr lang="en-US"/>
              <a:t>KEYNOTE-522: EFS and OS</a:t>
            </a:r>
          </a:p>
        </p:txBody>
      </p:sp>
      <p:sp>
        <p:nvSpPr>
          <p:cNvPr id="6" name="TextBox 5">
            <a:extLst>
              <a:ext uri="{FF2B5EF4-FFF2-40B4-BE49-F238E27FC236}">
                <a16:creationId xmlns:a16="http://schemas.microsoft.com/office/drawing/2014/main" id="{266C621F-F045-A87E-DD8C-D24B297024CD}"/>
              </a:ext>
            </a:extLst>
          </p:cNvPr>
          <p:cNvSpPr txBox="1"/>
          <p:nvPr/>
        </p:nvSpPr>
        <p:spPr>
          <a:xfrm>
            <a:off x="3758435" y="1507614"/>
            <a:ext cx="633507" cy="369332"/>
          </a:xfrm>
          <a:prstGeom prst="rect">
            <a:avLst/>
          </a:prstGeom>
          <a:noFill/>
        </p:spPr>
        <p:txBody>
          <a:bodyPr wrap="none" rtlCol="0">
            <a:spAutoFit/>
          </a:bodyPr>
          <a:lstStyle/>
          <a:p>
            <a:r>
              <a:rPr lang="en-US" b="1">
                <a:solidFill>
                  <a:prstClr val="black"/>
                </a:solidFill>
                <a:latin typeface="Arial" panose="020B0604020202020204" pitchFamily="34" charset="0"/>
                <a:cs typeface="Arial" panose="020B0604020202020204" pitchFamily="34" charset="0"/>
              </a:rPr>
              <a:t>EFS</a:t>
            </a:r>
          </a:p>
        </p:txBody>
      </p:sp>
      <p:sp>
        <p:nvSpPr>
          <p:cNvPr id="7" name="TextBox 6">
            <a:extLst>
              <a:ext uri="{FF2B5EF4-FFF2-40B4-BE49-F238E27FC236}">
                <a16:creationId xmlns:a16="http://schemas.microsoft.com/office/drawing/2014/main" id="{434F9524-C8E8-1200-056D-1990D2717F6A}"/>
              </a:ext>
            </a:extLst>
          </p:cNvPr>
          <p:cNvSpPr txBox="1"/>
          <p:nvPr/>
        </p:nvSpPr>
        <p:spPr>
          <a:xfrm>
            <a:off x="9637226" y="1478937"/>
            <a:ext cx="518091" cy="369332"/>
          </a:xfrm>
          <a:prstGeom prst="rect">
            <a:avLst/>
          </a:prstGeom>
          <a:noFill/>
        </p:spPr>
        <p:txBody>
          <a:bodyPr wrap="none" rtlCol="0">
            <a:spAutoFit/>
          </a:bodyPr>
          <a:lstStyle/>
          <a:p>
            <a:r>
              <a:rPr lang="en-US" b="1">
                <a:solidFill>
                  <a:prstClr val="black"/>
                </a:solidFill>
                <a:latin typeface="Arial" panose="020B0604020202020204" pitchFamily="34" charset="0"/>
                <a:cs typeface="Arial" panose="020B0604020202020204" pitchFamily="34" charset="0"/>
              </a:rPr>
              <a:t>OS</a:t>
            </a:r>
          </a:p>
        </p:txBody>
      </p:sp>
      <p:sp>
        <p:nvSpPr>
          <p:cNvPr id="8" name="TextBox 7">
            <a:extLst>
              <a:ext uri="{FF2B5EF4-FFF2-40B4-BE49-F238E27FC236}">
                <a16:creationId xmlns:a16="http://schemas.microsoft.com/office/drawing/2014/main" id="{DF0D2A13-BA57-6A31-6E6A-9CD4B0B566E4}"/>
              </a:ext>
            </a:extLst>
          </p:cNvPr>
          <p:cNvSpPr txBox="1"/>
          <p:nvPr/>
        </p:nvSpPr>
        <p:spPr>
          <a:xfrm>
            <a:off x="2807854" y="5025894"/>
            <a:ext cx="2534668" cy="307777"/>
          </a:xfrm>
          <a:prstGeom prst="rect">
            <a:avLst/>
          </a:prstGeom>
          <a:noFill/>
        </p:spPr>
        <p:txBody>
          <a:bodyPr wrap="none" rtlCol="0">
            <a:spAutoFit/>
          </a:bodyPr>
          <a:lstStyle/>
          <a:p>
            <a:r>
              <a:rPr lang="en-US" sz="1400" b="1">
                <a:solidFill>
                  <a:prstClr val="black"/>
                </a:solidFill>
                <a:latin typeface="Arial" panose="020B0604020202020204" pitchFamily="34" charset="0"/>
                <a:cs typeface="Arial" panose="020B0604020202020204" pitchFamily="34" charset="0"/>
              </a:rPr>
              <a:t>5-year EFS: 81.2% vs 72.2%</a:t>
            </a:r>
          </a:p>
        </p:txBody>
      </p:sp>
      <p:sp>
        <p:nvSpPr>
          <p:cNvPr id="9" name="TextBox 8">
            <a:extLst>
              <a:ext uri="{FF2B5EF4-FFF2-40B4-BE49-F238E27FC236}">
                <a16:creationId xmlns:a16="http://schemas.microsoft.com/office/drawing/2014/main" id="{53DFC764-0DFB-53F8-46F1-FD378A19589E}"/>
              </a:ext>
            </a:extLst>
          </p:cNvPr>
          <p:cNvSpPr txBox="1"/>
          <p:nvPr/>
        </p:nvSpPr>
        <p:spPr>
          <a:xfrm>
            <a:off x="8673821" y="5025893"/>
            <a:ext cx="2444900" cy="307777"/>
          </a:xfrm>
          <a:prstGeom prst="rect">
            <a:avLst/>
          </a:prstGeom>
          <a:noFill/>
        </p:spPr>
        <p:txBody>
          <a:bodyPr wrap="none" rtlCol="0">
            <a:spAutoFit/>
          </a:bodyPr>
          <a:lstStyle/>
          <a:p>
            <a:r>
              <a:rPr lang="en-US" sz="1400" b="1">
                <a:solidFill>
                  <a:prstClr val="black"/>
                </a:solidFill>
                <a:latin typeface="Arial" panose="020B0604020202020204" pitchFamily="34" charset="0"/>
                <a:cs typeface="Arial" panose="020B0604020202020204" pitchFamily="34" charset="0"/>
              </a:rPr>
              <a:t>5-year OS: 86.6% vs 81.7%</a:t>
            </a:r>
          </a:p>
        </p:txBody>
      </p:sp>
      <p:pic>
        <p:nvPicPr>
          <p:cNvPr id="10" name="Picture 9">
            <a:extLst>
              <a:ext uri="{FF2B5EF4-FFF2-40B4-BE49-F238E27FC236}">
                <a16:creationId xmlns:a16="http://schemas.microsoft.com/office/drawing/2014/main" id="{9709CF02-0D8C-F45A-E857-5F2670E45981}"/>
              </a:ext>
            </a:extLst>
          </p:cNvPr>
          <p:cNvPicPr>
            <a:picLocks noChangeAspect="1"/>
          </p:cNvPicPr>
          <p:nvPr/>
        </p:nvPicPr>
        <p:blipFill>
          <a:blip r:embed="rId3"/>
          <a:srcRect l="1935" t="3413" r="2039" b="53704"/>
          <a:stretch>
            <a:fillRect/>
          </a:stretch>
        </p:blipFill>
        <p:spPr>
          <a:xfrm>
            <a:off x="6301678" y="1943109"/>
            <a:ext cx="5550784" cy="2971781"/>
          </a:xfrm>
          <a:prstGeom prst="rect">
            <a:avLst/>
          </a:prstGeom>
        </p:spPr>
      </p:pic>
      <p:pic>
        <p:nvPicPr>
          <p:cNvPr id="11" name="Picture 10">
            <a:extLst>
              <a:ext uri="{FF2B5EF4-FFF2-40B4-BE49-F238E27FC236}">
                <a16:creationId xmlns:a16="http://schemas.microsoft.com/office/drawing/2014/main" id="{5BF37A81-5200-51EF-F980-BFB73201DC51}"/>
              </a:ext>
            </a:extLst>
          </p:cNvPr>
          <p:cNvPicPr>
            <a:picLocks noChangeAspect="1"/>
          </p:cNvPicPr>
          <p:nvPr/>
        </p:nvPicPr>
        <p:blipFill>
          <a:blip r:embed="rId4"/>
          <a:srcRect l="1904" t="3509" r="2396" b="54737"/>
          <a:stretch>
            <a:fillRect/>
          </a:stretch>
        </p:blipFill>
        <p:spPr>
          <a:xfrm>
            <a:off x="414653" y="1871824"/>
            <a:ext cx="5681347" cy="2971781"/>
          </a:xfrm>
          <a:prstGeom prst="rect">
            <a:avLst/>
          </a:prstGeom>
        </p:spPr>
      </p:pic>
      <p:sp>
        <p:nvSpPr>
          <p:cNvPr id="3" name="Footer Placeholder 2">
            <a:extLst>
              <a:ext uri="{FF2B5EF4-FFF2-40B4-BE49-F238E27FC236}">
                <a16:creationId xmlns:a16="http://schemas.microsoft.com/office/drawing/2014/main" id="{7F68BB88-5C6E-4C7D-2E5F-0C1D5A568C47}"/>
              </a:ext>
            </a:extLst>
          </p:cNvPr>
          <p:cNvSpPr>
            <a:spLocks noGrp="1"/>
          </p:cNvSpPr>
          <p:nvPr>
            <p:ph type="ftr" sz="quarter" idx="3"/>
          </p:nvPr>
        </p:nvSpPr>
        <p:spPr/>
        <p:txBody>
          <a:bodyPr/>
          <a:lstStyle/>
          <a:p>
            <a:r>
              <a:rPr lang="en-US"/>
              <a:t>Schmid P, et al. </a:t>
            </a:r>
            <a:r>
              <a:rPr lang="en-US" i="1"/>
              <a:t>N Engl J Med</a:t>
            </a:r>
            <a:r>
              <a:rPr lang="en-US"/>
              <a:t>. 2024;391(21):1981-1991. </a:t>
            </a:r>
          </a:p>
        </p:txBody>
      </p:sp>
    </p:spTree>
    <p:extLst>
      <p:ext uri="{BB962C8B-B14F-4D97-AF65-F5344CB8AC3E}">
        <p14:creationId xmlns:p14="http://schemas.microsoft.com/office/powerpoint/2010/main" val="1450814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0E63-2138-3FE5-6F77-314009937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B77BE-19B5-CEEC-3AFA-B863922268D9}"/>
              </a:ext>
            </a:extLst>
          </p:cNvPr>
          <p:cNvSpPr>
            <a:spLocks noGrp="1"/>
          </p:cNvSpPr>
          <p:nvPr>
            <p:ph type="title"/>
          </p:nvPr>
        </p:nvSpPr>
        <p:spPr/>
        <p:txBody>
          <a:bodyPr>
            <a:normAutofit/>
          </a:bodyPr>
          <a:lstStyle/>
          <a:p>
            <a:r>
              <a:rPr lang="en-US"/>
              <a:t>KEYNOTE-522: Adverse Events</a:t>
            </a:r>
          </a:p>
        </p:txBody>
      </p:sp>
      <p:pic>
        <p:nvPicPr>
          <p:cNvPr id="4" name="Picture 3">
            <a:extLst>
              <a:ext uri="{FF2B5EF4-FFF2-40B4-BE49-F238E27FC236}">
                <a16:creationId xmlns:a16="http://schemas.microsoft.com/office/drawing/2014/main" id="{95040519-EBE5-ADEF-EF57-E278814452AA}"/>
              </a:ext>
            </a:extLst>
          </p:cNvPr>
          <p:cNvPicPr>
            <a:picLocks noChangeAspect="1"/>
          </p:cNvPicPr>
          <p:nvPr/>
        </p:nvPicPr>
        <p:blipFill>
          <a:blip r:embed="rId3"/>
          <a:srcRect l="2494" t="6714" r="4726" b="1323"/>
          <a:stretch>
            <a:fillRect/>
          </a:stretch>
        </p:blipFill>
        <p:spPr>
          <a:xfrm>
            <a:off x="7154855" y="1187281"/>
            <a:ext cx="4198945" cy="4777102"/>
          </a:xfrm>
          <a:prstGeom prst="rect">
            <a:avLst/>
          </a:prstGeom>
        </p:spPr>
      </p:pic>
      <p:graphicFrame>
        <p:nvGraphicFramePr>
          <p:cNvPr id="5" name="Group 3">
            <a:extLst>
              <a:ext uri="{FF2B5EF4-FFF2-40B4-BE49-F238E27FC236}">
                <a16:creationId xmlns:a16="http://schemas.microsoft.com/office/drawing/2014/main" id="{FBBF04FB-29B2-715F-BFF3-D75C57AC3B6F}"/>
              </a:ext>
            </a:extLst>
          </p:cNvPr>
          <p:cNvGraphicFramePr>
            <a:graphicFrameLocks/>
          </p:cNvGraphicFramePr>
          <p:nvPr>
            <p:extLst>
              <p:ext uri="{D42A27DB-BD31-4B8C-83A1-F6EECF244321}">
                <p14:modId xmlns:p14="http://schemas.microsoft.com/office/powerpoint/2010/main" val="4034283200"/>
              </p:ext>
            </p:extLst>
          </p:nvPr>
        </p:nvGraphicFramePr>
        <p:xfrm>
          <a:off x="838200" y="1732254"/>
          <a:ext cx="6193665" cy="3562177"/>
        </p:xfrm>
        <a:graphic>
          <a:graphicData uri="http://schemas.openxmlformats.org/drawingml/2006/table">
            <a:tbl>
              <a:tblPr/>
              <a:tblGrid>
                <a:gridCol w="2171085">
                  <a:extLst>
                    <a:ext uri="{9D8B030D-6E8A-4147-A177-3AD203B41FA5}">
                      <a16:colId xmlns:a16="http://schemas.microsoft.com/office/drawing/2014/main" val="20000"/>
                    </a:ext>
                  </a:extLst>
                </a:gridCol>
                <a:gridCol w="2011290">
                  <a:extLst>
                    <a:ext uri="{9D8B030D-6E8A-4147-A177-3AD203B41FA5}">
                      <a16:colId xmlns:a16="http://schemas.microsoft.com/office/drawing/2014/main" val="20001"/>
                    </a:ext>
                  </a:extLst>
                </a:gridCol>
                <a:gridCol w="2011290">
                  <a:extLst>
                    <a:ext uri="{9D8B030D-6E8A-4147-A177-3AD203B41FA5}">
                      <a16:colId xmlns:a16="http://schemas.microsoft.com/office/drawing/2014/main" val="1018745719"/>
                    </a:ext>
                  </a:extLst>
                </a:gridCol>
              </a:tblGrid>
              <a:tr h="290052">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300" b="1" i="0" u="none" strike="noStrike" cap="none" normalizeH="0" baseline="0">
                          <a:ln>
                            <a:noFill/>
                          </a:ln>
                          <a:solidFill>
                            <a:schemeClr val="bg1"/>
                          </a:solidFill>
                          <a:effectLst/>
                          <a:latin typeface="Arial" panose="020B0604020202020204" pitchFamily="34" charset="0"/>
                          <a:cs typeface="Arial" panose="020B0604020202020204" pitchFamily="34" charset="0"/>
                        </a:rPr>
                        <a:t>Adverse Events, %</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t>Neoadjuvant and Adjuvant Phases</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hMerge="1">
                  <a:txBody>
                    <a:bodyPr/>
                    <a:lstStyle/>
                    <a:p>
                      <a:pPr algn="ctr"/>
                      <a:endParaRPr lang="en-US"/>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24658178"/>
                  </a:ext>
                </a:extLst>
              </a:tr>
              <a:tr h="493078">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400" b="1" i="0" u="none" strike="noStrike" cap="none" normalizeH="0" baseline="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t>Pembro + CT/Pembro </a:t>
                      </a:r>
                      <a:b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t>(n = 783)</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t>Placebo + CT/Placebo </a:t>
                      </a:r>
                      <a:b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br>
                      <a:r>
                        <a:rPr kumimoji="0" lang="en-US" sz="1300" b="1" i="0" u="none" strike="noStrike" cap="none" normalizeH="0" baseline="0">
                          <a:ln>
                            <a:noFill/>
                          </a:ln>
                          <a:solidFill>
                            <a:schemeClr val="bg1"/>
                          </a:solidFill>
                          <a:effectLst/>
                          <a:latin typeface="Arial" panose="020B0604020202020204" pitchFamily="34" charset="0"/>
                          <a:cs typeface="Arial" panose="020B0604020202020204" pitchFamily="34" charset="0"/>
                        </a:rPr>
                        <a:t>(n = 389)</a:t>
                      </a:r>
                      <a:endParaRPr lang="en-US" sz="1700">
                        <a:solidFill>
                          <a:schemeClr val="bg1"/>
                        </a:solidFill>
                        <a:latin typeface="Arial" panose="020B0604020202020204" pitchFamily="34" charset="0"/>
                        <a:cs typeface="Arial" panose="020B0604020202020204" pitchFamily="34" charset="0"/>
                      </a:endParaRP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80161896"/>
                  </a:ext>
                </a:extLst>
              </a:tr>
              <a:tr h="13051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Treatment-related AEs</a:t>
                      </a:r>
                      <a:endParaRPr kumimoji="0" lang="en-US" sz="1300" b="0" i="0" u="none" strike="noStrike" cap="none" normalizeH="0" baseline="30000">
                        <a:ln>
                          <a:noFill/>
                        </a:ln>
                        <a:solidFill>
                          <a:schemeClr val="bg2">
                            <a:lumMod val="10000"/>
                          </a:schemeClr>
                        </a:solidFill>
                        <a:effectLst/>
                        <a:latin typeface="Arial" panose="020B0604020202020204" pitchFamily="34" charset="0"/>
                        <a:cs typeface="Arial" panose="020B0604020202020204" pitchFamily="34" charset="0"/>
                      </a:endParaRP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grade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Grade 3-5</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Serious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Led to death</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Led to discontinuation</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BD7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98.9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77.1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34.1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27.7</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BD7E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algn="ct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99.7</a:t>
                      </a:r>
                    </a:p>
                    <a:p>
                      <a:pPr algn="ct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73.3</a:t>
                      </a:r>
                    </a:p>
                    <a:p>
                      <a:pPr algn="ct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20.1</a:t>
                      </a:r>
                    </a:p>
                    <a:p>
                      <a:pPr algn="ct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0.3</a:t>
                      </a:r>
                      <a:r>
                        <a:rPr kumimoji="0" lang="en-US" sz="1300" b="0" i="0" u="none" strike="noStrike" cap="none" normalizeH="0" baseline="30000">
                          <a:ln>
                            <a:noFill/>
                          </a:ln>
                          <a:solidFill>
                            <a:schemeClr val="bg2">
                              <a:lumMod val="10000"/>
                            </a:schemeClr>
                          </a:solidFill>
                          <a:effectLst/>
                          <a:latin typeface="Arial" panose="020B0604020202020204" pitchFamily="34" charset="0"/>
                          <a:cs typeface="Arial" panose="020B0604020202020204" pitchFamily="34" charset="0"/>
                        </a:rPr>
                        <a:t>†</a:t>
                      </a:r>
                      <a:endPar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algn="ct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14.1</a:t>
                      </a:r>
                      <a:endParaRPr lang="en-US" sz="1700">
                        <a:latin typeface="Arial" panose="020B0604020202020204" pitchFamily="34" charset="0"/>
                        <a:cs typeface="Arial" panose="020B0604020202020204" pitchFamily="34" charset="0"/>
                      </a:endParaRP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BD7E9"/>
                    </a:solidFill>
                  </a:tcPr>
                </a:tc>
                <a:extLst>
                  <a:ext uri="{0D108BD9-81ED-4DB2-BD59-A6C34878D82A}">
                    <a16:rowId xmlns:a16="http://schemas.microsoft.com/office/drawing/2014/main" val="10002"/>
                  </a:ext>
                </a:extLst>
              </a:tr>
              <a:tr h="13051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Immune-mediated AEs/IRs</a:t>
                      </a:r>
                      <a:endParaRPr kumimoji="0" lang="en-US" sz="1300" b="0" i="0" u="none" strike="noStrike" cap="none" normalizeH="0" baseline="30000">
                        <a:ln>
                          <a:noFill/>
                        </a:ln>
                        <a:solidFill>
                          <a:schemeClr val="bg2">
                            <a:lumMod val="10000"/>
                          </a:schemeClr>
                        </a:solidFill>
                        <a:effectLst/>
                        <a:latin typeface="Arial" panose="020B0604020202020204" pitchFamily="34" charset="0"/>
                        <a:cs typeface="Arial" panose="020B0604020202020204" pitchFamily="34" charset="0"/>
                      </a:endParaRP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grade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Grade 3-5</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Serious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Led to death</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Led to discontinuation</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EC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43.6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14.9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10.6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0.3</a:t>
                      </a:r>
                      <a:r>
                        <a:rPr kumimoji="0" lang="en-US" sz="1300" b="0" i="0" u="none" strike="noStrike" cap="none" normalizeH="0" baseline="30000">
                          <a:ln>
                            <a:noFill/>
                          </a:ln>
                          <a:solidFill>
                            <a:schemeClr val="bg2">
                              <a:lumMod val="10000"/>
                            </a:schemeClr>
                          </a:solidFill>
                          <a:effectLst/>
                          <a:latin typeface="Arial" panose="020B0604020202020204" pitchFamily="34" charset="0"/>
                          <a:cs typeface="Arial" panose="020B0604020202020204" pitchFamily="34" charset="0"/>
                        </a:rPr>
                        <a:t>‡</a:t>
                      </a:r>
                      <a:endPar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3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10.9</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ECF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ctr" defTabSz="914400" rtl="0" eaLnBrk="1" latinLnBrk="0" hangingPunct="1"/>
                      <a:endPar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endParaRPr>
                    </a:p>
                    <a:p>
                      <a:pPr marL="0" algn="ctr" defTabSz="914400" rtl="0" eaLnBrk="1" latinLnBrk="0" hangingPunct="1"/>
                      <a:r>
                        <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21.9</a:t>
                      </a:r>
                    </a:p>
                    <a:p>
                      <a:pPr marL="0" algn="ctr" defTabSz="914400" rtl="0" eaLnBrk="1" latinLnBrk="0" hangingPunct="1"/>
                      <a:r>
                        <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2.1</a:t>
                      </a:r>
                    </a:p>
                    <a:p>
                      <a:pPr marL="0" algn="ctr" defTabSz="914400" rtl="0" eaLnBrk="1" latinLnBrk="0" hangingPunct="1"/>
                      <a:r>
                        <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1.3</a:t>
                      </a:r>
                    </a:p>
                    <a:p>
                      <a:pPr marL="0" algn="ctr" defTabSz="914400" rtl="0" eaLnBrk="1" latinLnBrk="0" hangingPunct="1"/>
                      <a:r>
                        <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0</a:t>
                      </a:r>
                    </a:p>
                    <a:p>
                      <a:pPr marL="0" algn="ctr" defTabSz="914400" rtl="0" eaLnBrk="1" latinLnBrk="0" hangingPunct="1"/>
                      <a:r>
                        <a:rPr kumimoji="0" lang="en-US" sz="13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2.6</a:t>
                      </a:r>
                    </a:p>
                  </a:txBody>
                  <a:tcPr marL="115804" marR="115804" marT="43513" marB="43513"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7ECF5"/>
                    </a:solidFill>
                  </a:tcPr>
                </a:tc>
                <a:extLst>
                  <a:ext uri="{0D108BD9-81ED-4DB2-BD59-A6C34878D82A}">
                    <a16:rowId xmlns:a16="http://schemas.microsoft.com/office/drawing/2014/main" val="10003"/>
                  </a:ext>
                </a:extLst>
              </a:tr>
            </a:tbl>
          </a:graphicData>
        </a:graphic>
      </p:graphicFrame>
      <p:sp>
        <p:nvSpPr>
          <p:cNvPr id="3" name="Footer Placeholder 2">
            <a:extLst>
              <a:ext uri="{FF2B5EF4-FFF2-40B4-BE49-F238E27FC236}">
                <a16:creationId xmlns:a16="http://schemas.microsoft.com/office/drawing/2014/main" id="{F021E81F-358E-F97F-778D-623AC7E36DEA}"/>
              </a:ext>
            </a:extLst>
          </p:cNvPr>
          <p:cNvSpPr>
            <a:spLocks noGrp="1"/>
          </p:cNvSpPr>
          <p:nvPr>
            <p:ph type="ftr" sz="quarter" idx="3"/>
          </p:nvPr>
        </p:nvSpPr>
        <p:spPr/>
        <p:txBody>
          <a:bodyPr/>
          <a:lstStyle/>
          <a:p>
            <a:r>
              <a:rPr lang="en-US"/>
              <a:t>Schmid P, et al. SABCS 2021. Abstract GS1-01. Schmid P, et al</a:t>
            </a:r>
            <a:r>
              <a:rPr lang="en-US" i="1"/>
              <a:t>. N Engl J Med</a:t>
            </a:r>
            <a:r>
              <a:rPr lang="en-US"/>
              <a:t>. 2024;391(21):1981-1991. </a:t>
            </a:r>
          </a:p>
        </p:txBody>
      </p:sp>
    </p:spTree>
    <p:extLst>
      <p:ext uri="{BB962C8B-B14F-4D97-AF65-F5344CB8AC3E}">
        <p14:creationId xmlns:p14="http://schemas.microsoft.com/office/powerpoint/2010/main" val="97991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1E10-8291-6C13-9E39-6E3EBF76F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3DF45-97DB-144C-B609-4295D766AB67}"/>
              </a:ext>
            </a:extLst>
          </p:cNvPr>
          <p:cNvSpPr>
            <a:spLocks noGrp="1"/>
          </p:cNvSpPr>
          <p:nvPr>
            <p:ph type="title"/>
          </p:nvPr>
        </p:nvSpPr>
        <p:spPr/>
        <p:txBody>
          <a:bodyPr>
            <a:normAutofit fontScale="90000"/>
          </a:bodyPr>
          <a:lstStyle/>
          <a:p>
            <a:r>
              <a:rPr lang="en-US"/>
              <a:t>Phase 2 </a:t>
            </a:r>
            <a:r>
              <a:rPr lang="en-US" err="1"/>
              <a:t>OlympiaN</a:t>
            </a:r>
            <a:r>
              <a:rPr lang="en-US"/>
              <a:t> Trial of Neoadjuvant Olaparib ± Durvalumab in HER2- EBC With BRCA1/2 Mutation </a:t>
            </a:r>
          </a:p>
        </p:txBody>
      </p:sp>
      <p:sp>
        <p:nvSpPr>
          <p:cNvPr id="5" name="Footer Placeholder 4">
            <a:extLst>
              <a:ext uri="{FF2B5EF4-FFF2-40B4-BE49-F238E27FC236}">
                <a16:creationId xmlns:a16="http://schemas.microsoft.com/office/drawing/2014/main" id="{C5DE1230-84DE-BA67-CE5E-337EE118396A}"/>
              </a:ext>
            </a:extLst>
          </p:cNvPr>
          <p:cNvSpPr>
            <a:spLocks noGrp="1"/>
          </p:cNvSpPr>
          <p:nvPr>
            <p:ph type="ftr" sz="quarter" idx="3"/>
          </p:nvPr>
        </p:nvSpPr>
        <p:spPr/>
        <p:txBody>
          <a:bodyPr/>
          <a:lstStyle/>
          <a:p>
            <a:pPr>
              <a:defRPr/>
            </a:pPr>
            <a:r>
              <a:rPr lang="en-US" baseline="30000" err="1">
                <a:solidFill>
                  <a:srgbClr val="000000"/>
                </a:solidFill>
                <a:ea typeface="SimSun" panose="02010600030101010101" pitchFamily="2" charset="-122"/>
                <a:cs typeface="Arial" panose="020B0604020202020204" pitchFamily="34" charset="0"/>
              </a:rPr>
              <a:t>a</a:t>
            </a:r>
            <a:r>
              <a:rPr lang="en-US" err="1">
                <a:solidFill>
                  <a:srgbClr val="000000"/>
                </a:solidFill>
                <a:cs typeface="Arial" panose="020B0604020202020204" pitchFamily="34" charset="0"/>
              </a:rPr>
              <a:t>pCR</a:t>
            </a:r>
            <a:r>
              <a:rPr lang="en-US">
                <a:solidFill>
                  <a:srgbClr val="000000"/>
                </a:solidFill>
                <a:cs typeface="Arial" panose="020B0604020202020204" pitchFamily="34" charset="0"/>
              </a:rPr>
              <a:t> is assessed by ICPR using surgical tissue samples from local laboratories; </a:t>
            </a:r>
            <a:r>
              <a:rPr lang="en-US" baseline="30000" err="1">
                <a:solidFill>
                  <a:srgbClr val="000000"/>
                </a:solidFill>
                <a:cs typeface="Arial" panose="020B0604020202020204" pitchFamily="34" charset="0"/>
              </a:rPr>
              <a:t>b</a:t>
            </a:r>
            <a:r>
              <a:rPr lang="en-US" err="1">
                <a:solidFill>
                  <a:srgbClr val="000000"/>
                </a:solidFill>
                <a:ea typeface="SimSun" panose="02010600030101010101" pitchFamily="2" charset="-122"/>
                <a:cs typeface="Arial" panose="020B0604020202020204" pitchFamily="34" charset="0"/>
              </a:rPr>
              <a:t>Up</a:t>
            </a:r>
            <a:r>
              <a:rPr lang="en-US">
                <a:solidFill>
                  <a:srgbClr val="000000"/>
                </a:solidFill>
                <a:ea typeface="SimSun" panose="02010600030101010101" pitchFamily="2" charset="-122"/>
                <a:cs typeface="Arial" panose="020B0604020202020204" pitchFamily="34" charset="0"/>
              </a:rPr>
              <a:t> to a maximum of 12 cycles in the neoadjuvant and adjuvant settings.</a:t>
            </a:r>
            <a:b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b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Tung N, et al. SABCS 2025. Abstract RF5-03.</a:t>
            </a:r>
          </a:p>
        </p:txBody>
      </p:sp>
      <p:grpSp>
        <p:nvGrpSpPr>
          <p:cNvPr id="85" name="Group 84">
            <a:extLst>
              <a:ext uri="{FF2B5EF4-FFF2-40B4-BE49-F238E27FC236}">
                <a16:creationId xmlns:a16="http://schemas.microsoft.com/office/drawing/2014/main" id="{F5E96A67-C973-5833-1AFA-C9B43ECE35FD}"/>
              </a:ext>
            </a:extLst>
          </p:cNvPr>
          <p:cNvGrpSpPr/>
          <p:nvPr/>
        </p:nvGrpSpPr>
        <p:grpSpPr>
          <a:xfrm>
            <a:off x="962024" y="1381125"/>
            <a:ext cx="10267941" cy="4438650"/>
            <a:chOff x="1241237" y="1682073"/>
            <a:chExt cx="8858230" cy="3471713"/>
          </a:xfrm>
        </p:grpSpPr>
        <p:grpSp>
          <p:nvGrpSpPr>
            <p:cNvPr id="7" name="Graphic 4">
              <a:extLst>
                <a:ext uri="{FF2B5EF4-FFF2-40B4-BE49-F238E27FC236}">
                  <a16:creationId xmlns:a16="http://schemas.microsoft.com/office/drawing/2014/main" id="{0573F342-AFA0-1B46-63CB-F87337B17FC6}"/>
                </a:ext>
              </a:extLst>
            </p:cNvPr>
            <p:cNvGrpSpPr/>
            <p:nvPr/>
          </p:nvGrpSpPr>
          <p:grpSpPr>
            <a:xfrm>
              <a:off x="7010919" y="2465820"/>
              <a:ext cx="240698" cy="94008"/>
              <a:chOff x="6427542" y="1833175"/>
              <a:chExt cx="240698" cy="94008"/>
            </a:xfrm>
            <a:solidFill>
              <a:sysClr val="windowText" lastClr="000000"/>
            </a:solidFill>
          </p:grpSpPr>
          <p:sp>
            <p:nvSpPr>
              <p:cNvPr id="11" name="Freeform 8">
                <a:extLst>
                  <a:ext uri="{FF2B5EF4-FFF2-40B4-BE49-F238E27FC236}">
                    <a16:creationId xmlns:a16="http://schemas.microsoft.com/office/drawing/2014/main" id="{661B22AB-E4D2-BBB3-41B7-78E883ABC1AF}"/>
                  </a:ext>
                </a:extLst>
              </p:cNvPr>
              <p:cNvSpPr/>
              <p:nvPr/>
            </p:nvSpPr>
            <p:spPr>
              <a:xfrm>
                <a:off x="6427542" y="1880180"/>
                <a:ext cx="164286" cy="12703"/>
              </a:xfrm>
              <a:custGeom>
                <a:avLst/>
                <a:gdLst>
                  <a:gd name="connsiteX0" fmla="*/ 0 w 164286"/>
                  <a:gd name="connsiteY0" fmla="*/ 0 h 12703"/>
                  <a:gd name="connsiteX1" fmla="*/ 164286 w 164286"/>
                  <a:gd name="connsiteY1" fmla="*/ 0 h 12703"/>
                </a:gdLst>
                <a:ahLst/>
                <a:cxnLst>
                  <a:cxn ang="0">
                    <a:pos x="connsiteX0" y="connsiteY0"/>
                  </a:cxn>
                  <a:cxn ang="0">
                    <a:pos x="connsiteX1" y="connsiteY1"/>
                  </a:cxn>
                </a:cxnLst>
                <a:rect l="l" t="t" r="r" b="b"/>
                <a:pathLst>
                  <a:path w="164286" h="12703">
                    <a:moveTo>
                      <a:pt x="0" y="0"/>
                    </a:moveTo>
                    <a:lnTo>
                      <a:pt x="164286" y="0"/>
                    </a:lnTo>
                  </a:path>
                </a:pathLst>
              </a:custGeom>
              <a:grpFill/>
              <a:ln w="12726" cap="flat">
                <a:solidFill>
                  <a:sysClr val="windowText" lastClr="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sp>
            <p:nvSpPr>
              <p:cNvPr id="34" name="Freeform 9">
                <a:extLst>
                  <a:ext uri="{FF2B5EF4-FFF2-40B4-BE49-F238E27FC236}">
                    <a16:creationId xmlns:a16="http://schemas.microsoft.com/office/drawing/2014/main" id="{04805246-E49B-E925-0F1E-4C8CDA383C9E}"/>
                  </a:ext>
                </a:extLst>
              </p:cNvPr>
              <p:cNvSpPr/>
              <p:nvPr/>
            </p:nvSpPr>
            <p:spPr>
              <a:xfrm>
                <a:off x="6556169" y="1833175"/>
                <a:ext cx="112071" cy="94008"/>
              </a:xfrm>
              <a:custGeom>
                <a:avLst/>
                <a:gdLst>
                  <a:gd name="connsiteX0" fmla="*/ 0 w 112071"/>
                  <a:gd name="connsiteY0" fmla="*/ 94009 h 94008"/>
                  <a:gd name="connsiteX1" fmla="*/ 20377 w 112071"/>
                  <a:gd name="connsiteY1" fmla="*/ 47004 h 94008"/>
                  <a:gd name="connsiteX2" fmla="*/ 0 w 112071"/>
                  <a:gd name="connsiteY2" fmla="*/ 0 h 94008"/>
                  <a:gd name="connsiteX3" fmla="*/ 112071 w 112071"/>
                  <a:gd name="connsiteY3" fmla="*/ 47004 h 94008"/>
                  <a:gd name="connsiteX4" fmla="*/ 0 w 112071"/>
                  <a:gd name="connsiteY4" fmla="*/ 94009 h 9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 h="94008">
                    <a:moveTo>
                      <a:pt x="0" y="94009"/>
                    </a:moveTo>
                    <a:lnTo>
                      <a:pt x="20377" y="47004"/>
                    </a:lnTo>
                    <a:lnTo>
                      <a:pt x="0" y="0"/>
                    </a:lnTo>
                    <a:lnTo>
                      <a:pt x="112071" y="47004"/>
                    </a:lnTo>
                    <a:lnTo>
                      <a:pt x="0" y="94009"/>
                    </a:lnTo>
                    <a:close/>
                  </a:path>
                </a:pathLst>
              </a:custGeom>
              <a:grpFill/>
              <a:ln w="12726"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grpSp>
        <p:sp>
          <p:nvSpPr>
            <p:cNvPr id="35" name="Freeform 17">
              <a:extLst>
                <a:ext uri="{FF2B5EF4-FFF2-40B4-BE49-F238E27FC236}">
                  <a16:creationId xmlns:a16="http://schemas.microsoft.com/office/drawing/2014/main" id="{DB21BE58-A43A-A345-C983-09A1FBFD7F89}"/>
                </a:ext>
              </a:extLst>
            </p:cNvPr>
            <p:cNvSpPr/>
            <p:nvPr/>
          </p:nvSpPr>
          <p:spPr>
            <a:xfrm>
              <a:off x="6686388" y="3540388"/>
              <a:ext cx="3413078" cy="1613398"/>
            </a:xfrm>
            <a:custGeom>
              <a:avLst/>
              <a:gdLst>
                <a:gd name="connsiteX0" fmla="*/ 0 w 3413078"/>
                <a:gd name="connsiteY0" fmla="*/ 0 h 1613398"/>
                <a:gd name="connsiteX1" fmla="*/ 3413078 w 3413078"/>
                <a:gd name="connsiteY1" fmla="*/ 0 h 1613398"/>
                <a:gd name="connsiteX2" fmla="*/ 3413078 w 3413078"/>
                <a:gd name="connsiteY2" fmla="*/ 1422839 h 1613398"/>
                <a:gd name="connsiteX3" fmla="*/ 3222048 w 3413078"/>
                <a:gd name="connsiteY3" fmla="*/ 1613398 h 1613398"/>
                <a:gd name="connsiteX4" fmla="*/ 0 w 3413078"/>
                <a:gd name="connsiteY4" fmla="*/ 1613398 h 1613398"/>
                <a:gd name="connsiteX5" fmla="*/ 0 w 3413078"/>
                <a:gd name="connsiteY5" fmla="*/ 0 h 1613398"/>
                <a:gd name="connsiteX6" fmla="*/ 0 w 3413078"/>
                <a:gd name="connsiteY6" fmla="*/ 0 h 161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3078" h="1613398">
                  <a:moveTo>
                    <a:pt x="0" y="0"/>
                  </a:moveTo>
                  <a:lnTo>
                    <a:pt x="3413078" y="0"/>
                  </a:lnTo>
                  <a:lnTo>
                    <a:pt x="3413078" y="1422839"/>
                  </a:lnTo>
                  <a:cubicBezTo>
                    <a:pt x="3413078" y="1528282"/>
                    <a:pt x="3327751" y="1613398"/>
                    <a:pt x="3222048" y="1613398"/>
                  </a:cubicBezTo>
                  <a:lnTo>
                    <a:pt x="0" y="1613398"/>
                  </a:lnTo>
                  <a:lnTo>
                    <a:pt x="0" y="0"/>
                  </a:lnTo>
                  <a:lnTo>
                    <a:pt x="0" y="0"/>
                  </a:lnTo>
                  <a:close/>
                </a:path>
              </a:pathLst>
            </a:custGeom>
            <a:solidFill>
              <a:srgbClr val="FEF7E5"/>
            </a:solidFill>
            <a:ln w="15272" cap="flat">
              <a:solidFill>
                <a:srgbClr val="F9B000"/>
              </a:solidFill>
              <a:prstDash val="solid"/>
              <a:miter/>
            </a:ln>
          </p:spPr>
          <p:txBody>
            <a:bodyPr rtlCol="0" anchor="ctr"/>
            <a:lstStyle/>
            <a:p>
              <a:pPr defTabSz="457200"/>
              <a:endParaRPr lang="en-US" sz="2000">
                <a:solidFill>
                  <a:prstClr val="black"/>
                </a:solidFill>
              </a:endParaRPr>
            </a:p>
          </p:txBody>
        </p:sp>
        <p:sp>
          <p:nvSpPr>
            <p:cNvPr id="36" name="Freeform 16">
              <a:extLst>
                <a:ext uri="{FF2B5EF4-FFF2-40B4-BE49-F238E27FC236}">
                  <a16:creationId xmlns:a16="http://schemas.microsoft.com/office/drawing/2014/main" id="{8D682593-1A34-A605-DB6F-FD8BD4A49E5C}"/>
                </a:ext>
              </a:extLst>
            </p:cNvPr>
            <p:cNvSpPr/>
            <p:nvPr/>
          </p:nvSpPr>
          <p:spPr>
            <a:xfrm>
              <a:off x="1450583" y="1766243"/>
              <a:ext cx="2037658" cy="3065792"/>
            </a:xfrm>
            <a:custGeom>
              <a:avLst/>
              <a:gdLst>
                <a:gd name="connsiteX0" fmla="*/ 0 w 2302554"/>
                <a:gd name="connsiteY0" fmla="*/ 0 h 2515376"/>
                <a:gd name="connsiteX1" fmla="*/ 2302554 w 2302554"/>
                <a:gd name="connsiteY1" fmla="*/ 0 h 2515376"/>
                <a:gd name="connsiteX2" fmla="*/ 2302554 w 2302554"/>
                <a:gd name="connsiteY2" fmla="*/ 2324818 h 2515376"/>
                <a:gd name="connsiteX3" fmla="*/ 2111524 w 2302554"/>
                <a:gd name="connsiteY3" fmla="*/ 2515376 h 2515376"/>
                <a:gd name="connsiteX4" fmla="*/ 0 w 2302554"/>
                <a:gd name="connsiteY4" fmla="*/ 2515376 h 2515376"/>
                <a:gd name="connsiteX5" fmla="*/ 0 w 2302554"/>
                <a:gd name="connsiteY5" fmla="*/ 0 h 2515376"/>
                <a:gd name="connsiteX6" fmla="*/ 0 w 2302554"/>
                <a:gd name="connsiteY6" fmla="*/ 0 h 251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554" h="2515376">
                  <a:moveTo>
                    <a:pt x="0" y="0"/>
                  </a:moveTo>
                  <a:lnTo>
                    <a:pt x="2302554" y="0"/>
                  </a:lnTo>
                  <a:lnTo>
                    <a:pt x="2302554" y="2324818"/>
                  </a:lnTo>
                  <a:cubicBezTo>
                    <a:pt x="2302554" y="2430260"/>
                    <a:pt x="2217227" y="2515376"/>
                    <a:pt x="2111524" y="2515376"/>
                  </a:cubicBezTo>
                  <a:lnTo>
                    <a:pt x="0" y="2515376"/>
                  </a:lnTo>
                  <a:lnTo>
                    <a:pt x="0" y="0"/>
                  </a:lnTo>
                  <a:lnTo>
                    <a:pt x="0" y="0"/>
                  </a:lnTo>
                  <a:close/>
                </a:path>
              </a:pathLst>
            </a:custGeom>
            <a:solidFill>
              <a:srgbClr val="FFFFFF"/>
            </a:solidFill>
            <a:ln w="15272" cap="flat">
              <a:solidFill>
                <a:srgbClr val="4BACC6"/>
              </a:solidFill>
              <a:prstDash val="solid"/>
              <a:miter/>
            </a:ln>
          </p:spPr>
          <p:txBody>
            <a:bodyPr rtlCol="0" anchor="ctr"/>
            <a:lstStyle/>
            <a:p>
              <a:pPr defTabSz="457200"/>
              <a:endParaRPr lang="en-US" sz="2000">
                <a:solidFill>
                  <a:prstClr val="black"/>
                </a:solidFill>
              </a:endParaRPr>
            </a:p>
          </p:txBody>
        </p:sp>
        <p:grpSp>
          <p:nvGrpSpPr>
            <p:cNvPr id="37" name="Graphic 4">
              <a:extLst>
                <a:ext uri="{FF2B5EF4-FFF2-40B4-BE49-F238E27FC236}">
                  <a16:creationId xmlns:a16="http://schemas.microsoft.com/office/drawing/2014/main" id="{3A40BF48-00C9-A0C8-B21F-D2D257B42144}"/>
                </a:ext>
              </a:extLst>
            </p:cNvPr>
            <p:cNvGrpSpPr/>
            <p:nvPr/>
          </p:nvGrpSpPr>
          <p:grpSpPr>
            <a:xfrm>
              <a:off x="7969270" y="2459563"/>
              <a:ext cx="240698" cy="94008"/>
              <a:chOff x="6427542" y="1833175"/>
              <a:chExt cx="240698" cy="94008"/>
            </a:xfrm>
            <a:solidFill>
              <a:sysClr val="windowText" lastClr="000000"/>
            </a:solidFill>
          </p:grpSpPr>
          <p:sp>
            <p:nvSpPr>
              <p:cNvPr id="38" name="Freeform 8">
                <a:extLst>
                  <a:ext uri="{FF2B5EF4-FFF2-40B4-BE49-F238E27FC236}">
                    <a16:creationId xmlns:a16="http://schemas.microsoft.com/office/drawing/2014/main" id="{238669A9-583F-A55B-7389-FE29BF76B665}"/>
                  </a:ext>
                </a:extLst>
              </p:cNvPr>
              <p:cNvSpPr/>
              <p:nvPr/>
            </p:nvSpPr>
            <p:spPr>
              <a:xfrm>
                <a:off x="6427542" y="1880180"/>
                <a:ext cx="164286" cy="12703"/>
              </a:xfrm>
              <a:custGeom>
                <a:avLst/>
                <a:gdLst>
                  <a:gd name="connsiteX0" fmla="*/ 0 w 164286"/>
                  <a:gd name="connsiteY0" fmla="*/ 0 h 12703"/>
                  <a:gd name="connsiteX1" fmla="*/ 164286 w 164286"/>
                  <a:gd name="connsiteY1" fmla="*/ 0 h 12703"/>
                </a:gdLst>
                <a:ahLst/>
                <a:cxnLst>
                  <a:cxn ang="0">
                    <a:pos x="connsiteX0" y="connsiteY0"/>
                  </a:cxn>
                  <a:cxn ang="0">
                    <a:pos x="connsiteX1" y="connsiteY1"/>
                  </a:cxn>
                </a:cxnLst>
                <a:rect l="l" t="t" r="r" b="b"/>
                <a:pathLst>
                  <a:path w="164286" h="12703">
                    <a:moveTo>
                      <a:pt x="0" y="0"/>
                    </a:moveTo>
                    <a:lnTo>
                      <a:pt x="164286" y="0"/>
                    </a:lnTo>
                  </a:path>
                </a:pathLst>
              </a:custGeom>
              <a:grpFill/>
              <a:ln w="12726" cap="flat">
                <a:solidFill>
                  <a:sysClr val="windowText" lastClr="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sp>
            <p:nvSpPr>
              <p:cNvPr id="39" name="Freeform 9">
                <a:extLst>
                  <a:ext uri="{FF2B5EF4-FFF2-40B4-BE49-F238E27FC236}">
                    <a16:creationId xmlns:a16="http://schemas.microsoft.com/office/drawing/2014/main" id="{BADF7F2D-C4BC-D67E-867F-52A0F2B0AAF3}"/>
                  </a:ext>
                </a:extLst>
              </p:cNvPr>
              <p:cNvSpPr/>
              <p:nvPr/>
            </p:nvSpPr>
            <p:spPr>
              <a:xfrm>
                <a:off x="6556169" y="1833175"/>
                <a:ext cx="112071" cy="94008"/>
              </a:xfrm>
              <a:custGeom>
                <a:avLst/>
                <a:gdLst>
                  <a:gd name="connsiteX0" fmla="*/ 0 w 112071"/>
                  <a:gd name="connsiteY0" fmla="*/ 94009 h 94008"/>
                  <a:gd name="connsiteX1" fmla="*/ 20377 w 112071"/>
                  <a:gd name="connsiteY1" fmla="*/ 47004 h 94008"/>
                  <a:gd name="connsiteX2" fmla="*/ 0 w 112071"/>
                  <a:gd name="connsiteY2" fmla="*/ 0 h 94008"/>
                  <a:gd name="connsiteX3" fmla="*/ 112071 w 112071"/>
                  <a:gd name="connsiteY3" fmla="*/ 47004 h 94008"/>
                  <a:gd name="connsiteX4" fmla="*/ 0 w 112071"/>
                  <a:gd name="connsiteY4" fmla="*/ 94009 h 9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 h="94008">
                    <a:moveTo>
                      <a:pt x="0" y="94009"/>
                    </a:moveTo>
                    <a:lnTo>
                      <a:pt x="20377" y="47004"/>
                    </a:lnTo>
                    <a:lnTo>
                      <a:pt x="0" y="0"/>
                    </a:lnTo>
                    <a:lnTo>
                      <a:pt x="112071" y="47004"/>
                    </a:lnTo>
                    <a:lnTo>
                      <a:pt x="0" y="94009"/>
                    </a:lnTo>
                    <a:close/>
                  </a:path>
                </a:pathLst>
              </a:custGeom>
              <a:grpFill/>
              <a:ln w="12726"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grpSp>
        <p:grpSp>
          <p:nvGrpSpPr>
            <p:cNvPr id="40" name="Graphic 4">
              <a:extLst>
                <a:ext uri="{FF2B5EF4-FFF2-40B4-BE49-F238E27FC236}">
                  <a16:creationId xmlns:a16="http://schemas.microsoft.com/office/drawing/2014/main" id="{C39A6B26-A56C-4ED9-40A4-46515764C89D}"/>
                </a:ext>
              </a:extLst>
            </p:cNvPr>
            <p:cNvGrpSpPr/>
            <p:nvPr/>
          </p:nvGrpSpPr>
          <p:grpSpPr>
            <a:xfrm>
              <a:off x="5766480" y="2461825"/>
              <a:ext cx="261075" cy="94008"/>
              <a:chOff x="5147638" y="1833175"/>
              <a:chExt cx="261075" cy="94008"/>
            </a:xfrm>
            <a:solidFill>
              <a:sysClr val="windowText" lastClr="000000"/>
            </a:solidFill>
          </p:grpSpPr>
          <p:sp>
            <p:nvSpPr>
              <p:cNvPr id="41" name="Freeform 11">
                <a:extLst>
                  <a:ext uri="{FF2B5EF4-FFF2-40B4-BE49-F238E27FC236}">
                    <a16:creationId xmlns:a16="http://schemas.microsoft.com/office/drawing/2014/main" id="{B828AA03-CA82-401B-5D89-BFE9F0829634}"/>
                  </a:ext>
                </a:extLst>
              </p:cNvPr>
              <p:cNvSpPr/>
              <p:nvPr/>
            </p:nvSpPr>
            <p:spPr>
              <a:xfrm>
                <a:off x="5147638" y="1880180"/>
                <a:ext cx="184662" cy="12703"/>
              </a:xfrm>
              <a:custGeom>
                <a:avLst/>
                <a:gdLst>
                  <a:gd name="connsiteX0" fmla="*/ 0 w 184662"/>
                  <a:gd name="connsiteY0" fmla="*/ 0 h 12703"/>
                  <a:gd name="connsiteX1" fmla="*/ 184663 w 184662"/>
                  <a:gd name="connsiteY1" fmla="*/ 0 h 12703"/>
                </a:gdLst>
                <a:ahLst/>
                <a:cxnLst>
                  <a:cxn ang="0">
                    <a:pos x="connsiteX0" y="connsiteY0"/>
                  </a:cxn>
                  <a:cxn ang="0">
                    <a:pos x="connsiteX1" y="connsiteY1"/>
                  </a:cxn>
                </a:cxnLst>
                <a:rect l="l" t="t" r="r" b="b"/>
                <a:pathLst>
                  <a:path w="184662" h="12703">
                    <a:moveTo>
                      <a:pt x="0" y="0"/>
                    </a:moveTo>
                    <a:lnTo>
                      <a:pt x="184663" y="0"/>
                    </a:lnTo>
                  </a:path>
                </a:pathLst>
              </a:custGeom>
              <a:grpFill/>
              <a:ln w="12726" cap="flat">
                <a:solidFill>
                  <a:sysClr val="windowText" lastClr="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sp>
            <p:nvSpPr>
              <p:cNvPr id="42" name="Freeform 12">
                <a:extLst>
                  <a:ext uri="{FF2B5EF4-FFF2-40B4-BE49-F238E27FC236}">
                    <a16:creationId xmlns:a16="http://schemas.microsoft.com/office/drawing/2014/main" id="{F0C7C353-06C3-3FAA-BCC5-6889A47237C6}"/>
                  </a:ext>
                </a:extLst>
              </p:cNvPr>
              <p:cNvSpPr/>
              <p:nvPr/>
            </p:nvSpPr>
            <p:spPr>
              <a:xfrm>
                <a:off x="5296642" y="1833175"/>
                <a:ext cx="112071" cy="94008"/>
              </a:xfrm>
              <a:custGeom>
                <a:avLst/>
                <a:gdLst>
                  <a:gd name="connsiteX0" fmla="*/ 0 w 112071"/>
                  <a:gd name="connsiteY0" fmla="*/ 94009 h 94008"/>
                  <a:gd name="connsiteX1" fmla="*/ 20377 w 112071"/>
                  <a:gd name="connsiteY1" fmla="*/ 47004 h 94008"/>
                  <a:gd name="connsiteX2" fmla="*/ 0 w 112071"/>
                  <a:gd name="connsiteY2" fmla="*/ 0 h 94008"/>
                  <a:gd name="connsiteX3" fmla="*/ 112071 w 112071"/>
                  <a:gd name="connsiteY3" fmla="*/ 47004 h 94008"/>
                  <a:gd name="connsiteX4" fmla="*/ 0 w 112071"/>
                  <a:gd name="connsiteY4" fmla="*/ 94009 h 9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71" h="94008">
                    <a:moveTo>
                      <a:pt x="0" y="94009"/>
                    </a:moveTo>
                    <a:lnTo>
                      <a:pt x="20377" y="47004"/>
                    </a:lnTo>
                    <a:lnTo>
                      <a:pt x="0" y="0"/>
                    </a:lnTo>
                    <a:lnTo>
                      <a:pt x="112071" y="47004"/>
                    </a:lnTo>
                    <a:lnTo>
                      <a:pt x="0" y="94009"/>
                    </a:lnTo>
                    <a:close/>
                  </a:path>
                </a:pathLst>
              </a:custGeom>
              <a:grpFill/>
              <a:ln w="12726" cap="flat">
                <a:solidFill>
                  <a:sysClr val="windowText" lastClr="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grpSp>
        <p:sp>
          <p:nvSpPr>
            <p:cNvPr id="43" name="Freeform 13">
              <a:extLst>
                <a:ext uri="{FF2B5EF4-FFF2-40B4-BE49-F238E27FC236}">
                  <a16:creationId xmlns:a16="http://schemas.microsoft.com/office/drawing/2014/main" id="{14D9526E-93B9-94C0-E6A6-00447E169979}"/>
                </a:ext>
              </a:extLst>
            </p:cNvPr>
            <p:cNvSpPr/>
            <p:nvPr/>
          </p:nvSpPr>
          <p:spPr>
            <a:xfrm>
              <a:off x="5638996" y="1995408"/>
              <a:ext cx="127484" cy="1542708"/>
            </a:xfrm>
            <a:custGeom>
              <a:avLst/>
              <a:gdLst>
                <a:gd name="connsiteX0" fmla="*/ 0 w 240698"/>
                <a:gd name="connsiteY0" fmla="*/ 1042992 h 1042991"/>
                <a:gd name="connsiteX1" fmla="*/ 240699 w 240698"/>
                <a:gd name="connsiteY1" fmla="*/ 1042992 h 1042991"/>
                <a:gd name="connsiteX2" fmla="*/ 240699 w 240698"/>
                <a:gd name="connsiteY2" fmla="*/ 0 h 1042991"/>
                <a:gd name="connsiteX3" fmla="*/ 0 w 240698"/>
                <a:gd name="connsiteY3" fmla="*/ 0 h 1042991"/>
              </a:gdLst>
              <a:ahLst/>
              <a:cxnLst>
                <a:cxn ang="0">
                  <a:pos x="connsiteX0" y="connsiteY0"/>
                </a:cxn>
                <a:cxn ang="0">
                  <a:pos x="connsiteX1" y="connsiteY1"/>
                </a:cxn>
                <a:cxn ang="0">
                  <a:pos x="connsiteX2" y="connsiteY2"/>
                </a:cxn>
                <a:cxn ang="0">
                  <a:pos x="connsiteX3" y="connsiteY3"/>
                </a:cxn>
              </a:cxnLst>
              <a:rect l="l" t="t" r="r" b="b"/>
              <a:pathLst>
                <a:path w="240698" h="1042991">
                  <a:moveTo>
                    <a:pt x="0" y="1042992"/>
                  </a:moveTo>
                  <a:lnTo>
                    <a:pt x="240699" y="1042992"/>
                  </a:lnTo>
                  <a:lnTo>
                    <a:pt x="240699" y="0"/>
                  </a:lnTo>
                  <a:lnTo>
                    <a:pt x="0" y="0"/>
                  </a:lnTo>
                </a:path>
              </a:pathLst>
            </a:custGeom>
            <a:noFill/>
            <a:ln w="12726" cap="flat">
              <a:solidFill>
                <a:sysClr val="windowText" lastClr="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endParaRPr>
            </a:p>
          </p:txBody>
        </p:sp>
        <p:sp>
          <p:nvSpPr>
            <p:cNvPr id="44" name="Freeform 15">
              <a:extLst>
                <a:ext uri="{FF2B5EF4-FFF2-40B4-BE49-F238E27FC236}">
                  <a16:creationId xmlns:a16="http://schemas.microsoft.com/office/drawing/2014/main" id="{E00346D4-A96C-7C1C-6D90-4F64DE67F5D3}"/>
                </a:ext>
              </a:extLst>
            </p:cNvPr>
            <p:cNvSpPr/>
            <p:nvPr/>
          </p:nvSpPr>
          <p:spPr>
            <a:xfrm>
              <a:off x="8206585" y="1772002"/>
              <a:ext cx="1892881" cy="1428398"/>
            </a:xfrm>
            <a:custGeom>
              <a:avLst/>
              <a:gdLst>
                <a:gd name="connsiteX0" fmla="*/ 0 w 2228689"/>
                <a:gd name="connsiteY0" fmla="*/ 0 h 1333911"/>
                <a:gd name="connsiteX1" fmla="*/ 2228689 w 2228689"/>
                <a:gd name="connsiteY1" fmla="*/ 0 h 1333911"/>
                <a:gd name="connsiteX2" fmla="*/ 2228689 w 2228689"/>
                <a:gd name="connsiteY2" fmla="*/ 1143353 h 1333911"/>
                <a:gd name="connsiteX3" fmla="*/ 2037659 w 2228689"/>
                <a:gd name="connsiteY3" fmla="*/ 1333912 h 1333911"/>
                <a:gd name="connsiteX4" fmla="*/ 0 w 2228689"/>
                <a:gd name="connsiteY4" fmla="*/ 1333912 h 1333911"/>
                <a:gd name="connsiteX5" fmla="*/ 0 w 2228689"/>
                <a:gd name="connsiteY5" fmla="*/ 0 h 1333911"/>
                <a:gd name="connsiteX6" fmla="*/ 0 w 2228689"/>
                <a:gd name="connsiteY6" fmla="*/ 0 h 13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689" h="1333911">
                  <a:moveTo>
                    <a:pt x="0" y="0"/>
                  </a:moveTo>
                  <a:lnTo>
                    <a:pt x="2228689" y="0"/>
                  </a:lnTo>
                  <a:lnTo>
                    <a:pt x="2228689" y="1143353"/>
                  </a:lnTo>
                  <a:cubicBezTo>
                    <a:pt x="2228689" y="1248796"/>
                    <a:pt x="2143362" y="1333912"/>
                    <a:pt x="2037659" y="1333912"/>
                  </a:cubicBezTo>
                  <a:lnTo>
                    <a:pt x="0" y="1333912"/>
                  </a:lnTo>
                  <a:lnTo>
                    <a:pt x="0" y="0"/>
                  </a:lnTo>
                  <a:lnTo>
                    <a:pt x="0" y="0"/>
                  </a:lnTo>
                  <a:close/>
                </a:path>
              </a:pathLst>
            </a:custGeom>
            <a:solidFill>
              <a:srgbClr val="FFFFFF"/>
            </a:solidFill>
            <a:ln w="15272" cap="flat">
              <a:solidFill>
                <a:srgbClr val="3C185B"/>
              </a:solidFill>
              <a:prstDash val="solid"/>
              <a:miter/>
            </a:ln>
          </p:spPr>
          <p:txBody>
            <a:bodyPr rtlCol="0" anchor="ctr"/>
            <a:lstStyle/>
            <a:p>
              <a:pPr defTabSz="457200"/>
              <a:endParaRPr lang="en-US" sz="2000">
                <a:solidFill>
                  <a:prstClr val="black"/>
                </a:solidFill>
              </a:endParaRPr>
            </a:p>
          </p:txBody>
        </p:sp>
        <p:sp>
          <p:nvSpPr>
            <p:cNvPr id="45" name="Freeform 18">
              <a:extLst>
                <a:ext uri="{FF2B5EF4-FFF2-40B4-BE49-F238E27FC236}">
                  <a16:creationId xmlns:a16="http://schemas.microsoft.com/office/drawing/2014/main" id="{2A67015B-A18E-C9A8-1BF9-EB0B34E76C11}"/>
                </a:ext>
              </a:extLst>
            </p:cNvPr>
            <p:cNvSpPr/>
            <p:nvPr/>
          </p:nvSpPr>
          <p:spPr>
            <a:xfrm>
              <a:off x="8206585" y="1772002"/>
              <a:ext cx="1892882" cy="571676"/>
            </a:xfrm>
            <a:custGeom>
              <a:avLst/>
              <a:gdLst>
                <a:gd name="connsiteX0" fmla="*/ 0 w 2228689"/>
                <a:gd name="connsiteY0" fmla="*/ 0 h 571676"/>
                <a:gd name="connsiteX1" fmla="*/ 2228689 w 2228689"/>
                <a:gd name="connsiteY1" fmla="*/ 0 h 571676"/>
                <a:gd name="connsiteX2" fmla="*/ 2228689 w 2228689"/>
                <a:gd name="connsiteY2" fmla="*/ 571676 h 571676"/>
                <a:gd name="connsiteX3" fmla="*/ 0 w 2228689"/>
                <a:gd name="connsiteY3" fmla="*/ 571676 h 571676"/>
              </a:gdLst>
              <a:ahLst/>
              <a:cxnLst>
                <a:cxn ang="0">
                  <a:pos x="connsiteX0" y="connsiteY0"/>
                </a:cxn>
                <a:cxn ang="0">
                  <a:pos x="connsiteX1" y="connsiteY1"/>
                </a:cxn>
                <a:cxn ang="0">
                  <a:pos x="connsiteX2" y="connsiteY2"/>
                </a:cxn>
                <a:cxn ang="0">
                  <a:pos x="connsiteX3" y="connsiteY3"/>
                </a:cxn>
              </a:cxnLst>
              <a:rect l="l" t="t" r="r" b="b"/>
              <a:pathLst>
                <a:path w="2228689" h="571676">
                  <a:moveTo>
                    <a:pt x="0" y="0"/>
                  </a:moveTo>
                  <a:lnTo>
                    <a:pt x="2228689" y="0"/>
                  </a:lnTo>
                  <a:lnTo>
                    <a:pt x="2228689" y="571676"/>
                  </a:lnTo>
                  <a:lnTo>
                    <a:pt x="0" y="571676"/>
                  </a:lnTo>
                  <a:close/>
                </a:path>
              </a:pathLst>
            </a:custGeom>
            <a:solidFill>
              <a:srgbClr val="3C185B"/>
            </a:solidFill>
            <a:ln w="15272" cap="flat">
              <a:solidFill>
                <a:srgbClr val="3C185B"/>
              </a:solidFill>
              <a:prstDash val="solid"/>
              <a:miter/>
            </a:ln>
          </p:spPr>
          <p:txBody>
            <a:bodyPr rtlCol="0" anchor="ctr"/>
            <a:lstStyle/>
            <a:p>
              <a:pPr defTabSz="457200"/>
              <a:endParaRPr lang="en-US" sz="2000">
                <a:solidFill>
                  <a:prstClr val="black"/>
                </a:solidFill>
              </a:endParaRPr>
            </a:p>
          </p:txBody>
        </p:sp>
        <p:sp>
          <p:nvSpPr>
            <p:cNvPr id="46" name="Freeform 21">
              <a:extLst>
                <a:ext uri="{FF2B5EF4-FFF2-40B4-BE49-F238E27FC236}">
                  <a16:creationId xmlns:a16="http://schemas.microsoft.com/office/drawing/2014/main" id="{BBFC188C-6E62-DEC1-86B1-A88FE970B416}"/>
                </a:ext>
              </a:extLst>
            </p:cNvPr>
            <p:cNvSpPr/>
            <p:nvPr/>
          </p:nvSpPr>
          <p:spPr>
            <a:xfrm>
              <a:off x="1450583" y="1766244"/>
              <a:ext cx="2037658" cy="430662"/>
            </a:xfrm>
            <a:custGeom>
              <a:avLst/>
              <a:gdLst>
                <a:gd name="connsiteX0" fmla="*/ 0 w 2302554"/>
                <a:gd name="connsiteY0" fmla="*/ 0 h 430662"/>
                <a:gd name="connsiteX1" fmla="*/ 2302554 w 2302554"/>
                <a:gd name="connsiteY1" fmla="*/ 0 h 430662"/>
                <a:gd name="connsiteX2" fmla="*/ 2302554 w 2302554"/>
                <a:gd name="connsiteY2" fmla="*/ 430663 h 430662"/>
                <a:gd name="connsiteX3" fmla="*/ 0 w 2302554"/>
                <a:gd name="connsiteY3" fmla="*/ 430663 h 430662"/>
              </a:gdLst>
              <a:ahLst/>
              <a:cxnLst>
                <a:cxn ang="0">
                  <a:pos x="connsiteX0" y="connsiteY0"/>
                </a:cxn>
                <a:cxn ang="0">
                  <a:pos x="connsiteX1" y="connsiteY1"/>
                </a:cxn>
                <a:cxn ang="0">
                  <a:pos x="connsiteX2" y="connsiteY2"/>
                </a:cxn>
                <a:cxn ang="0">
                  <a:pos x="connsiteX3" y="connsiteY3"/>
                </a:cxn>
              </a:cxnLst>
              <a:rect l="l" t="t" r="r" b="b"/>
              <a:pathLst>
                <a:path w="2302554" h="430662">
                  <a:moveTo>
                    <a:pt x="0" y="0"/>
                  </a:moveTo>
                  <a:lnTo>
                    <a:pt x="2302554" y="0"/>
                  </a:lnTo>
                  <a:lnTo>
                    <a:pt x="2302554" y="430663"/>
                  </a:lnTo>
                  <a:lnTo>
                    <a:pt x="0" y="430663"/>
                  </a:lnTo>
                  <a:close/>
                </a:path>
              </a:pathLst>
            </a:custGeom>
            <a:solidFill>
              <a:srgbClr val="98D3E3"/>
            </a:solidFill>
            <a:ln w="15272" cap="flat">
              <a:solidFill>
                <a:srgbClr val="4BACC6"/>
              </a:solidFill>
              <a:prstDash val="solid"/>
              <a:miter/>
            </a:ln>
          </p:spPr>
          <p:txBody>
            <a:bodyPr rtlCol="0" anchor="ctr"/>
            <a:lstStyle/>
            <a:p>
              <a:pPr defTabSz="457200"/>
              <a:endParaRPr lang="en-US" sz="2000">
                <a:solidFill>
                  <a:prstClr val="black"/>
                </a:solidFill>
              </a:endParaRPr>
            </a:p>
          </p:txBody>
        </p:sp>
        <p:sp>
          <p:nvSpPr>
            <p:cNvPr id="47" name="Freeform 24">
              <a:extLst>
                <a:ext uri="{FF2B5EF4-FFF2-40B4-BE49-F238E27FC236}">
                  <a16:creationId xmlns:a16="http://schemas.microsoft.com/office/drawing/2014/main" id="{CEBA53E7-95D1-A6C0-8025-810721C4777E}"/>
                </a:ext>
              </a:extLst>
            </p:cNvPr>
            <p:cNvSpPr/>
            <p:nvPr/>
          </p:nvSpPr>
          <p:spPr>
            <a:xfrm>
              <a:off x="6686389" y="3540388"/>
              <a:ext cx="3413078" cy="430662"/>
            </a:xfrm>
            <a:custGeom>
              <a:avLst/>
              <a:gdLst>
                <a:gd name="connsiteX0" fmla="*/ 0 w 3413078"/>
                <a:gd name="connsiteY0" fmla="*/ 0 h 430662"/>
                <a:gd name="connsiteX1" fmla="*/ 3413078 w 3413078"/>
                <a:gd name="connsiteY1" fmla="*/ 0 h 430662"/>
                <a:gd name="connsiteX2" fmla="*/ 3413078 w 3413078"/>
                <a:gd name="connsiteY2" fmla="*/ 430663 h 430662"/>
                <a:gd name="connsiteX3" fmla="*/ 0 w 3413078"/>
                <a:gd name="connsiteY3" fmla="*/ 430663 h 430662"/>
              </a:gdLst>
              <a:ahLst/>
              <a:cxnLst>
                <a:cxn ang="0">
                  <a:pos x="connsiteX0" y="connsiteY0"/>
                </a:cxn>
                <a:cxn ang="0">
                  <a:pos x="connsiteX1" y="connsiteY1"/>
                </a:cxn>
                <a:cxn ang="0">
                  <a:pos x="connsiteX2" y="connsiteY2"/>
                </a:cxn>
                <a:cxn ang="0">
                  <a:pos x="connsiteX3" y="connsiteY3"/>
                </a:cxn>
              </a:cxnLst>
              <a:rect l="l" t="t" r="r" b="b"/>
              <a:pathLst>
                <a:path w="3413078" h="430662">
                  <a:moveTo>
                    <a:pt x="0" y="0"/>
                  </a:moveTo>
                  <a:lnTo>
                    <a:pt x="3413078" y="0"/>
                  </a:lnTo>
                  <a:lnTo>
                    <a:pt x="3413078" y="430663"/>
                  </a:lnTo>
                  <a:lnTo>
                    <a:pt x="0" y="430663"/>
                  </a:lnTo>
                  <a:close/>
                </a:path>
              </a:pathLst>
            </a:custGeom>
            <a:solidFill>
              <a:srgbClr val="F9B000"/>
            </a:solidFill>
            <a:ln w="15272" cap="flat">
              <a:solidFill>
                <a:srgbClr val="F9B000"/>
              </a:solidFill>
              <a:prstDash val="solid"/>
              <a:miter/>
            </a:ln>
          </p:spPr>
          <p:txBody>
            <a:bodyPr rtlCol="0" anchor="ctr"/>
            <a:lstStyle/>
            <a:p>
              <a:pPr defTabSz="457200"/>
              <a:endParaRPr lang="en-US" sz="2000">
                <a:solidFill>
                  <a:prstClr val="black"/>
                </a:solidFill>
              </a:endParaRPr>
            </a:p>
          </p:txBody>
        </p:sp>
        <p:sp>
          <p:nvSpPr>
            <p:cNvPr id="48" name="Freeform 25">
              <a:extLst>
                <a:ext uri="{FF2B5EF4-FFF2-40B4-BE49-F238E27FC236}">
                  <a16:creationId xmlns:a16="http://schemas.microsoft.com/office/drawing/2014/main" id="{CD910A8A-B0AC-4F9C-EB86-F28A83BE88D0}"/>
                </a:ext>
              </a:extLst>
            </p:cNvPr>
            <p:cNvSpPr/>
            <p:nvPr/>
          </p:nvSpPr>
          <p:spPr>
            <a:xfrm>
              <a:off x="6025888" y="2203936"/>
              <a:ext cx="1018829" cy="609788"/>
            </a:xfrm>
            <a:custGeom>
              <a:avLst/>
              <a:gdLst>
                <a:gd name="connsiteX0" fmla="*/ 0 w 1018829"/>
                <a:gd name="connsiteY0" fmla="*/ 0 h 609788"/>
                <a:gd name="connsiteX1" fmla="*/ 1018829 w 1018829"/>
                <a:gd name="connsiteY1" fmla="*/ 0 h 609788"/>
                <a:gd name="connsiteX2" fmla="*/ 1018829 w 1018829"/>
                <a:gd name="connsiteY2" fmla="*/ 482749 h 609788"/>
                <a:gd name="connsiteX3" fmla="*/ 891476 w 1018829"/>
                <a:gd name="connsiteY3" fmla="*/ 609788 h 609788"/>
                <a:gd name="connsiteX4" fmla="*/ 0 w 1018829"/>
                <a:gd name="connsiteY4" fmla="*/ 609788 h 609788"/>
                <a:gd name="connsiteX5" fmla="*/ 0 w 1018829"/>
                <a:gd name="connsiteY5" fmla="*/ 0 h 609788"/>
                <a:gd name="connsiteX6" fmla="*/ 0 w 1018829"/>
                <a:gd name="connsiteY6" fmla="*/ 0 h 60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829" h="609788">
                  <a:moveTo>
                    <a:pt x="0" y="0"/>
                  </a:moveTo>
                  <a:lnTo>
                    <a:pt x="1018829" y="0"/>
                  </a:lnTo>
                  <a:lnTo>
                    <a:pt x="1018829" y="482749"/>
                  </a:lnTo>
                  <a:cubicBezTo>
                    <a:pt x="1018829" y="552621"/>
                    <a:pt x="961520" y="609788"/>
                    <a:pt x="891476" y="609788"/>
                  </a:cubicBezTo>
                  <a:lnTo>
                    <a:pt x="0" y="609788"/>
                  </a:lnTo>
                  <a:lnTo>
                    <a:pt x="0" y="0"/>
                  </a:lnTo>
                  <a:lnTo>
                    <a:pt x="0" y="0"/>
                  </a:lnTo>
                  <a:close/>
                </a:path>
              </a:pathLst>
            </a:custGeom>
            <a:solidFill>
              <a:srgbClr val="3C185B"/>
            </a:solidFill>
            <a:ln w="12726" cap="flat">
              <a:noFill/>
              <a:prstDash val="solid"/>
              <a:miter/>
            </a:ln>
          </p:spPr>
          <p:txBody>
            <a:bodyPr rtlCol="0" anchor="ctr"/>
            <a:lstStyle/>
            <a:p>
              <a:pPr defTabSz="457200"/>
              <a:endParaRPr lang="en-US" sz="2000">
                <a:solidFill>
                  <a:prstClr val="black"/>
                </a:solidFill>
              </a:endParaRPr>
            </a:p>
          </p:txBody>
        </p:sp>
        <p:sp>
          <p:nvSpPr>
            <p:cNvPr id="49" name="Freeform 28">
              <a:extLst>
                <a:ext uri="{FF2B5EF4-FFF2-40B4-BE49-F238E27FC236}">
                  <a16:creationId xmlns:a16="http://schemas.microsoft.com/office/drawing/2014/main" id="{D1398B11-1783-6E94-3F80-1FB36CEA9043}"/>
                </a:ext>
              </a:extLst>
            </p:cNvPr>
            <p:cNvSpPr/>
            <p:nvPr/>
          </p:nvSpPr>
          <p:spPr>
            <a:xfrm>
              <a:off x="6431681" y="3499736"/>
              <a:ext cx="509414" cy="508156"/>
            </a:xfrm>
            <a:custGeom>
              <a:avLst/>
              <a:gdLst>
                <a:gd name="connsiteX0" fmla="*/ 509415 w 509414"/>
                <a:gd name="connsiteY0" fmla="*/ 254078 h 508156"/>
                <a:gd name="connsiteX1" fmla="*/ 254707 w 509414"/>
                <a:gd name="connsiteY1" fmla="*/ 508157 h 508156"/>
                <a:gd name="connsiteX2" fmla="*/ 0 w 509414"/>
                <a:gd name="connsiteY2" fmla="*/ 254078 h 508156"/>
                <a:gd name="connsiteX3" fmla="*/ 254707 w 509414"/>
                <a:gd name="connsiteY3" fmla="*/ 0 h 508156"/>
                <a:gd name="connsiteX4" fmla="*/ 509415 w 509414"/>
                <a:gd name="connsiteY4" fmla="*/ 254078 h 508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4" h="508156">
                  <a:moveTo>
                    <a:pt x="509415" y="254078"/>
                  </a:moveTo>
                  <a:cubicBezTo>
                    <a:pt x="509415" y="394402"/>
                    <a:pt x="395378" y="508157"/>
                    <a:pt x="254707" y="508157"/>
                  </a:cubicBezTo>
                  <a:cubicBezTo>
                    <a:pt x="114036" y="508157"/>
                    <a:pt x="0" y="394402"/>
                    <a:pt x="0" y="254078"/>
                  </a:cubicBezTo>
                  <a:cubicBezTo>
                    <a:pt x="0" y="113755"/>
                    <a:pt x="114036" y="0"/>
                    <a:pt x="254707" y="0"/>
                  </a:cubicBezTo>
                  <a:cubicBezTo>
                    <a:pt x="395378" y="0"/>
                    <a:pt x="509415" y="113755"/>
                    <a:pt x="509415" y="254078"/>
                  </a:cubicBezTo>
                  <a:close/>
                </a:path>
              </a:pathLst>
            </a:custGeom>
            <a:solidFill>
              <a:srgbClr val="F9B000"/>
            </a:solidFill>
            <a:ln w="15272" cap="flat">
              <a:solidFill>
                <a:srgbClr val="FFFFFF"/>
              </a:solidFill>
              <a:prstDash val="solid"/>
              <a:miter/>
            </a:ln>
          </p:spPr>
          <p:txBody>
            <a:bodyPr rtlCol="0" anchor="ctr"/>
            <a:lstStyle/>
            <a:p>
              <a:pPr defTabSz="457200"/>
              <a:endParaRPr lang="en-US" sz="2000">
                <a:solidFill>
                  <a:prstClr val="black"/>
                </a:solidFill>
              </a:endParaRPr>
            </a:p>
          </p:txBody>
        </p:sp>
        <p:sp>
          <p:nvSpPr>
            <p:cNvPr id="50" name="Freeform 30">
              <a:extLst>
                <a:ext uri="{FF2B5EF4-FFF2-40B4-BE49-F238E27FC236}">
                  <a16:creationId xmlns:a16="http://schemas.microsoft.com/office/drawing/2014/main" id="{55372494-649A-5070-512C-A3D006A46D12}"/>
                </a:ext>
              </a:extLst>
            </p:cNvPr>
            <p:cNvSpPr/>
            <p:nvPr/>
          </p:nvSpPr>
          <p:spPr>
            <a:xfrm>
              <a:off x="6512169" y="4418230"/>
              <a:ext cx="333411" cy="298064"/>
            </a:xfrm>
            <a:custGeom>
              <a:avLst/>
              <a:gdLst>
                <a:gd name="connsiteX0" fmla="*/ 318384 w 318384"/>
                <a:gd name="connsiteY0" fmla="*/ 158799 h 317598"/>
                <a:gd name="connsiteX1" fmla="*/ 159192 w 318384"/>
                <a:gd name="connsiteY1" fmla="*/ 317598 h 317598"/>
                <a:gd name="connsiteX2" fmla="*/ 0 w 318384"/>
                <a:gd name="connsiteY2" fmla="*/ 158799 h 317598"/>
                <a:gd name="connsiteX3" fmla="*/ 159192 w 318384"/>
                <a:gd name="connsiteY3" fmla="*/ 0 h 317598"/>
                <a:gd name="connsiteX4" fmla="*/ 318384 w 318384"/>
                <a:gd name="connsiteY4" fmla="*/ 158799 h 31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84" h="317598">
                  <a:moveTo>
                    <a:pt x="318384" y="158799"/>
                  </a:moveTo>
                  <a:cubicBezTo>
                    <a:pt x="318384" y="246501"/>
                    <a:pt x="247111" y="317598"/>
                    <a:pt x="159192" y="317598"/>
                  </a:cubicBezTo>
                  <a:cubicBezTo>
                    <a:pt x="71273" y="317598"/>
                    <a:pt x="0" y="246501"/>
                    <a:pt x="0" y="158799"/>
                  </a:cubicBezTo>
                  <a:cubicBezTo>
                    <a:pt x="0" y="71097"/>
                    <a:pt x="71273" y="0"/>
                    <a:pt x="159192" y="0"/>
                  </a:cubicBezTo>
                  <a:cubicBezTo>
                    <a:pt x="247111" y="0"/>
                    <a:pt x="318384" y="71097"/>
                    <a:pt x="318384" y="158799"/>
                  </a:cubicBezTo>
                  <a:close/>
                </a:path>
              </a:pathLst>
            </a:custGeom>
            <a:solidFill>
              <a:srgbClr val="F9B000"/>
            </a:solidFill>
            <a:ln w="12726" cap="flat">
              <a:noFill/>
              <a:prstDash val="solid"/>
              <a:miter/>
            </a:ln>
          </p:spPr>
          <p:txBody>
            <a:bodyPr rtlCol="0" anchor="ctr"/>
            <a:lstStyle/>
            <a:p>
              <a:pPr defTabSz="457200"/>
              <a:endParaRPr lang="en-US" sz="2000">
                <a:solidFill>
                  <a:prstClr val="black"/>
                </a:solidFill>
              </a:endParaRPr>
            </a:p>
          </p:txBody>
        </p:sp>
        <p:sp>
          <p:nvSpPr>
            <p:cNvPr id="51" name="Freeform 31">
              <a:extLst>
                <a:ext uri="{FF2B5EF4-FFF2-40B4-BE49-F238E27FC236}">
                  <a16:creationId xmlns:a16="http://schemas.microsoft.com/office/drawing/2014/main" id="{AD17400E-4E38-59BB-E271-CDD7BA92F1F0}"/>
                </a:ext>
              </a:extLst>
            </p:cNvPr>
            <p:cNvSpPr/>
            <p:nvPr/>
          </p:nvSpPr>
          <p:spPr>
            <a:xfrm>
              <a:off x="6589600" y="3603908"/>
              <a:ext cx="220321" cy="317598"/>
            </a:xfrm>
            <a:custGeom>
              <a:avLst/>
              <a:gdLst>
                <a:gd name="connsiteX0" fmla="*/ 6368 w 220321"/>
                <a:gd name="connsiteY0" fmla="*/ 0 h 317598"/>
                <a:gd name="connsiteX1" fmla="*/ 0 w 220321"/>
                <a:gd name="connsiteY1" fmla="*/ 6352 h 317598"/>
                <a:gd name="connsiteX2" fmla="*/ 0 w 220321"/>
                <a:gd name="connsiteY2" fmla="*/ 311246 h 317598"/>
                <a:gd name="connsiteX3" fmla="*/ 6368 w 220321"/>
                <a:gd name="connsiteY3" fmla="*/ 317598 h 317598"/>
                <a:gd name="connsiteX4" fmla="*/ 12735 w 220321"/>
                <a:gd name="connsiteY4" fmla="*/ 311246 h 317598"/>
                <a:gd name="connsiteX5" fmla="*/ 12735 w 220321"/>
                <a:gd name="connsiteY5" fmla="*/ 6352 h 317598"/>
                <a:gd name="connsiteX6" fmla="*/ 6368 w 220321"/>
                <a:gd name="connsiteY6" fmla="*/ 0 h 317598"/>
                <a:gd name="connsiteX7" fmla="*/ 6368 w 220321"/>
                <a:gd name="connsiteY7" fmla="*/ 0 h 317598"/>
                <a:gd name="connsiteX8" fmla="*/ 45847 w 220321"/>
                <a:gd name="connsiteY8" fmla="*/ 0 h 317598"/>
                <a:gd name="connsiteX9" fmla="*/ 20376 w 220321"/>
                <a:gd name="connsiteY9" fmla="*/ 5082 h 317598"/>
                <a:gd name="connsiteX10" fmla="*/ 20376 w 220321"/>
                <a:gd name="connsiteY10" fmla="*/ 142284 h 317598"/>
                <a:gd name="connsiteX11" fmla="*/ 103156 w 220321"/>
                <a:gd name="connsiteY11" fmla="*/ 151177 h 317598"/>
                <a:gd name="connsiteX12" fmla="*/ 220322 w 220321"/>
                <a:gd name="connsiteY12" fmla="*/ 142284 h 317598"/>
                <a:gd name="connsiteX13" fmla="*/ 220322 w 220321"/>
                <a:gd name="connsiteY13" fmla="*/ 5082 h 317598"/>
                <a:gd name="connsiteX14" fmla="*/ 103156 w 220321"/>
                <a:gd name="connsiteY14" fmla="*/ 13974 h 317598"/>
                <a:gd name="connsiteX15" fmla="*/ 45847 w 220321"/>
                <a:gd name="connsiteY15" fmla="*/ 0 h 317598"/>
                <a:gd name="connsiteX16" fmla="*/ 45847 w 220321"/>
                <a:gd name="connsiteY16" fmla="*/ 0 h 31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321" h="317598">
                  <a:moveTo>
                    <a:pt x="6368" y="0"/>
                  </a:moveTo>
                  <a:cubicBezTo>
                    <a:pt x="2547" y="0"/>
                    <a:pt x="0" y="2541"/>
                    <a:pt x="0" y="6352"/>
                  </a:cubicBezTo>
                  <a:lnTo>
                    <a:pt x="0" y="311246"/>
                  </a:lnTo>
                  <a:cubicBezTo>
                    <a:pt x="0" y="315057"/>
                    <a:pt x="2547" y="317598"/>
                    <a:pt x="6368" y="317598"/>
                  </a:cubicBezTo>
                  <a:cubicBezTo>
                    <a:pt x="10188" y="317598"/>
                    <a:pt x="12735" y="315057"/>
                    <a:pt x="12735" y="311246"/>
                  </a:cubicBezTo>
                  <a:lnTo>
                    <a:pt x="12735" y="6352"/>
                  </a:lnTo>
                  <a:cubicBezTo>
                    <a:pt x="12735" y="2541"/>
                    <a:pt x="10188" y="0"/>
                    <a:pt x="6368" y="0"/>
                  </a:cubicBezTo>
                  <a:lnTo>
                    <a:pt x="6368" y="0"/>
                  </a:lnTo>
                  <a:close/>
                  <a:moveTo>
                    <a:pt x="45847" y="0"/>
                  </a:moveTo>
                  <a:cubicBezTo>
                    <a:pt x="28018" y="0"/>
                    <a:pt x="20376" y="5082"/>
                    <a:pt x="20376" y="5082"/>
                  </a:cubicBezTo>
                  <a:lnTo>
                    <a:pt x="20376" y="142284"/>
                  </a:lnTo>
                  <a:cubicBezTo>
                    <a:pt x="20376" y="142284"/>
                    <a:pt x="47121" y="128310"/>
                    <a:pt x="103156" y="151177"/>
                  </a:cubicBezTo>
                  <a:cubicBezTo>
                    <a:pt x="141362" y="167692"/>
                    <a:pt x="183389" y="165151"/>
                    <a:pt x="220322" y="142284"/>
                  </a:cubicBezTo>
                  <a:lnTo>
                    <a:pt x="220322" y="5082"/>
                  </a:lnTo>
                  <a:cubicBezTo>
                    <a:pt x="220322" y="5082"/>
                    <a:pt x="168107" y="41923"/>
                    <a:pt x="103156" y="13974"/>
                  </a:cubicBezTo>
                  <a:cubicBezTo>
                    <a:pt x="78959" y="3811"/>
                    <a:pt x="59856" y="0"/>
                    <a:pt x="45847" y="0"/>
                  </a:cubicBezTo>
                  <a:lnTo>
                    <a:pt x="45847" y="0"/>
                  </a:lnTo>
                  <a:close/>
                </a:path>
              </a:pathLst>
            </a:custGeom>
            <a:solidFill>
              <a:srgbClr val="FFFFFF"/>
            </a:solidFill>
            <a:ln w="12726" cap="flat">
              <a:noFill/>
              <a:prstDash val="solid"/>
              <a:miter/>
            </a:ln>
          </p:spPr>
          <p:txBody>
            <a:bodyPr rtlCol="0" anchor="ctr"/>
            <a:lstStyle/>
            <a:p>
              <a:pPr defTabSz="457200"/>
              <a:endParaRPr lang="en-US" sz="2000">
                <a:solidFill>
                  <a:prstClr val="black"/>
                </a:solidFill>
              </a:endParaRPr>
            </a:p>
          </p:txBody>
        </p:sp>
        <p:sp>
          <p:nvSpPr>
            <p:cNvPr id="52" name="TextBox 51">
              <a:extLst>
                <a:ext uri="{FF2B5EF4-FFF2-40B4-BE49-F238E27FC236}">
                  <a16:creationId xmlns:a16="http://schemas.microsoft.com/office/drawing/2014/main" id="{C8E9FA36-4A4F-6852-3F77-2C8FADA0CBC4}"/>
                </a:ext>
              </a:extLst>
            </p:cNvPr>
            <p:cNvSpPr txBox="1"/>
            <p:nvPr/>
          </p:nvSpPr>
          <p:spPr>
            <a:xfrm>
              <a:off x="6536093" y="4442053"/>
              <a:ext cx="327334" cy="240729"/>
            </a:xfrm>
            <a:prstGeom prst="rect">
              <a:avLst/>
            </a:prstGeom>
            <a:noFill/>
          </p:spPr>
          <p:txBody>
            <a:bodyPr wrap="square" rtlCol="0">
              <a:spAutoFit/>
            </a:bodyPr>
            <a:lstStyle/>
            <a:p>
              <a:pPr defTabSz="457200"/>
              <a:r>
                <a:rPr lang="en-US" sz="1400" b="1">
                  <a:ln/>
                  <a:solidFill>
                    <a:srgbClr val="FFFFFF"/>
                  </a:solidFill>
                  <a:cs typeface="Arial"/>
                  <a:sym typeface="Arial"/>
                  <a:rtl val="0"/>
                </a:rPr>
                <a:t>2º</a:t>
              </a:r>
            </a:p>
          </p:txBody>
        </p:sp>
        <p:sp>
          <p:nvSpPr>
            <p:cNvPr id="53" name="TextBox 52">
              <a:extLst>
                <a:ext uri="{FF2B5EF4-FFF2-40B4-BE49-F238E27FC236}">
                  <a16:creationId xmlns:a16="http://schemas.microsoft.com/office/drawing/2014/main" id="{609CD16A-AFA7-D218-56FA-46BD86C5F654}"/>
                </a:ext>
              </a:extLst>
            </p:cNvPr>
            <p:cNvSpPr txBox="1"/>
            <p:nvPr/>
          </p:nvSpPr>
          <p:spPr>
            <a:xfrm>
              <a:off x="1713597" y="1844152"/>
              <a:ext cx="1733167" cy="240729"/>
            </a:xfrm>
            <a:prstGeom prst="rect">
              <a:avLst/>
            </a:prstGeom>
            <a:noFill/>
          </p:spPr>
          <p:txBody>
            <a:bodyPr wrap="square" rtlCol="0">
              <a:spAutoFit/>
            </a:bodyPr>
            <a:lstStyle/>
            <a:p>
              <a:pPr defTabSz="457200"/>
              <a:r>
                <a:rPr lang="en-US" sz="1400" b="1">
                  <a:ln/>
                  <a:solidFill>
                    <a:srgbClr val="000000"/>
                  </a:solidFill>
                  <a:cs typeface="Arial"/>
                  <a:sym typeface="Arial"/>
                  <a:rtl val="0"/>
                </a:rPr>
                <a:t>Key eligibility criteria</a:t>
              </a:r>
            </a:p>
          </p:txBody>
        </p:sp>
        <p:sp>
          <p:nvSpPr>
            <p:cNvPr id="54" name="TextBox 53">
              <a:extLst>
                <a:ext uri="{FF2B5EF4-FFF2-40B4-BE49-F238E27FC236}">
                  <a16:creationId xmlns:a16="http://schemas.microsoft.com/office/drawing/2014/main" id="{817EAAB1-2C37-DA0A-6D99-0346E9E29C39}"/>
                </a:ext>
              </a:extLst>
            </p:cNvPr>
            <p:cNvSpPr txBox="1"/>
            <p:nvPr/>
          </p:nvSpPr>
          <p:spPr>
            <a:xfrm>
              <a:off x="7696448" y="3622107"/>
              <a:ext cx="1393330" cy="240729"/>
            </a:xfrm>
            <a:prstGeom prst="rect">
              <a:avLst/>
            </a:prstGeom>
            <a:noFill/>
          </p:spPr>
          <p:txBody>
            <a:bodyPr wrap="square" rtlCol="0">
              <a:spAutoFit/>
            </a:bodyPr>
            <a:lstStyle/>
            <a:p>
              <a:pPr algn="ctr" defTabSz="457200"/>
              <a:r>
                <a:rPr lang="en-US" sz="1400" b="1">
                  <a:ln/>
                  <a:solidFill>
                    <a:srgbClr val="000000"/>
                  </a:solidFill>
                  <a:cs typeface="Arial"/>
                  <a:sym typeface="Arial"/>
                  <a:rtl val="0"/>
                </a:rPr>
                <a:t>Study endpoints</a:t>
              </a:r>
            </a:p>
          </p:txBody>
        </p:sp>
        <p:sp>
          <p:nvSpPr>
            <p:cNvPr id="55" name="TextBox 54">
              <a:extLst>
                <a:ext uri="{FF2B5EF4-FFF2-40B4-BE49-F238E27FC236}">
                  <a16:creationId xmlns:a16="http://schemas.microsoft.com/office/drawing/2014/main" id="{7879D3E3-762F-E7B0-F7AB-101C51EC0658}"/>
                </a:ext>
              </a:extLst>
            </p:cNvPr>
            <p:cNvSpPr txBox="1"/>
            <p:nvPr/>
          </p:nvSpPr>
          <p:spPr>
            <a:xfrm>
              <a:off x="8206584" y="1824502"/>
              <a:ext cx="1892881" cy="409239"/>
            </a:xfrm>
            <a:prstGeom prst="rect">
              <a:avLst/>
            </a:prstGeom>
            <a:noFill/>
          </p:spPr>
          <p:txBody>
            <a:bodyPr wrap="square" rtlCol="0">
              <a:spAutoFit/>
            </a:bodyPr>
            <a:lstStyle/>
            <a:p>
              <a:pPr algn="ctr" defTabSz="457200"/>
              <a:r>
                <a:rPr lang="en-US" sz="1400" b="1">
                  <a:ln/>
                  <a:solidFill>
                    <a:srgbClr val="FFFFFF"/>
                  </a:solidFill>
                  <a:cs typeface="Arial"/>
                  <a:sym typeface="Arial"/>
                  <a:rtl val="0"/>
                </a:rPr>
                <a:t>Post-treatment follow-up per local practice</a:t>
              </a:r>
            </a:p>
          </p:txBody>
        </p:sp>
        <p:sp>
          <p:nvSpPr>
            <p:cNvPr id="56" name="Freeform 504">
              <a:extLst>
                <a:ext uri="{FF2B5EF4-FFF2-40B4-BE49-F238E27FC236}">
                  <a16:creationId xmlns:a16="http://schemas.microsoft.com/office/drawing/2014/main" id="{438E2506-54D0-7CA7-2552-6DAB22C811F1}"/>
                </a:ext>
              </a:extLst>
            </p:cNvPr>
            <p:cNvSpPr/>
            <p:nvPr/>
          </p:nvSpPr>
          <p:spPr>
            <a:xfrm>
              <a:off x="6941096" y="4376306"/>
              <a:ext cx="3059035" cy="12703"/>
            </a:xfrm>
            <a:custGeom>
              <a:avLst/>
              <a:gdLst>
                <a:gd name="connsiteX0" fmla="*/ 0 w 3059035"/>
                <a:gd name="connsiteY0" fmla="*/ 0 h 12703"/>
                <a:gd name="connsiteX1" fmla="*/ 3059035 w 3059035"/>
                <a:gd name="connsiteY1" fmla="*/ 0 h 12703"/>
              </a:gdLst>
              <a:ahLst/>
              <a:cxnLst>
                <a:cxn ang="0">
                  <a:pos x="connsiteX0" y="connsiteY0"/>
                </a:cxn>
                <a:cxn ang="0">
                  <a:pos x="connsiteX1" y="connsiteY1"/>
                </a:cxn>
              </a:cxnLst>
              <a:rect l="l" t="t" r="r" b="b"/>
              <a:pathLst>
                <a:path w="3059035" h="12703">
                  <a:moveTo>
                    <a:pt x="0" y="0"/>
                  </a:moveTo>
                  <a:lnTo>
                    <a:pt x="3059035" y="0"/>
                  </a:lnTo>
                </a:path>
              </a:pathLst>
            </a:custGeom>
            <a:ln w="15272" cap="flat">
              <a:solidFill>
                <a:srgbClr val="F9B000"/>
              </a:solidFill>
              <a:prstDash val="solid"/>
              <a:miter/>
            </a:ln>
          </p:spPr>
          <p:txBody>
            <a:bodyPr rtlCol="0" anchor="ctr"/>
            <a:lstStyle/>
            <a:p>
              <a:pPr defTabSz="457200"/>
              <a:endParaRPr lang="en-US" sz="2000">
                <a:solidFill>
                  <a:prstClr val="black"/>
                </a:solidFill>
              </a:endParaRPr>
            </a:p>
          </p:txBody>
        </p:sp>
        <p:grpSp>
          <p:nvGrpSpPr>
            <p:cNvPr id="57" name="Group 56">
              <a:extLst>
                <a:ext uri="{FF2B5EF4-FFF2-40B4-BE49-F238E27FC236}">
                  <a16:creationId xmlns:a16="http://schemas.microsoft.com/office/drawing/2014/main" id="{4241D582-BC03-F2B3-4B56-196BB41060C6}"/>
                </a:ext>
              </a:extLst>
            </p:cNvPr>
            <p:cNvGrpSpPr/>
            <p:nvPr/>
          </p:nvGrpSpPr>
          <p:grpSpPr>
            <a:xfrm>
              <a:off x="3593945" y="3319087"/>
              <a:ext cx="2045051" cy="1231137"/>
              <a:chOff x="2469995" y="2690437"/>
              <a:chExt cx="2045051" cy="1231137"/>
            </a:xfrm>
          </p:grpSpPr>
          <p:sp>
            <p:nvSpPr>
              <p:cNvPr id="58" name="Freeform 20">
                <a:extLst>
                  <a:ext uri="{FF2B5EF4-FFF2-40B4-BE49-F238E27FC236}">
                    <a16:creationId xmlns:a16="http://schemas.microsoft.com/office/drawing/2014/main" id="{B5A31E48-E2B0-921F-04D1-911DBA6EB9D2}"/>
                  </a:ext>
                </a:extLst>
              </p:cNvPr>
              <p:cNvSpPr/>
              <p:nvPr/>
            </p:nvSpPr>
            <p:spPr>
              <a:xfrm>
                <a:off x="2477388" y="2852717"/>
                <a:ext cx="2037658" cy="1068857"/>
              </a:xfrm>
              <a:custGeom>
                <a:avLst/>
                <a:gdLst>
                  <a:gd name="connsiteX0" fmla="*/ 0 w 2037658"/>
                  <a:gd name="connsiteY0" fmla="*/ 0 h 990905"/>
                  <a:gd name="connsiteX1" fmla="*/ 2037659 w 2037658"/>
                  <a:gd name="connsiteY1" fmla="*/ 0 h 990905"/>
                  <a:gd name="connsiteX2" fmla="*/ 2037659 w 2037658"/>
                  <a:gd name="connsiteY2" fmla="*/ 863867 h 990905"/>
                  <a:gd name="connsiteX3" fmla="*/ 1910305 w 2037658"/>
                  <a:gd name="connsiteY3" fmla="*/ 990906 h 990905"/>
                  <a:gd name="connsiteX4" fmla="*/ 0 w 2037658"/>
                  <a:gd name="connsiteY4" fmla="*/ 990906 h 990905"/>
                  <a:gd name="connsiteX5" fmla="*/ 0 w 2037658"/>
                  <a:gd name="connsiteY5" fmla="*/ 0 h 990905"/>
                  <a:gd name="connsiteX6" fmla="*/ 0 w 2037658"/>
                  <a:gd name="connsiteY6" fmla="*/ 0 h 9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658" h="990905">
                    <a:moveTo>
                      <a:pt x="0" y="0"/>
                    </a:moveTo>
                    <a:lnTo>
                      <a:pt x="2037659" y="0"/>
                    </a:lnTo>
                    <a:lnTo>
                      <a:pt x="2037659" y="863867"/>
                    </a:lnTo>
                    <a:cubicBezTo>
                      <a:pt x="2037659" y="933738"/>
                      <a:pt x="1980349" y="990906"/>
                      <a:pt x="1910305" y="990906"/>
                    </a:cubicBezTo>
                    <a:lnTo>
                      <a:pt x="0" y="990906"/>
                    </a:lnTo>
                    <a:lnTo>
                      <a:pt x="0" y="0"/>
                    </a:lnTo>
                    <a:lnTo>
                      <a:pt x="0" y="0"/>
                    </a:lnTo>
                    <a:close/>
                  </a:path>
                </a:pathLst>
              </a:custGeom>
              <a:solidFill>
                <a:srgbClr val="00365F"/>
              </a:solidFill>
              <a:ln w="15272" cap="flat">
                <a:solidFill>
                  <a:srgbClr val="003660"/>
                </a:solidFill>
                <a:prstDash val="solid"/>
                <a:miter/>
              </a:ln>
            </p:spPr>
            <p:txBody>
              <a:bodyPr rtlCol="0" anchor="ctr"/>
              <a:lstStyle/>
              <a:p>
                <a:pPr defTabSz="457200"/>
                <a:endParaRPr lang="en-US" sz="2000">
                  <a:solidFill>
                    <a:prstClr val="black"/>
                  </a:solidFill>
                </a:endParaRPr>
              </a:p>
            </p:txBody>
          </p:sp>
          <p:sp>
            <p:nvSpPr>
              <p:cNvPr id="59" name="Freeform 23">
                <a:extLst>
                  <a:ext uri="{FF2B5EF4-FFF2-40B4-BE49-F238E27FC236}">
                    <a16:creationId xmlns:a16="http://schemas.microsoft.com/office/drawing/2014/main" id="{D4EF28B2-A20A-655F-EC45-0B9751A8E8FF}"/>
                  </a:ext>
                </a:extLst>
              </p:cNvPr>
              <p:cNvSpPr/>
              <p:nvPr/>
            </p:nvSpPr>
            <p:spPr>
              <a:xfrm>
                <a:off x="2477388" y="2690437"/>
                <a:ext cx="2037658" cy="549750"/>
              </a:xfrm>
              <a:custGeom>
                <a:avLst/>
                <a:gdLst>
                  <a:gd name="connsiteX0" fmla="*/ 0 w 2037658"/>
                  <a:gd name="connsiteY0" fmla="*/ 0 h 431933"/>
                  <a:gd name="connsiteX1" fmla="*/ 2037659 w 2037658"/>
                  <a:gd name="connsiteY1" fmla="*/ 0 h 431933"/>
                  <a:gd name="connsiteX2" fmla="*/ 2037659 w 2037658"/>
                  <a:gd name="connsiteY2" fmla="*/ 431933 h 431933"/>
                  <a:gd name="connsiteX3" fmla="*/ 0 w 2037658"/>
                  <a:gd name="connsiteY3" fmla="*/ 431933 h 431933"/>
                </a:gdLst>
                <a:ahLst/>
                <a:cxnLst>
                  <a:cxn ang="0">
                    <a:pos x="connsiteX0" y="connsiteY0"/>
                  </a:cxn>
                  <a:cxn ang="0">
                    <a:pos x="connsiteX1" y="connsiteY1"/>
                  </a:cxn>
                  <a:cxn ang="0">
                    <a:pos x="connsiteX2" y="connsiteY2"/>
                  </a:cxn>
                  <a:cxn ang="0">
                    <a:pos x="connsiteX3" y="connsiteY3"/>
                  </a:cxn>
                </a:cxnLst>
                <a:rect l="l" t="t" r="r" b="b"/>
                <a:pathLst>
                  <a:path w="2037658" h="431933">
                    <a:moveTo>
                      <a:pt x="0" y="0"/>
                    </a:moveTo>
                    <a:lnTo>
                      <a:pt x="2037659" y="0"/>
                    </a:lnTo>
                    <a:lnTo>
                      <a:pt x="2037659" y="431933"/>
                    </a:lnTo>
                    <a:lnTo>
                      <a:pt x="0" y="431933"/>
                    </a:lnTo>
                    <a:close/>
                  </a:path>
                </a:pathLst>
              </a:custGeom>
              <a:solidFill>
                <a:srgbClr val="FFFFFF"/>
              </a:solidFill>
              <a:ln w="15272" cap="flat">
                <a:solidFill>
                  <a:srgbClr val="003660"/>
                </a:solidFill>
                <a:prstDash val="solid"/>
                <a:miter/>
              </a:ln>
            </p:spPr>
            <p:txBody>
              <a:bodyPr rtlCol="0" anchor="ctr"/>
              <a:lstStyle/>
              <a:p>
                <a:pPr defTabSz="457200"/>
                <a:endParaRPr lang="en-US" sz="2000">
                  <a:solidFill>
                    <a:prstClr val="black"/>
                  </a:solidFill>
                </a:endParaRPr>
              </a:p>
            </p:txBody>
          </p:sp>
          <p:sp>
            <p:nvSpPr>
              <p:cNvPr id="60" name="TextBox 59">
                <a:extLst>
                  <a:ext uri="{FF2B5EF4-FFF2-40B4-BE49-F238E27FC236}">
                    <a16:creationId xmlns:a16="http://schemas.microsoft.com/office/drawing/2014/main" id="{53F50389-45B7-B6AD-ACF2-A8E8C950F4BC}"/>
                  </a:ext>
                </a:extLst>
              </p:cNvPr>
              <p:cNvSpPr txBox="1"/>
              <p:nvPr/>
            </p:nvSpPr>
            <p:spPr>
              <a:xfrm>
                <a:off x="2525115" y="3238527"/>
                <a:ext cx="1934809" cy="553677"/>
              </a:xfrm>
              <a:prstGeom prst="rect">
                <a:avLst/>
              </a:prstGeom>
              <a:solidFill>
                <a:srgbClr val="003660"/>
              </a:solidFill>
              <a:ln>
                <a:solidFill>
                  <a:srgbClr val="003660"/>
                </a:solidFill>
              </a:ln>
            </p:spPr>
            <p:txBody>
              <a:bodyPr wrap="square" rtlCol="0">
                <a:spAutoFit/>
              </a:bodyPr>
              <a:lstStyle/>
              <a:p>
                <a:pPr algn="ctr" defTabSz="457200"/>
                <a:r>
                  <a:rPr lang="en-US" sz="1000">
                    <a:ln/>
                    <a:solidFill>
                      <a:srgbClr val="FFFFFF"/>
                    </a:solidFill>
                    <a:cs typeface="Arial"/>
                    <a:sym typeface="Arial"/>
                    <a:rtl val="0"/>
                  </a:rPr>
                  <a:t>Olaparib 300 mg BID continuously</a:t>
                </a:r>
              </a:p>
              <a:p>
                <a:pPr algn="ctr" defTabSz="457200"/>
                <a:r>
                  <a:rPr lang="en-US" sz="1000">
                    <a:ln/>
                    <a:solidFill>
                      <a:srgbClr val="FFFFFF"/>
                    </a:solidFill>
                    <a:cs typeface="Arial"/>
                    <a:sym typeface="Arial"/>
                    <a:rtl val="0"/>
                  </a:rPr>
                  <a:t>+ durvalumab 1500 mg IV Q4W</a:t>
                </a:r>
              </a:p>
              <a:p>
                <a:pPr algn="ctr" defTabSz="457200"/>
                <a:r>
                  <a:rPr lang="en-US" sz="1000">
                    <a:ln/>
                    <a:solidFill>
                      <a:srgbClr val="FFFFFF"/>
                    </a:solidFill>
                    <a:cs typeface="Arial"/>
                    <a:sym typeface="Arial"/>
                    <a:rtl val="0"/>
                  </a:rPr>
                  <a:t>4–6 x 28-day cycles</a:t>
                </a:r>
              </a:p>
              <a:p>
                <a:pPr algn="ctr" defTabSz="457200"/>
                <a:r>
                  <a:rPr lang="en-US" sz="1000">
                    <a:ln/>
                    <a:solidFill>
                      <a:srgbClr val="FFFFFF"/>
                    </a:solidFill>
                    <a:cs typeface="Arial"/>
                    <a:sym typeface="Arial"/>
                    <a:rtl val="0"/>
                  </a:rPr>
                  <a:t>n=25</a:t>
                </a:r>
              </a:p>
            </p:txBody>
          </p:sp>
          <p:sp>
            <p:nvSpPr>
              <p:cNvPr id="61" name="TextBox 60">
                <a:extLst>
                  <a:ext uri="{FF2B5EF4-FFF2-40B4-BE49-F238E27FC236}">
                    <a16:creationId xmlns:a16="http://schemas.microsoft.com/office/drawing/2014/main" id="{A5D373FE-EFB8-AC61-75B4-BB29C7324E99}"/>
                  </a:ext>
                </a:extLst>
              </p:cNvPr>
              <p:cNvSpPr txBox="1"/>
              <p:nvPr/>
            </p:nvSpPr>
            <p:spPr>
              <a:xfrm>
                <a:off x="2469995" y="2694198"/>
                <a:ext cx="2045050" cy="457385"/>
              </a:xfrm>
              <a:prstGeom prst="rect">
                <a:avLst/>
              </a:prstGeom>
              <a:noFill/>
            </p:spPr>
            <p:txBody>
              <a:bodyPr wrap="square" rtlCol="0">
                <a:spAutoFit/>
              </a:bodyPr>
              <a:lstStyle/>
              <a:p>
                <a:pPr algn="ctr" defTabSz="457200"/>
                <a:r>
                  <a:rPr lang="en-US" sz="1400" b="1">
                    <a:ln/>
                    <a:solidFill>
                      <a:srgbClr val="00365F"/>
                    </a:solidFill>
                    <a:cs typeface="Arial"/>
                    <a:sym typeface="Arial"/>
                    <a:rtl val="0"/>
                  </a:rPr>
                  <a:t>Cohort B (higher risk)</a:t>
                </a:r>
              </a:p>
              <a:p>
                <a:pPr algn="ctr" defTabSz="457200"/>
                <a:r>
                  <a:rPr lang="en-US" sz="900">
                    <a:ln/>
                    <a:solidFill>
                      <a:srgbClr val="00365F"/>
                    </a:solidFill>
                    <a:cs typeface="Arial"/>
                    <a:sym typeface="Arial"/>
                    <a:rtl val="0"/>
                  </a:rPr>
                  <a:t>T1 (&gt;1 mm but ≤20 mm), N1 or </a:t>
                </a:r>
              </a:p>
              <a:p>
                <a:pPr algn="ctr" defTabSz="457200"/>
                <a:r>
                  <a:rPr lang="en-US" sz="900">
                    <a:ln/>
                    <a:solidFill>
                      <a:srgbClr val="00365F"/>
                    </a:solidFill>
                    <a:cs typeface="Arial"/>
                    <a:sym typeface="Arial"/>
                    <a:rtl val="0"/>
                  </a:rPr>
                  <a:t>T2 (&gt;20 mm but ≤50 mm), N0</a:t>
                </a:r>
                <a:r>
                  <a:rPr lang="en-US" sz="900" b="1">
                    <a:ln/>
                    <a:solidFill>
                      <a:srgbClr val="00365F"/>
                    </a:solidFill>
                    <a:cs typeface="Arial"/>
                    <a:sym typeface="Arial"/>
                    <a:rtl val="0"/>
                  </a:rPr>
                  <a:t> </a:t>
                </a:r>
              </a:p>
            </p:txBody>
          </p:sp>
        </p:grpSp>
        <p:grpSp>
          <p:nvGrpSpPr>
            <p:cNvPr id="62" name="Group 61">
              <a:extLst>
                <a:ext uri="{FF2B5EF4-FFF2-40B4-BE49-F238E27FC236}">
                  <a16:creationId xmlns:a16="http://schemas.microsoft.com/office/drawing/2014/main" id="{A8840565-C8AE-1926-CEF5-C4B0D983DEC0}"/>
                </a:ext>
              </a:extLst>
            </p:cNvPr>
            <p:cNvGrpSpPr/>
            <p:nvPr/>
          </p:nvGrpSpPr>
          <p:grpSpPr>
            <a:xfrm>
              <a:off x="3593945" y="1766243"/>
              <a:ext cx="2045050" cy="1096442"/>
              <a:chOff x="2469996" y="1137593"/>
              <a:chExt cx="2045050" cy="1096442"/>
            </a:xfrm>
          </p:grpSpPr>
          <p:sp>
            <p:nvSpPr>
              <p:cNvPr id="63" name="Freeform 19">
                <a:extLst>
                  <a:ext uri="{FF2B5EF4-FFF2-40B4-BE49-F238E27FC236}">
                    <a16:creationId xmlns:a16="http://schemas.microsoft.com/office/drawing/2014/main" id="{C3E63A80-FF9E-089A-0DEB-9CECCF3F0E22}"/>
                  </a:ext>
                </a:extLst>
              </p:cNvPr>
              <p:cNvSpPr/>
              <p:nvPr/>
            </p:nvSpPr>
            <p:spPr>
              <a:xfrm>
                <a:off x="2477388" y="1247855"/>
                <a:ext cx="2037658" cy="986180"/>
              </a:xfrm>
              <a:custGeom>
                <a:avLst/>
                <a:gdLst>
                  <a:gd name="connsiteX0" fmla="*/ 0 w 2037658"/>
                  <a:gd name="connsiteY0" fmla="*/ 0 h 870218"/>
                  <a:gd name="connsiteX1" fmla="*/ 2037659 w 2037658"/>
                  <a:gd name="connsiteY1" fmla="*/ 0 h 870218"/>
                  <a:gd name="connsiteX2" fmla="*/ 2037659 w 2037658"/>
                  <a:gd name="connsiteY2" fmla="*/ 743179 h 870218"/>
                  <a:gd name="connsiteX3" fmla="*/ 1910305 w 2037658"/>
                  <a:gd name="connsiteY3" fmla="*/ 870219 h 870218"/>
                  <a:gd name="connsiteX4" fmla="*/ 0 w 2037658"/>
                  <a:gd name="connsiteY4" fmla="*/ 870219 h 870218"/>
                  <a:gd name="connsiteX5" fmla="*/ 0 w 2037658"/>
                  <a:gd name="connsiteY5" fmla="*/ 0 h 870218"/>
                  <a:gd name="connsiteX6" fmla="*/ 0 w 2037658"/>
                  <a:gd name="connsiteY6" fmla="*/ 0 h 87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658" h="870218">
                    <a:moveTo>
                      <a:pt x="0" y="0"/>
                    </a:moveTo>
                    <a:lnTo>
                      <a:pt x="2037659" y="0"/>
                    </a:lnTo>
                    <a:lnTo>
                      <a:pt x="2037659" y="743179"/>
                    </a:lnTo>
                    <a:cubicBezTo>
                      <a:pt x="2037659" y="813051"/>
                      <a:pt x="1980349" y="870219"/>
                      <a:pt x="1910305" y="870219"/>
                    </a:cubicBezTo>
                    <a:lnTo>
                      <a:pt x="0" y="870219"/>
                    </a:lnTo>
                    <a:lnTo>
                      <a:pt x="0" y="0"/>
                    </a:lnTo>
                    <a:lnTo>
                      <a:pt x="0" y="0"/>
                    </a:lnTo>
                    <a:close/>
                  </a:path>
                </a:pathLst>
              </a:custGeom>
              <a:solidFill>
                <a:srgbClr val="8B0D4F"/>
              </a:solidFill>
              <a:ln w="15272" cap="flat">
                <a:solidFill>
                  <a:srgbClr val="8B0D4F"/>
                </a:solidFill>
                <a:prstDash val="solid"/>
                <a:miter/>
              </a:ln>
            </p:spPr>
            <p:txBody>
              <a:bodyPr rtlCol="0" anchor="ctr"/>
              <a:lstStyle/>
              <a:p>
                <a:pPr defTabSz="457200"/>
                <a:endParaRPr lang="en-US" sz="2000">
                  <a:solidFill>
                    <a:prstClr val="black"/>
                  </a:solidFill>
                </a:endParaRPr>
              </a:p>
            </p:txBody>
          </p:sp>
          <p:sp>
            <p:nvSpPr>
              <p:cNvPr id="64" name="Freeform 22">
                <a:extLst>
                  <a:ext uri="{FF2B5EF4-FFF2-40B4-BE49-F238E27FC236}">
                    <a16:creationId xmlns:a16="http://schemas.microsoft.com/office/drawing/2014/main" id="{289A59F7-B25C-392D-7DF9-1C41CE260F37}"/>
                  </a:ext>
                </a:extLst>
              </p:cNvPr>
              <p:cNvSpPr/>
              <p:nvPr/>
            </p:nvSpPr>
            <p:spPr>
              <a:xfrm>
                <a:off x="2477388" y="1137593"/>
                <a:ext cx="2037658" cy="542196"/>
              </a:xfrm>
              <a:custGeom>
                <a:avLst/>
                <a:gdLst>
                  <a:gd name="connsiteX0" fmla="*/ 0 w 2037658"/>
                  <a:gd name="connsiteY0" fmla="*/ 0 h 431933"/>
                  <a:gd name="connsiteX1" fmla="*/ 2037659 w 2037658"/>
                  <a:gd name="connsiteY1" fmla="*/ 0 h 431933"/>
                  <a:gd name="connsiteX2" fmla="*/ 2037659 w 2037658"/>
                  <a:gd name="connsiteY2" fmla="*/ 431933 h 431933"/>
                  <a:gd name="connsiteX3" fmla="*/ 0 w 2037658"/>
                  <a:gd name="connsiteY3" fmla="*/ 431933 h 431933"/>
                </a:gdLst>
                <a:ahLst/>
                <a:cxnLst>
                  <a:cxn ang="0">
                    <a:pos x="connsiteX0" y="connsiteY0"/>
                  </a:cxn>
                  <a:cxn ang="0">
                    <a:pos x="connsiteX1" y="connsiteY1"/>
                  </a:cxn>
                  <a:cxn ang="0">
                    <a:pos x="connsiteX2" y="connsiteY2"/>
                  </a:cxn>
                  <a:cxn ang="0">
                    <a:pos x="connsiteX3" y="connsiteY3"/>
                  </a:cxn>
                </a:cxnLst>
                <a:rect l="l" t="t" r="r" b="b"/>
                <a:pathLst>
                  <a:path w="2037658" h="431933">
                    <a:moveTo>
                      <a:pt x="0" y="0"/>
                    </a:moveTo>
                    <a:lnTo>
                      <a:pt x="2037659" y="0"/>
                    </a:lnTo>
                    <a:lnTo>
                      <a:pt x="2037659" y="431933"/>
                    </a:lnTo>
                    <a:lnTo>
                      <a:pt x="0" y="431933"/>
                    </a:lnTo>
                    <a:close/>
                  </a:path>
                </a:pathLst>
              </a:custGeom>
              <a:solidFill>
                <a:srgbClr val="FFFFFF"/>
              </a:solidFill>
              <a:ln w="15272" cap="flat">
                <a:solidFill>
                  <a:srgbClr val="8B0D4F"/>
                </a:solidFill>
                <a:prstDash val="solid"/>
                <a:miter/>
              </a:ln>
            </p:spPr>
            <p:txBody>
              <a:bodyPr rtlCol="0" anchor="ctr"/>
              <a:lstStyle/>
              <a:p>
                <a:pPr defTabSz="457200"/>
                <a:endParaRPr lang="en-US" sz="2000">
                  <a:solidFill>
                    <a:prstClr val="black"/>
                  </a:solidFill>
                </a:endParaRPr>
              </a:p>
            </p:txBody>
          </p:sp>
          <p:sp>
            <p:nvSpPr>
              <p:cNvPr id="65" name="TextBox 64">
                <a:extLst>
                  <a:ext uri="{FF2B5EF4-FFF2-40B4-BE49-F238E27FC236}">
                    <a16:creationId xmlns:a16="http://schemas.microsoft.com/office/drawing/2014/main" id="{A92CE230-CF55-58DD-11C7-679722145680}"/>
                  </a:ext>
                </a:extLst>
              </p:cNvPr>
              <p:cNvSpPr txBox="1"/>
              <p:nvPr/>
            </p:nvSpPr>
            <p:spPr>
              <a:xfrm>
                <a:off x="2470887" y="1137593"/>
                <a:ext cx="2037658" cy="457385"/>
              </a:xfrm>
              <a:prstGeom prst="rect">
                <a:avLst/>
              </a:prstGeom>
              <a:noFill/>
            </p:spPr>
            <p:txBody>
              <a:bodyPr wrap="square" rtlCol="0">
                <a:spAutoFit/>
              </a:bodyPr>
              <a:lstStyle/>
              <a:p>
                <a:pPr algn="ctr" defTabSz="457200"/>
                <a:r>
                  <a:rPr lang="en-US" sz="1400" b="1">
                    <a:ln/>
                    <a:solidFill>
                      <a:srgbClr val="8B0D4F"/>
                    </a:solidFill>
                    <a:cs typeface="Arial"/>
                    <a:sym typeface="Arial"/>
                    <a:rtl val="0"/>
                  </a:rPr>
                  <a:t>Cohort A (lower risk)</a:t>
                </a:r>
              </a:p>
              <a:p>
                <a:pPr algn="ctr" defTabSz="457200"/>
                <a:r>
                  <a:rPr lang="en-US" sz="900">
                    <a:ln/>
                    <a:solidFill>
                      <a:srgbClr val="8B0D4F"/>
                    </a:solidFill>
                    <a:cs typeface="Arial"/>
                    <a:sym typeface="Arial"/>
                    <a:rtl val="0"/>
                  </a:rPr>
                  <a:t>T1b (&gt;5 mm but ≤10 mm), N0 or </a:t>
                </a:r>
                <a:br>
                  <a:rPr lang="en-US" sz="900">
                    <a:ln/>
                    <a:solidFill>
                      <a:srgbClr val="8B0D4F"/>
                    </a:solidFill>
                    <a:cs typeface="Arial"/>
                    <a:sym typeface="Arial"/>
                    <a:rtl val="0"/>
                  </a:rPr>
                </a:br>
                <a:r>
                  <a:rPr lang="en-US" sz="900">
                    <a:ln/>
                    <a:solidFill>
                      <a:srgbClr val="8B0D4F"/>
                    </a:solidFill>
                    <a:cs typeface="Arial"/>
                    <a:sym typeface="Arial"/>
                    <a:rtl val="0"/>
                  </a:rPr>
                  <a:t>T1c (&gt;10 mm but ≤20 mm), N0</a:t>
                </a:r>
              </a:p>
            </p:txBody>
          </p:sp>
          <p:sp>
            <p:nvSpPr>
              <p:cNvPr id="66" name="TextBox 65">
                <a:extLst>
                  <a:ext uri="{FF2B5EF4-FFF2-40B4-BE49-F238E27FC236}">
                    <a16:creationId xmlns:a16="http://schemas.microsoft.com/office/drawing/2014/main" id="{1C635999-EFF7-6892-88B3-DE7394955846}"/>
                  </a:ext>
                </a:extLst>
              </p:cNvPr>
              <p:cNvSpPr txBox="1"/>
              <p:nvPr/>
            </p:nvSpPr>
            <p:spPr>
              <a:xfrm>
                <a:off x="2469996" y="1726204"/>
                <a:ext cx="2045050" cy="433312"/>
              </a:xfrm>
              <a:prstGeom prst="rect">
                <a:avLst/>
              </a:prstGeom>
              <a:noFill/>
            </p:spPr>
            <p:txBody>
              <a:bodyPr wrap="square" rtlCol="0">
                <a:spAutoFit/>
              </a:bodyPr>
              <a:lstStyle/>
              <a:p>
                <a:pPr algn="ctr" defTabSz="457200"/>
                <a:r>
                  <a:rPr lang="en-US" sz="1000">
                    <a:ln/>
                    <a:solidFill>
                      <a:srgbClr val="FFFFFF"/>
                    </a:solidFill>
                    <a:cs typeface="Arial"/>
                    <a:sym typeface="Arial"/>
                    <a:rtl val="0"/>
                  </a:rPr>
                  <a:t>Olaparib 300 mg BID continuously</a:t>
                </a:r>
              </a:p>
              <a:p>
                <a:pPr algn="ctr" defTabSz="457200"/>
                <a:r>
                  <a:rPr lang="en-US" sz="1000">
                    <a:ln/>
                    <a:solidFill>
                      <a:srgbClr val="FFFFFF"/>
                    </a:solidFill>
                    <a:cs typeface="Arial"/>
                    <a:sym typeface="Arial"/>
                    <a:rtl val="0"/>
                  </a:rPr>
                  <a:t>4–6 x 28-day cycles</a:t>
                </a:r>
              </a:p>
              <a:p>
                <a:pPr algn="ctr" defTabSz="457200"/>
                <a:r>
                  <a:rPr lang="en-US" sz="1000">
                    <a:ln/>
                    <a:solidFill>
                      <a:srgbClr val="FFFFFF"/>
                    </a:solidFill>
                    <a:cs typeface="Arial"/>
                    <a:sym typeface="Arial"/>
                    <a:rtl val="0"/>
                  </a:rPr>
                  <a:t>n=25</a:t>
                </a:r>
              </a:p>
            </p:txBody>
          </p:sp>
        </p:grpSp>
        <p:sp>
          <p:nvSpPr>
            <p:cNvPr id="67" name="TextBox 66">
              <a:extLst>
                <a:ext uri="{FF2B5EF4-FFF2-40B4-BE49-F238E27FC236}">
                  <a16:creationId xmlns:a16="http://schemas.microsoft.com/office/drawing/2014/main" id="{91FCCB59-9B2D-3ADC-A6C0-A435E566A890}"/>
                </a:ext>
              </a:extLst>
            </p:cNvPr>
            <p:cNvSpPr txBox="1"/>
            <p:nvPr/>
          </p:nvSpPr>
          <p:spPr>
            <a:xfrm>
              <a:off x="6089057" y="2273294"/>
              <a:ext cx="877163" cy="409239"/>
            </a:xfrm>
            <a:prstGeom prst="rect">
              <a:avLst/>
            </a:prstGeom>
            <a:noFill/>
          </p:spPr>
          <p:txBody>
            <a:bodyPr wrap="square" rtlCol="0">
              <a:spAutoFit/>
            </a:bodyPr>
            <a:lstStyle/>
            <a:p>
              <a:pPr algn="ctr" defTabSz="457200"/>
              <a:r>
                <a:rPr lang="en-US" sz="1400" b="1">
                  <a:ln/>
                  <a:solidFill>
                    <a:prstClr val="white"/>
                  </a:solidFill>
                  <a:cs typeface="Arial"/>
                  <a:sym typeface="Arial"/>
                  <a:rtl val="0"/>
                </a:rPr>
                <a:t>Definitive</a:t>
              </a:r>
            </a:p>
            <a:p>
              <a:pPr algn="ctr" defTabSz="457200"/>
              <a:r>
                <a:rPr lang="en-US" sz="1400" b="1">
                  <a:ln/>
                  <a:solidFill>
                    <a:prstClr val="white"/>
                  </a:solidFill>
                  <a:cs typeface="Arial"/>
                  <a:sym typeface="Arial"/>
                  <a:rtl val="0"/>
                </a:rPr>
                <a:t>surgery</a:t>
              </a:r>
            </a:p>
          </p:txBody>
        </p:sp>
        <p:sp>
          <p:nvSpPr>
            <p:cNvPr id="68" name="TextBox 67">
              <a:extLst>
                <a:ext uri="{FF2B5EF4-FFF2-40B4-BE49-F238E27FC236}">
                  <a16:creationId xmlns:a16="http://schemas.microsoft.com/office/drawing/2014/main" id="{DB705D2A-3EE8-86EC-81D2-48F1D2DBBBBA}"/>
                </a:ext>
              </a:extLst>
            </p:cNvPr>
            <p:cNvSpPr txBox="1"/>
            <p:nvPr/>
          </p:nvSpPr>
          <p:spPr>
            <a:xfrm>
              <a:off x="8282398" y="2426225"/>
              <a:ext cx="1817067" cy="601822"/>
            </a:xfrm>
            <a:prstGeom prst="rect">
              <a:avLst/>
            </a:prstGeom>
            <a:noFill/>
          </p:spPr>
          <p:txBody>
            <a:bodyPr wrap="square" lIns="0" tIns="0" rIns="0" bIns="0" rtlCol="0">
              <a:spAutoFit/>
            </a:bodyPr>
            <a:lstStyle/>
            <a:p>
              <a:pPr defTabSz="457200"/>
              <a:r>
                <a:rPr lang="en-US" sz="1000" b="1">
                  <a:ln/>
                  <a:solidFill>
                    <a:srgbClr val="3C185B"/>
                  </a:solidFill>
                  <a:cs typeface="Arial"/>
                  <a:sym typeface="Arial"/>
                  <a:rtl val="0"/>
                </a:rPr>
                <a:t>For patients with </a:t>
              </a:r>
              <a:r>
                <a:rPr lang="en-US" sz="1000" b="1" err="1">
                  <a:ln/>
                  <a:solidFill>
                    <a:srgbClr val="3C185B"/>
                  </a:solidFill>
                  <a:cs typeface="Arial"/>
                  <a:sym typeface="Arial"/>
                  <a:rtl val="0"/>
                </a:rPr>
                <a:t>pCR</a:t>
              </a:r>
              <a:r>
                <a:rPr lang="en-US" sz="1000">
                  <a:ln/>
                  <a:solidFill>
                    <a:srgbClr val="3C185B"/>
                  </a:solidFill>
                  <a:cs typeface="Arial"/>
                  <a:sym typeface="Arial"/>
                  <a:rtl val="0"/>
                </a:rPr>
                <a:t>: </a:t>
              </a:r>
              <a:br>
                <a:rPr lang="en-US" sz="1000">
                  <a:ln/>
                  <a:solidFill>
                    <a:srgbClr val="3C185B"/>
                  </a:solidFill>
                  <a:cs typeface="Arial"/>
                  <a:sym typeface="Arial"/>
                  <a:rtl val="0"/>
                </a:rPr>
              </a:br>
              <a:r>
                <a:rPr lang="en-US" sz="1000">
                  <a:ln/>
                  <a:solidFill>
                    <a:srgbClr val="3C185B"/>
                  </a:solidFill>
                  <a:cs typeface="Arial"/>
                  <a:sym typeface="Arial"/>
                  <a:rtl val="0"/>
                </a:rPr>
                <a:t>Adjuvant olaparib could be offered in place of standard of care for </a:t>
              </a:r>
              <a:br>
                <a:rPr lang="en-US" sz="1000">
                  <a:ln/>
                  <a:solidFill>
                    <a:srgbClr val="3C185B"/>
                  </a:solidFill>
                  <a:cs typeface="Arial"/>
                  <a:sym typeface="Arial"/>
                  <a:rtl val="0"/>
                </a:rPr>
              </a:br>
              <a:r>
                <a:rPr lang="en-US" sz="1000">
                  <a:ln/>
                  <a:solidFill>
                    <a:srgbClr val="3C185B"/>
                  </a:solidFill>
                  <a:cs typeface="Arial"/>
                  <a:sym typeface="Arial"/>
                  <a:rtl val="0"/>
                </a:rPr>
                <a:t>6–8</a:t>
              </a:r>
              <a:r>
                <a:rPr lang="en-US" sz="1000" baseline="30000">
                  <a:ln/>
                  <a:solidFill>
                    <a:srgbClr val="3C185B"/>
                  </a:solidFill>
                  <a:cs typeface="Arial"/>
                  <a:sym typeface="Arial"/>
                  <a:rtl val="0"/>
                </a:rPr>
                <a:t>b</a:t>
              </a:r>
              <a:r>
                <a:rPr lang="en-US" sz="1000">
                  <a:ln/>
                  <a:solidFill>
                    <a:srgbClr val="3C185B"/>
                  </a:solidFill>
                  <a:cs typeface="Arial"/>
                  <a:sym typeface="Arial"/>
                  <a:rtl val="0"/>
                </a:rPr>
                <a:t> x 28-day cycles, at the investigator’s discretion</a:t>
              </a:r>
            </a:p>
          </p:txBody>
        </p:sp>
        <p:sp>
          <p:nvSpPr>
            <p:cNvPr id="69" name="TextBox 68">
              <a:extLst>
                <a:ext uri="{FF2B5EF4-FFF2-40B4-BE49-F238E27FC236}">
                  <a16:creationId xmlns:a16="http://schemas.microsoft.com/office/drawing/2014/main" id="{FAB3C358-F021-FA4C-71D9-B357A9694E0A}"/>
                </a:ext>
              </a:extLst>
            </p:cNvPr>
            <p:cNvSpPr txBox="1"/>
            <p:nvPr/>
          </p:nvSpPr>
          <p:spPr>
            <a:xfrm>
              <a:off x="1547989" y="2294590"/>
              <a:ext cx="1882536" cy="1935863"/>
            </a:xfrm>
            <a:prstGeom prst="rect">
              <a:avLst/>
            </a:prstGeom>
            <a:noFill/>
          </p:spPr>
          <p:txBody>
            <a:bodyPr wrap="square" lIns="0" tIns="0" rIns="0" bIns="0" rtlCol="0">
              <a:spAutoFit/>
            </a:bodyPr>
            <a:lstStyle/>
            <a:p>
              <a:pPr marL="99450" indent="-99450" defTabSz="457200">
                <a:lnSpc>
                  <a:spcPts val="1000"/>
                </a:lnSpc>
                <a:spcAft>
                  <a:spcPts val="300"/>
                </a:spcAft>
                <a:buFont typeface="Arial" panose="020B0604020202020204" pitchFamily="34" charset="0"/>
                <a:buChar char="•"/>
              </a:pPr>
              <a:r>
                <a:rPr lang="en-GB" sz="1000">
                  <a:ln/>
                  <a:solidFill>
                    <a:prstClr val="black"/>
                  </a:solidFill>
                  <a:cs typeface="Arial"/>
                  <a:sym typeface="Arial"/>
                  <a:rtl val="0"/>
                </a:rPr>
                <a:t>Adults with histologically confirmed, newly diagnosed, primary, operable, non-metastatic invasive breast cancer</a:t>
              </a:r>
            </a:p>
            <a:p>
              <a:pPr marL="244800" indent="-135450" defTabSz="457200">
                <a:lnSpc>
                  <a:spcPts val="1000"/>
                </a:lnSpc>
                <a:spcAft>
                  <a:spcPts val="300"/>
                </a:spcAft>
                <a:buFont typeface="System Font Regular"/>
                <a:buChar char="–"/>
              </a:pPr>
              <a:r>
                <a:rPr lang="en-US" sz="1000">
                  <a:ln/>
                  <a:solidFill>
                    <a:prstClr val="black"/>
                  </a:solidFill>
                  <a:cs typeface="Arial"/>
                  <a:sym typeface="Arial"/>
                  <a:rtl val="0"/>
                </a:rPr>
                <a:t>cT1b, N0</a:t>
              </a:r>
            </a:p>
            <a:p>
              <a:pPr marL="244800" indent="-135450" defTabSz="457200">
                <a:lnSpc>
                  <a:spcPts val="1000"/>
                </a:lnSpc>
                <a:spcAft>
                  <a:spcPts val="300"/>
                </a:spcAft>
                <a:buFont typeface="System Font Regular"/>
                <a:buChar char="–"/>
              </a:pPr>
              <a:r>
                <a:rPr lang="en-US" sz="1000">
                  <a:ln/>
                  <a:solidFill>
                    <a:prstClr val="black"/>
                  </a:solidFill>
                  <a:cs typeface="Arial"/>
                  <a:sym typeface="Arial"/>
                  <a:rtl val="0"/>
                </a:rPr>
                <a:t>cT1c, N0</a:t>
              </a:r>
            </a:p>
            <a:p>
              <a:pPr marL="244800" indent="-135450" defTabSz="457200">
                <a:lnSpc>
                  <a:spcPts val="1000"/>
                </a:lnSpc>
                <a:spcAft>
                  <a:spcPts val="300"/>
                </a:spcAft>
                <a:buFont typeface="System Font Regular"/>
                <a:buChar char="–"/>
              </a:pPr>
              <a:r>
                <a:rPr lang="en-US" sz="1000">
                  <a:ln/>
                  <a:solidFill>
                    <a:prstClr val="black"/>
                  </a:solidFill>
                  <a:cs typeface="Arial"/>
                  <a:sym typeface="Arial"/>
                  <a:rtl val="0"/>
                </a:rPr>
                <a:t>cT1, N1</a:t>
              </a:r>
            </a:p>
            <a:p>
              <a:pPr marL="244800" indent="-135450" defTabSz="457200">
                <a:lnSpc>
                  <a:spcPts val="1000"/>
                </a:lnSpc>
                <a:spcAft>
                  <a:spcPts val="300"/>
                </a:spcAft>
                <a:buFont typeface="System Font Regular"/>
                <a:buChar char="–"/>
              </a:pPr>
              <a:r>
                <a:rPr lang="en-US" sz="1000">
                  <a:ln/>
                  <a:solidFill>
                    <a:prstClr val="black"/>
                  </a:solidFill>
                  <a:cs typeface="Arial"/>
                  <a:sym typeface="Arial"/>
                  <a:rtl val="0"/>
                </a:rPr>
                <a:t>cT2, N0</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Known </a:t>
              </a:r>
              <a:r>
                <a:rPr lang="en-US" sz="1000" err="1">
                  <a:ln/>
                  <a:solidFill>
                    <a:prstClr val="black"/>
                  </a:solidFill>
                  <a:cs typeface="Arial"/>
                  <a:sym typeface="Arial"/>
                  <a:rtl val="0"/>
                </a:rPr>
                <a:t>BRCAm</a:t>
              </a:r>
              <a:endParaRPr lang="en-US" sz="1000">
                <a:ln/>
                <a:solidFill>
                  <a:prstClr val="black"/>
                </a:solidFill>
                <a:cs typeface="Arial"/>
                <a:sym typeface="Arial"/>
                <a:rtl val="0"/>
              </a:endParaRP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ER negative or low (≤10%)</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Any </a:t>
              </a:r>
              <a:r>
                <a:rPr lang="en-US" sz="1000" err="1">
                  <a:ln/>
                  <a:solidFill>
                    <a:prstClr val="black"/>
                  </a:solidFill>
                  <a:cs typeface="Arial"/>
                  <a:sym typeface="Arial"/>
                  <a:rtl val="0"/>
                </a:rPr>
                <a:t>PgR</a:t>
              </a:r>
              <a:r>
                <a:rPr lang="en-US" sz="1000">
                  <a:ln/>
                  <a:solidFill>
                    <a:prstClr val="black"/>
                  </a:solidFill>
                  <a:cs typeface="Arial"/>
                  <a:sym typeface="Arial"/>
                  <a:rtl val="0"/>
                </a:rPr>
                <a:t> status</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HER2-negative</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ECOG PS 0 or 1</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Would otherwise receive</a:t>
              </a:r>
              <a:br>
                <a:rPr lang="en-US" sz="1000">
                  <a:ln/>
                  <a:solidFill>
                    <a:prstClr val="black"/>
                  </a:solidFill>
                  <a:cs typeface="Arial"/>
                  <a:sym typeface="Arial"/>
                  <a:rtl val="0"/>
                </a:rPr>
              </a:br>
              <a:r>
                <a:rPr lang="en-US" sz="1000">
                  <a:ln/>
                  <a:solidFill>
                    <a:prstClr val="black"/>
                  </a:solidFill>
                  <a:cs typeface="Arial"/>
                  <a:sym typeface="Arial"/>
                  <a:rtl val="0"/>
                </a:rPr>
                <a:t>neoadjuvant chemotherapy</a:t>
              </a:r>
            </a:p>
            <a:p>
              <a:pPr marL="99450" indent="-99450" defTabSz="457200">
                <a:lnSpc>
                  <a:spcPts val="1000"/>
                </a:lnSpc>
                <a:spcAft>
                  <a:spcPts val="300"/>
                </a:spcAft>
                <a:buFont typeface="Arial" panose="020B0604020202020204" pitchFamily="34" charset="0"/>
                <a:buChar char="•"/>
              </a:pPr>
              <a:r>
                <a:rPr lang="en-US" sz="1000">
                  <a:ln/>
                  <a:solidFill>
                    <a:prstClr val="black"/>
                  </a:solidFill>
                  <a:cs typeface="Arial"/>
                  <a:sym typeface="Arial"/>
                  <a:rtl val="0"/>
                </a:rPr>
                <a:t>No evidence of distant metastases</a:t>
              </a:r>
            </a:p>
          </p:txBody>
        </p:sp>
        <p:sp>
          <p:nvSpPr>
            <p:cNvPr id="70" name="TextBox 69">
              <a:extLst>
                <a:ext uri="{FF2B5EF4-FFF2-40B4-BE49-F238E27FC236}">
                  <a16:creationId xmlns:a16="http://schemas.microsoft.com/office/drawing/2014/main" id="{53E3C542-7B14-0561-B7DC-33524F1830D6}"/>
                </a:ext>
              </a:extLst>
            </p:cNvPr>
            <p:cNvSpPr txBox="1"/>
            <p:nvPr/>
          </p:nvSpPr>
          <p:spPr>
            <a:xfrm>
              <a:off x="6941095" y="4145690"/>
              <a:ext cx="2932194" cy="120364"/>
            </a:xfrm>
            <a:prstGeom prst="rect">
              <a:avLst/>
            </a:prstGeom>
            <a:noFill/>
          </p:spPr>
          <p:txBody>
            <a:bodyPr wrap="square" lIns="0" tIns="0" rIns="0" bIns="0" rtlCol="0">
              <a:spAutoFit/>
            </a:bodyPr>
            <a:lstStyle/>
            <a:p>
              <a:pPr marL="99450" indent="-99450" defTabSz="457200">
                <a:buFont typeface="Arial" panose="020B0604020202020204" pitchFamily="34" charset="0"/>
                <a:buChar char="•"/>
              </a:pPr>
              <a:r>
                <a:rPr lang="en-US" sz="1000" b="1" err="1">
                  <a:ln/>
                  <a:solidFill>
                    <a:prstClr val="black"/>
                  </a:solidFill>
                  <a:cs typeface="Arial"/>
                  <a:sym typeface="Arial"/>
                  <a:rtl val="0"/>
                </a:rPr>
                <a:t>pCR</a:t>
              </a:r>
              <a:r>
                <a:rPr lang="en-US" sz="1000" b="1">
                  <a:ln/>
                  <a:solidFill>
                    <a:prstClr val="black"/>
                  </a:solidFill>
                  <a:cs typeface="Arial"/>
                  <a:sym typeface="Arial"/>
                  <a:rtl val="0"/>
                </a:rPr>
                <a:t> rate by ICPR</a:t>
              </a:r>
              <a:r>
                <a:rPr lang="en-US" sz="1000">
                  <a:ln/>
                  <a:solidFill>
                    <a:prstClr val="black"/>
                  </a:solidFill>
                  <a:cs typeface="Arial"/>
                  <a:sym typeface="Arial"/>
                  <a:rtl val="0"/>
                </a:rPr>
                <a:t>, defined as ypT0/Tis ypN0</a:t>
              </a:r>
            </a:p>
          </p:txBody>
        </p:sp>
        <p:sp>
          <p:nvSpPr>
            <p:cNvPr id="71" name="TextBox 70">
              <a:extLst>
                <a:ext uri="{FF2B5EF4-FFF2-40B4-BE49-F238E27FC236}">
                  <a16:creationId xmlns:a16="http://schemas.microsoft.com/office/drawing/2014/main" id="{D50BD5FF-B30B-217C-4895-45DB2F79DD02}"/>
                </a:ext>
              </a:extLst>
            </p:cNvPr>
            <p:cNvSpPr txBox="1"/>
            <p:nvPr/>
          </p:nvSpPr>
          <p:spPr>
            <a:xfrm>
              <a:off x="6938210" y="4481126"/>
              <a:ext cx="3061921" cy="481458"/>
            </a:xfrm>
            <a:prstGeom prst="rect">
              <a:avLst/>
            </a:prstGeom>
            <a:noFill/>
          </p:spPr>
          <p:txBody>
            <a:bodyPr wrap="square" lIns="0" tIns="0" rIns="0" bIns="0" rtlCol="0">
              <a:spAutoFit/>
            </a:bodyPr>
            <a:lstStyle/>
            <a:p>
              <a:pPr marL="99450" indent="-99450" defTabSz="457200">
                <a:buFont typeface="Arial" panose="020B0604020202020204" pitchFamily="34" charset="0"/>
                <a:buChar char="•"/>
              </a:pPr>
              <a:r>
                <a:rPr lang="en-US" sz="1000" b="1">
                  <a:ln/>
                  <a:solidFill>
                    <a:prstClr val="black"/>
                  </a:solidFill>
                  <a:cs typeface="Arial"/>
                  <a:sym typeface="Arial"/>
                  <a:rtl val="0"/>
                </a:rPr>
                <a:t>pCR rate </a:t>
              </a:r>
              <a:r>
                <a:rPr lang="en-US" sz="1000">
                  <a:ln/>
                  <a:solidFill>
                    <a:prstClr val="black"/>
                  </a:solidFill>
                  <a:cs typeface="Arial"/>
                  <a:sym typeface="Arial"/>
                  <a:rtl val="0"/>
                </a:rPr>
                <a:t>by local pathology review</a:t>
              </a:r>
            </a:p>
            <a:p>
              <a:pPr marL="99450" indent="-99450" defTabSz="457200">
                <a:buFont typeface="Arial" panose="020B0604020202020204" pitchFamily="34" charset="0"/>
                <a:buChar char="•"/>
              </a:pPr>
              <a:r>
                <a:rPr lang="en-US" sz="1000" b="1">
                  <a:ln/>
                  <a:solidFill>
                    <a:prstClr val="black"/>
                  </a:solidFill>
                  <a:cs typeface="Arial"/>
                  <a:sym typeface="Arial"/>
                  <a:rtl val="0"/>
                </a:rPr>
                <a:t>Residual cancer burden </a:t>
              </a:r>
              <a:r>
                <a:rPr lang="en-US" sz="1000">
                  <a:ln/>
                  <a:solidFill>
                    <a:prstClr val="black"/>
                  </a:solidFill>
                  <a:cs typeface="Arial"/>
                  <a:sym typeface="Arial"/>
                  <a:rtl val="0"/>
                </a:rPr>
                <a:t>by ICPR/local pathology review</a:t>
              </a:r>
            </a:p>
            <a:p>
              <a:pPr marL="99450" indent="-99450" defTabSz="457200">
                <a:buFont typeface="Arial" panose="020B0604020202020204" pitchFamily="34" charset="0"/>
                <a:buChar char="•"/>
              </a:pPr>
              <a:r>
                <a:rPr lang="en-US" sz="1000" b="1">
                  <a:ln/>
                  <a:solidFill>
                    <a:prstClr val="black"/>
                  </a:solidFill>
                  <a:cs typeface="Arial"/>
                  <a:sym typeface="Arial"/>
                  <a:rtl val="0"/>
                </a:rPr>
                <a:t>Tumor volume </a:t>
              </a:r>
              <a:r>
                <a:rPr lang="en-US" sz="1000">
                  <a:ln/>
                  <a:solidFill>
                    <a:prstClr val="black"/>
                  </a:solidFill>
                  <a:cs typeface="Arial"/>
                  <a:sym typeface="Arial"/>
                  <a:rtl val="0"/>
                </a:rPr>
                <a:t>by MRI </a:t>
              </a:r>
            </a:p>
            <a:p>
              <a:pPr marL="99450" indent="-99450" defTabSz="457200">
                <a:buFont typeface="Arial" panose="020B0604020202020204" pitchFamily="34" charset="0"/>
                <a:buChar char="•"/>
              </a:pPr>
              <a:r>
                <a:rPr lang="en-US" sz="1000" b="1">
                  <a:ln/>
                  <a:solidFill>
                    <a:prstClr val="black"/>
                  </a:solidFill>
                  <a:cs typeface="Arial"/>
                  <a:sym typeface="Arial"/>
                  <a:rtl val="0"/>
                </a:rPr>
                <a:t>Safety and tolerability</a:t>
              </a:r>
              <a:endParaRPr lang="en-US" sz="1000">
                <a:ln/>
                <a:solidFill>
                  <a:prstClr val="black"/>
                </a:solidFill>
                <a:cs typeface="Arial"/>
                <a:sym typeface="Arial"/>
                <a:rtl val="0"/>
              </a:endParaRPr>
            </a:p>
          </p:txBody>
        </p:sp>
        <p:sp>
          <p:nvSpPr>
            <p:cNvPr id="72" name="Freeform 29">
              <a:extLst>
                <a:ext uri="{FF2B5EF4-FFF2-40B4-BE49-F238E27FC236}">
                  <a16:creationId xmlns:a16="http://schemas.microsoft.com/office/drawing/2014/main" id="{03EF1A35-4DEC-26B8-CB10-A07122CF8746}"/>
                </a:ext>
              </a:extLst>
            </p:cNvPr>
            <p:cNvSpPr/>
            <p:nvPr/>
          </p:nvSpPr>
          <p:spPr>
            <a:xfrm>
              <a:off x="6512169" y="4058709"/>
              <a:ext cx="333411" cy="297655"/>
            </a:xfrm>
            <a:custGeom>
              <a:avLst/>
              <a:gdLst>
                <a:gd name="connsiteX0" fmla="*/ 318384 w 318384"/>
                <a:gd name="connsiteY0" fmla="*/ 158799 h 317598"/>
                <a:gd name="connsiteX1" fmla="*/ 159192 w 318384"/>
                <a:gd name="connsiteY1" fmla="*/ 317598 h 317598"/>
                <a:gd name="connsiteX2" fmla="*/ 0 w 318384"/>
                <a:gd name="connsiteY2" fmla="*/ 158799 h 317598"/>
                <a:gd name="connsiteX3" fmla="*/ 159192 w 318384"/>
                <a:gd name="connsiteY3" fmla="*/ 0 h 317598"/>
                <a:gd name="connsiteX4" fmla="*/ 318384 w 318384"/>
                <a:gd name="connsiteY4" fmla="*/ 158799 h 317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384" h="317598">
                  <a:moveTo>
                    <a:pt x="318384" y="158799"/>
                  </a:moveTo>
                  <a:cubicBezTo>
                    <a:pt x="318384" y="246501"/>
                    <a:pt x="247111" y="317598"/>
                    <a:pt x="159192" y="317598"/>
                  </a:cubicBezTo>
                  <a:cubicBezTo>
                    <a:pt x="71273" y="317598"/>
                    <a:pt x="0" y="246501"/>
                    <a:pt x="0" y="158799"/>
                  </a:cubicBezTo>
                  <a:cubicBezTo>
                    <a:pt x="0" y="71097"/>
                    <a:pt x="71273" y="0"/>
                    <a:pt x="159192" y="0"/>
                  </a:cubicBezTo>
                  <a:cubicBezTo>
                    <a:pt x="247111" y="0"/>
                    <a:pt x="318384" y="71097"/>
                    <a:pt x="318384" y="158799"/>
                  </a:cubicBezTo>
                  <a:close/>
                </a:path>
              </a:pathLst>
            </a:custGeom>
            <a:solidFill>
              <a:srgbClr val="3C185B"/>
            </a:solidFill>
            <a:ln w="12726" cap="flat">
              <a:solidFill>
                <a:srgbClr val="3C185B"/>
              </a:solidFill>
              <a:prstDash val="solid"/>
              <a:miter/>
            </a:ln>
          </p:spPr>
          <p:txBody>
            <a:bodyPr rtlCol="0" anchor="ctr"/>
            <a:lstStyle/>
            <a:p>
              <a:pPr defTabSz="457200"/>
              <a:endParaRPr lang="en-US" sz="2000">
                <a:solidFill>
                  <a:prstClr val="black"/>
                </a:solidFill>
              </a:endParaRPr>
            </a:p>
          </p:txBody>
        </p:sp>
        <p:sp>
          <p:nvSpPr>
            <p:cNvPr id="73" name="TextBox 72">
              <a:extLst>
                <a:ext uri="{FF2B5EF4-FFF2-40B4-BE49-F238E27FC236}">
                  <a16:creationId xmlns:a16="http://schemas.microsoft.com/office/drawing/2014/main" id="{EA542DB0-7BC5-3391-4E1B-6AE3A687CB49}"/>
                </a:ext>
              </a:extLst>
            </p:cNvPr>
            <p:cNvSpPr txBox="1"/>
            <p:nvPr/>
          </p:nvSpPr>
          <p:spPr>
            <a:xfrm>
              <a:off x="6536093" y="4080437"/>
              <a:ext cx="327334" cy="240729"/>
            </a:xfrm>
            <a:prstGeom prst="rect">
              <a:avLst/>
            </a:prstGeom>
            <a:noFill/>
          </p:spPr>
          <p:txBody>
            <a:bodyPr wrap="square" rtlCol="0">
              <a:spAutoFit/>
            </a:bodyPr>
            <a:lstStyle/>
            <a:p>
              <a:pPr defTabSz="457200"/>
              <a:r>
                <a:rPr lang="en-US" sz="1400" b="1">
                  <a:ln/>
                  <a:solidFill>
                    <a:srgbClr val="FFFFFF"/>
                  </a:solidFill>
                  <a:cs typeface="Arial"/>
                  <a:sym typeface="Arial"/>
                  <a:rtl val="0"/>
                </a:rPr>
                <a:t>1º</a:t>
              </a:r>
            </a:p>
          </p:txBody>
        </p:sp>
        <p:grpSp>
          <p:nvGrpSpPr>
            <p:cNvPr id="74" name="Group 73">
              <a:extLst>
                <a:ext uri="{FF2B5EF4-FFF2-40B4-BE49-F238E27FC236}">
                  <a16:creationId xmlns:a16="http://schemas.microsoft.com/office/drawing/2014/main" id="{8FFC302A-BD59-2DCC-C64C-30D9264896F8}"/>
                </a:ext>
              </a:extLst>
            </p:cNvPr>
            <p:cNvGrpSpPr/>
            <p:nvPr/>
          </p:nvGrpSpPr>
          <p:grpSpPr>
            <a:xfrm>
              <a:off x="7157020" y="2036805"/>
              <a:ext cx="837581" cy="768676"/>
              <a:chOff x="22923631" y="11931866"/>
              <a:chExt cx="1972110" cy="1889419"/>
            </a:xfrm>
          </p:grpSpPr>
          <p:sp>
            <p:nvSpPr>
              <p:cNvPr id="75" name="TextBox 74">
                <a:extLst>
                  <a:ext uri="{FF2B5EF4-FFF2-40B4-BE49-F238E27FC236}">
                    <a16:creationId xmlns:a16="http://schemas.microsoft.com/office/drawing/2014/main" id="{4AC247B6-B277-3C73-3CC5-F7458FF0EEB0}"/>
                  </a:ext>
                </a:extLst>
              </p:cNvPr>
              <p:cNvSpPr txBox="1"/>
              <p:nvPr/>
            </p:nvSpPr>
            <p:spPr>
              <a:xfrm flipV="1">
                <a:off x="23167525" y="13089765"/>
                <a:ext cx="1728216" cy="731520"/>
              </a:xfrm>
              <a:prstGeom prst="round1Rect">
                <a:avLst/>
              </a:prstGeom>
              <a:solidFill>
                <a:srgbClr val="CDD500"/>
              </a:solidFill>
              <a:ln w="19050">
                <a:solidFill>
                  <a:srgbClr val="CDD500"/>
                </a:solidFill>
              </a:ln>
            </p:spPr>
            <p:txBody>
              <a:bodyPr wrap="square" rtlCol="0" anchor="ctr">
                <a:noAutofit/>
              </a:bodyPr>
              <a:lstStyle/>
              <a:p>
                <a:pPr algn="ctr">
                  <a:defRPr/>
                </a:pPr>
                <a:endParaRPr lang="en-US" sz="2400" b="1" kern="0">
                  <a:solidFill>
                    <a:srgbClr val="000000"/>
                  </a:solidFill>
                  <a:cs typeface="Arial" panose="020B0604020202020204" pitchFamily="34" charset="0"/>
                </a:endParaRPr>
              </a:p>
            </p:txBody>
          </p:sp>
          <p:sp>
            <p:nvSpPr>
              <p:cNvPr id="76" name="TextBox 75">
                <a:extLst>
                  <a:ext uri="{FF2B5EF4-FFF2-40B4-BE49-F238E27FC236}">
                    <a16:creationId xmlns:a16="http://schemas.microsoft.com/office/drawing/2014/main" id="{828EAFC9-8A54-9631-91BE-7FB67B94104E}"/>
                  </a:ext>
                </a:extLst>
              </p:cNvPr>
              <p:cNvSpPr txBox="1"/>
              <p:nvPr/>
            </p:nvSpPr>
            <p:spPr>
              <a:xfrm>
                <a:off x="23167787" y="12140835"/>
                <a:ext cx="1727695" cy="952091"/>
              </a:xfrm>
              <a:prstGeom prst="rect">
                <a:avLst/>
              </a:prstGeom>
              <a:solidFill>
                <a:srgbClr val="FFFFFF"/>
              </a:solidFill>
              <a:ln w="19050">
                <a:solidFill>
                  <a:srgbClr val="CDD500"/>
                </a:solidFill>
              </a:ln>
            </p:spPr>
            <p:txBody>
              <a:bodyPr wrap="square" rtlCol="0" anchor="ctr">
                <a:noAutofit/>
              </a:bodyPr>
              <a:lstStyle/>
              <a:p>
                <a:pPr algn="ctr">
                  <a:defRPr/>
                </a:pPr>
                <a:endParaRPr lang="fr-FR" kern="0">
                  <a:solidFill>
                    <a:srgbClr val="000000"/>
                  </a:solidFill>
                  <a:cs typeface="Arial" panose="020B0604020202020204" pitchFamily="34" charset="0"/>
                </a:endParaRPr>
              </a:p>
            </p:txBody>
          </p:sp>
          <p:grpSp>
            <p:nvGrpSpPr>
              <p:cNvPr id="77" name="Group 76">
                <a:extLst>
                  <a:ext uri="{FF2B5EF4-FFF2-40B4-BE49-F238E27FC236}">
                    <a16:creationId xmlns:a16="http://schemas.microsoft.com/office/drawing/2014/main" id="{ACF8B726-E402-578B-1BCD-ECD1E47318E0}"/>
                  </a:ext>
                </a:extLst>
              </p:cNvPr>
              <p:cNvGrpSpPr/>
              <p:nvPr/>
            </p:nvGrpSpPr>
            <p:grpSpPr>
              <a:xfrm>
                <a:off x="22923631" y="11931866"/>
                <a:ext cx="457200" cy="457200"/>
                <a:chOff x="23674452" y="13287017"/>
                <a:chExt cx="457200" cy="457200"/>
              </a:xfrm>
            </p:grpSpPr>
            <p:sp>
              <p:nvSpPr>
                <p:cNvPr id="80" name="Oval 79">
                  <a:extLst>
                    <a:ext uri="{FF2B5EF4-FFF2-40B4-BE49-F238E27FC236}">
                      <a16:creationId xmlns:a16="http://schemas.microsoft.com/office/drawing/2014/main" id="{17ECB33A-2E6B-ECF7-5734-4D0C5098293B}"/>
                    </a:ext>
                  </a:extLst>
                </p:cNvPr>
                <p:cNvSpPr/>
                <p:nvPr/>
              </p:nvSpPr>
              <p:spPr>
                <a:xfrm>
                  <a:off x="23674452" y="13287017"/>
                  <a:ext cx="457200" cy="457200"/>
                </a:xfrm>
                <a:prstGeom prst="ellipse">
                  <a:avLst/>
                </a:prstGeom>
                <a:solidFill>
                  <a:srgbClr val="3C185B"/>
                </a:solidFill>
                <a:ln w="19050" cap="flat" cmpd="sng" algn="ctr">
                  <a:solidFill>
                    <a:srgbClr val="FFFFFF"/>
                  </a:solidFill>
                  <a:prstDash val="solid"/>
                  <a:miter lim="800000"/>
                </a:ln>
                <a:effectLst/>
              </p:spPr>
              <p:txBody>
                <a:bodyPr rtlCol="0" anchor="ctr"/>
                <a:lstStyle/>
                <a:p>
                  <a:pPr algn="ctr">
                    <a:defRPr/>
                  </a:pPr>
                  <a:endParaRPr lang="en-US" sz="2400" kern="0">
                    <a:solidFill>
                      <a:srgbClr val="FFFFFF"/>
                    </a:solidFill>
                  </a:endParaRPr>
                </a:p>
              </p:txBody>
            </p:sp>
            <p:pic>
              <p:nvPicPr>
                <p:cNvPr id="81" name="Graphic 80">
                  <a:extLst>
                    <a:ext uri="{FF2B5EF4-FFF2-40B4-BE49-F238E27FC236}">
                      <a16:creationId xmlns:a16="http://schemas.microsoft.com/office/drawing/2014/main" id="{FB5808B0-C797-7CEA-BB34-5EA777F88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69603" y="13404399"/>
                  <a:ext cx="266916" cy="222433"/>
                </a:xfrm>
                <a:prstGeom prst="rect">
                  <a:avLst/>
                </a:prstGeom>
              </p:spPr>
            </p:pic>
          </p:grpSp>
          <p:sp>
            <p:nvSpPr>
              <p:cNvPr id="78" name="TextBox 77">
                <a:extLst>
                  <a:ext uri="{FF2B5EF4-FFF2-40B4-BE49-F238E27FC236}">
                    <a16:creationId xmlns:a16="http://schemas.microsoft.com/office/drawing/2014/main" id="{107B7012-12FC-7981-0977-44FBBC51D6F9}"/>
                  </a:ext>
                </a:extLst>
              </p:cNvPr>
              <p:cNvSpPr txBox="1"/>
              <p:nvPr/>
            </p:nvSpPr>
            <p:spPr>
              <a:xfrm>
                <a:off x="23591924" y="13214465"/>
                <a:ext cx="885667" cy="414202"/>
              </a:xfrm>
              <a:prstGeom prst="rect">
                <a:avLst/>
              </a:prstGeom>
              <a:noFill/>
            </p:spPr>
            <p:txBody>
              <a:bodyPr wrap="none" lIns="0" tIns="0" rIns="0" bIns="0" rtlCol="0">
                <a:spAutoFit/>
              </a:bodyPr>
              <a:lstStyle/>
              <a:p>
                <a:pPr eaLnBrk="0" fontAlgn="base" hangingPunct="0">
                  <a:spcBef>
                    <a:spcPct val="0"/>
                  </a:spcBef>
                  <a:spcAft>
                    <a:spcPct val="0"/>
                  </a:spcAft>
                  <a:defRPr/>
                </a:pPr>
                <a:r>
                  <a:rPr lang="en-GB" sz="1400" b="1" kern="0">
                    <a:solidFill>
                      <a:srgbClr val="000000"/>
                    </a:solidFill>
                    <a:cs typeface="Arial" panose="020B0604020202020204" pitchFamily="34" charset="0"/>
                  </a:rPr>
                  <a:t>pCR</a:t>
                </a:r>
                <a:r>
                  <a:rPr lang="en-GB" sz="1400" b="1" kern="0" baseline="30000">
                    <a:solidFill>
                      <a:srgbClr val="000000"/>
                    </a:solidFill>
                    <a:cs typeface="Arial" panose="020B0604020202020204" pitchFamily="34" charset="0"/>
                  </a:rPr>
                  <a:t>a</a:t>
                </a:r>
                <a:endParaRPr lang="en-US" sz="1400" b="1" kern="0">
                  <a:solidFill>
                    <a:srgbClr val="000000"/>
                  </a:solidFill>
                  <a:cs typeface="Arial" panose="020B0604020202020204" pitchFamily="34" charset="0"/>
                </a:endParaRPr>
              </a:p>
            </p:txBody>
          </p:sp>
          <p:sp>
            <p:nvSpPr>
              <p:cNvPr id="79" name="TextBox 78">
                <a:extLst>
                  <a:ext uri="{FF2B5EF4-FFF2-40B4-BE49-F238E27FC236}">
                    <a16:creationId xmlns:a16="http://schemas.microsoft.com/office/drawing/2014/main" id="{0D35E38E-0C93-E330-9C3E-81CC3326AFBF}"/>
                  </a:ext>
                </a:extLst>
              </p:cNvPr>
              <p:cNvSpPr txBox="1"/>
              <p:nvPr/>
            </p:nvSpPr>
            <p:spPr>
              <a:xfrm>
                <a:off x="23266440" y="12169939"/>
                <a:ext cx="1530380" cy="828402"/>
              </a:xfrm>
              <a:prstGeom prst="rect">
                <a:avLst/>
              </a:prstGeom>
              <a:noFill/>
            </p:spPr>
            <p:txBody>
              <a:bodyPr wrap="none" lIns="0" tIns="0" rIns="0" bIns="0" rtlCol="0">
                <a:spAutoFit/>
              </a:bodyPr>
              <a:lstStyle/>
              <a:p>
                <a:pPr algn="ctr">
                  <a:defRPr/>
                </a:pPr>
                <a:r>
                  <a:rPr lang="en-GB" sz="1400" b="1" kern="0">
                    <a:solidFill>
                      <a:srgbClr val="000000"/>
                    </a:solidFill>
                    <a:cs typeface="Arial" panose="020B0604020202020204" pitchFamily="34" charset="0"/>
                  </a:rPr>
                  <a:t>Primary</a:t>
                </a:r>
                <a:br>
                  <a:rPr lang="en-GB" sz="1400" b="1" kern="0">
                    <a:solidFill>
                      <a:srgbClr val="000000"/>
                    </a:solidFill>
                    <a:cs typeface="Arial" panose="020B0604020202020204" pitchFamily="34" charset="0"/>
                  </a:rPr>
                </a:br>
                <a:r>
                  <a:rPr lang="en-GB" sz="1400" b="1" kern="0">
                    <a:solidFill>
                      <a:srgbClr val="000000"/>
                    </a:solidFill>
                    <a:cs typeface="Arial" panose="020B0604020202020204" pitchFamily="34" charset="0"/>
                  </a:rPr>
                  <a:t>endpoint</a:t>
                </a:r>
                <a:endParaRPr lang="fr-FR" sz="1400" kern="0">
                  <a:solidFill>
                    <a:srgbClr val="000000"/>
                  </a:solidFill>
                  <a:cs typeface="Arial" panose="020B0604020202020204" pitchFamily="34" charset="0"/>
                </a:endParaRPr>
              </a:p>
            </p:txBody>
          </p:sp>
        </p:grpSp>
        <p:grpSp>
          <p:nvGrpSpPr>
            <p:cNvPr id="82" name="Group 81">
              <a:extLst>
                <a:ext uri="{FF2B5EF4-FFF2-40B4-BE49-F238E27FC236}">
                  <a16:creationId xmlns:a16="http://schemas.microsoft.com/office/drawing/2014/main" id="{FCDF544B-EF5D-CE55-3481-0D56C3E01D3F}"/>
                </a:ext>
              </a:extLst>
            </p:cNvPr>
            <p:cNvGrpSpPr/>
            <p:nvPr/>
          </p:nvGrpSpPr>
          <p:grpSpPr>
            <a:xfrm>
              <a:off x="1241237" y="1682073"/>
              <a:ext cx="420267" cy="409066"/>
              <a:chOff x="122084" y="1143442"/>
              <a:chExt cx="420267" cy="409066"/>
            </a:xfrm>
          </p:grpSpPr>
          <p:sp>
            <p:nvSpPr>
              <p:cNvPr id="83" name="Freeform 33">
                <a:extLst>
                  <a:ext uri="{FF2B5EF4-FFF2-40B4-BE49-F238E27FC236}">
                    <a16:creationId xmlns:a16="http://schemas.microsoft.com/office/drawing/2014/main" id="{C8C1D13A-C288-7C94-DB8B-39A07CC4B210}"/>
                  </a:ext>
                </a:extLst>
              </p:cNvPr>
              <p:cNvSpPr/>
              <p:nvPr/>
            </p:nvSpPr>
            <p:spPr>
              <a:xfrm>
                <a:off x="122084" y="1143442"/>
                <a:ext cx="420267" cy="409066"/>
              </a:xfrm>
              <a:custGeom>
                <a:avLst/>
                <a:gdLst>
                  <a:gd name="connsiteX0" fmla="*/ 210134 w 420267"/>
                  <a:gd name="connsiteY0" fmla="*/ 409066 h 409066"/>
                  <a:gd name="connsiteX1" fmla="*/ 0 w 420267"/>
                  <a:gd name="connsiteY1" fmla="*/ 204533 h 409066"/>
                  <a:gd name="connsiteX2" fmla="*/ 210134 w 420267"/>
                  <a:gd name="connsiteY2" fmla="*/ 0 h 409066"/>
                  <a:gd name="connsiteX3" fmla="*/ 420267 w 420267"/>
                  <a:gd name="connsiteY3" fmla="*/ 204533 h 409066"/>
                  <a:gd name="connsiteX4" fmla="*/ 210134 w 420267"/>
                  <a:gd name="connsiteY4" fmla="*/ 409066 h 40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67" h="409066">
                    <a:moveTo>
                      <a:pt x="210134" y="409066"/>
                    </a:moveTo>
                    <a:cubicBezTo>
                      <a:pt x="94242" y="409066"/>
                      <a:pt x="0" y="317598"/>
                      <a:pt x="0" y="204533"/>
                    </a:cubicBezTo>
                    <a:cubicBezTo>
                      <a:pt x="0" y="91468"/>
                      <a:pt x="94242" y="0"/>
                      <a:pt x="210134" y="0"/>
                    </a:cubicBezTo>
                    <a:cubicBezTo>
                      <a:pt x="326025" y="0"/>
                      <a:pt x="420267" y="91468"/>
                      <a:pt x="420267" y="204533"/>
                    </a:cubicBezTo>
                    <a:cubicBezTo>
                      <a:pt x="420267" y="317598"/>
                      <a:pt x="326025" y="409066"/>
                      <a:pt x="210134" y="409066"/>
                    </a:cubicBezTo>
                    <a:close/>
                  </a:path>
                </a:pathLst>
              </a:custGeom>
              <a:solidFill>
                <a:srgbClr val="98D3E3"/>
              </a:solidFill>
              <a:ln w="12726" cap="flat">
                <a:solidFill>
                  <a:srgbClr val="4BACC6"/>
                </a:solidFill>
                <a:prstDash val="solid"/>
                <a:miter/>
              </a:ln>
            </p:spPr>
            <p:txBody>
              <a:bodyPr rtlCol="0" anchor="ctr"/>
              <a:lstStyle/>
              <a:p>
                <a:pPr defTabSz="457200"/>
                <a:endParaRPr lang="en-US" sz="2000">
                  <a:solidFill>
                    <a:prstClr val="black"/>
                  </a:solidFill>
                </a:endParaRPr>
              </a:p>
            </p:txBody>
          </p:sp>
          <p:sp>
            <p:nvSpPr>
              <p:cNvPr id="84" name="Freeform 32">
                <a:extLst>
                  <a:ext uri="{FF2B5EF4-FFF2-40B4-BE49-F238E27FC236}">
                    <a16:creationId xmlns:a16="http://schemas.microsoft.com/office/drawing/2014/main" id="{B3586625-92EE-30B9-F5CD-926E33032DDC}"/>
                  </a:ext>
                </a:extLst>
              </p:cNvPr>
              <p:cNvSpPr/>
              <p:nvPr/>
            </p:nvSpPr>
            <p:spPr>
              <a:xfrm>
                <a:off x="204227" y="1204586"/>
                <a:ext cx="255980" cy="275675"/>
              </a:xfrm>
              <a:custGeom>
                <a:avLst/>
                <a:gdLst>
                  <a:gd name="connsiteX0" fmla="*/ 249613 w 255980"/>
                  <a:gd name="connsiteY0" fmla="*/ 0 h 275675"/>
                  <a:gd name="connsiteX1" fmla="*/ 255981 w 255980"/>
                  <a:gd name="connsiteY1" fmla="*/ 10163 h 275675"/>
                  <a:gd name="connsiteX2" fmla="*/ 168107 w 255980"/>
                  <a:gd name="connsiteY2" fmla="*/ 114335 h 275675"/>
                  <a:gd name="connsiteX3" fmla="*/ 94242 w 255980"/>
                  <a:gd name="connsiteY3" fmla="*/ 245186 h 275675"/>
                  <a:gd name="connsiteX4" fmla="*/ 80233 w 255980"/>
                  <a:gd name="connsiteY4" fmla="*/ 255349 h 275675"/>
                  <a:gd name="connsiteX5" fmla="*/ 57309 w 255980"/>
                  <a:gd name="connsiteY5" fmla="*/ 275675 h 275675"/>
                  <a:gd name="connsiteX6" fmla="*/ 47121 w 255980"/>
                  <a:gd name="connsiteY6" fmla="*/ 243915 h 275675"/>
                  <a:gd name="connsiteX7" fmla="*/ 42027 w 255980"/>
                  <a:gd name="connsiteY7" fmla="*/ 229941 h 275675"/>
                  <a:gd name="connsiteX8" fmla="*/ 21650 w 255980"/>
                  <a:gd name="connsiteY8" fmla="*/ 186748 h 275675"/>
                  <a:gd name="connsiteX9" fmla="*/ 0 w 255980"/>
                  <a:gd name="connsiteY9" fmla="*/ 167692 h 275675"/>
                  <a:gd name="connsiteX10" fmla="*/ 36933 w 255980"/>
                  <a:gd name="connsiteY10" fmla="*/ 143554 h 275675"/>
                  <a:gd name="connsiteX11" fmla="*/ 68771 w 255980"/>
                  <a:gd name="connsiteY11" fmla="*/ 188018 h 275675"/>
                  <a:gd name="connsiteX12" fmla="*/ 75139 w 255980"/>
                  <a:gd name="connsiteY12" fmla="*/ 201992 h 275675"/>
                  <a:gd name="connsiteX13" fmla="*/ 155371 w 255980"/>
                  <a:gd name="connsiteY13" fmla="*/ 86387 h 275675"/>
                  <a:gd name="connsiteX14" fmla="*/ 252160 w 255980"/>
                  <a:gd name="connsiteY14" fmla="*/ 0 h 275675"/>
                  <a:gd name="connsiteX15" fmla="*/ 252160 w 255980"/>
                  <a:gd name="connsiteY15" fmla="*/ 0 h 27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980" h="275675">
                    <a:moveTo>
                      <a:pt x="249613" y="0"/>
                    </a:moveTo>
                    <a:lnTo>
                      <a:pt x="255981" y="10163"/>
                    </a:lnTo>
                    <a:cubicBezTo>
                      <a:pt x="229237" y="33030"/>
                      <a:pt x="199945" y="67331"/>
                      <a:pt x="168107" y="114335"/>
                    </a:cubicBezTo>
                    <a:cubicBezTo>
                      <a:pt x="136268" y="161340"/>
                      <a:pt x="110798" y="204533"/>
                      <a:pt x="94242" y="245186"/>
                    </a:cubicBezTo>
                    <a:lnTo>
                      <a:pt x="80233" y="255349"/>
                    </a:lnTo>
                    <a:cubicBezTo>
                      <a:pt x="68771" y="264242"/>
                      <a:pt x="61130" y="270594"/>
                      <a:pt x="57309" y="275675"/>
                    </a:cubicBezTo>
                    <a:cubicBezTo>
                      <a:pt x="56036" y="269323"/>
                      <a:pt x="52215" y="257890"/>
                      <a:pt x="47121" y="243915"/>
                    </a:cubicBezTo>
                    <a:lnTo>
                      <a:pt x="42027" y="229941"/>
                    </a:lnTo>
                    <a:cubicBezTo>
                      <a:pt x="34386" y="210885"/>
                      <a:pt x="28018" y="195640"/>
                      <a:pt x="21650" y="186748"/>
                    </a:cubicBezTo>
                    <a:cubicBezTo>
                      <a:pt x="15282" y="177855"/>
                      <a:pt x="7641" y="171503"/>
                      <a:pt x="0" y="167692"/>
                    </a:cubicBezTo>
                    <a:cubicBezTo>
                      <a:pt x="14009" y="151177"/>
                      <a:pt x="25471" y="143554"/>
                      <a:pt x="36933" y="143554"/>
                    </a:cubicBezTo>
                    <a:cubicBezTo>
                      <a:pt x="48394" y="143554"/>
                      <a:pt x="57309" y="158799"/>
                      <a:pt x="68771" y="188018"/>
                    </a:cubicBezTo>
                    <a:lnTo>
                      <a:pt x="75139" y="201992"/>
                    </a:lnTo>
                    <a:cubicBezTo>
                      <a:pt x="95515" y="162610"/>
                      <a:pt x="123533" y="123228"/>
                      <a:pt x="155371" y="86387"/>
                    </a:cubicBezTo>
                    <a:cubicBezTo>
                      <a:pt x="188483" y="48275"/>
                      <a:pt x="220322" y="20326"/>
                      <a:pt x="252160" y="0"/>
                    </a:cubicBezTo>
                    <a:lnTo>
                      <a:pt x="252160" y="0"/>
                    </a:lnTo>
                    <a:close/>
                  </a:path>
                </a:pathLst>
              </a:custGeom>
              <a:solidFill>
                <a:srgbClr val="000000"/>
              </a:solidFill>
              <a:ln w="12726" cap="flat">
                <a:noFill/>
                <a:prstDash val="solid"/>
                <a:miter/>
              </a:ln>
            </p:spPr>
            <p:txBody>
              <a:bodyPr rtlCol="0" anchor="ctr"/>
              <a:lstStyle/>
              <a:p>
                <a:pPr defTabSz="457200"/>
                <a:endParaRPr lang="en-US" sz="2000">
                  <a:solidFill>
                    <a:prstClr val="black"/>
                  </a:solidFill>
                </a:endParaRPr>
              </a:p>
            </p:txBody>
          </p:sp>
        </p:grpSp>
      </p:grpSp>
    </p:spTree>
    <p:extLst>
      <p:ext uri="{BB962C8B-B14F-4D97-AF65-F5344CB8AC3E}">
        <p14:creationId xmlns:p14="http://schemas.microsoft.com/office/powerpoint/2010/main" val="354725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ECD9B-7BFA-D10F-0CCB-0CDCB2693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7B5FE-7DA7-A3ED-D3ED-16C761DAE4FA}"/>
              </a:ext>
            </a:extLst>
          </p:cNvPr>
          <p:cNvSpPr>
            <a:spLocks noGrp="1"/>
          </p:cNvSpPr>
          <p:nvPr>
            <p:ph type="title"/>
          </p:nvPr>
        </p:nvSpPr>
        <p:spPr/>
        <p:txBody>
          <a:bodyPr>
            <a:normAutofit/>
          </a:bodyPr>
          <a:lstStyle/>
          <a:p>
            <a:r>
              <a:rPr lang="en-US" err="1"/>
              <a:t>OlympiaN</a:t>
            </a:r>
            <a:r>
              <a:rPr lang="en-US"/>
              <a:t>: Efficacy Outcomes</a:t>
            </a:r>
          </a:p>
        </p:txBody>
      </p:sp>
      <p:sp>
        <p:nvSpPr>
          <p:cNvPr id="5" name="Footer Placeholder 4">
            <a:extLst>
              <a:ext uri="{FF2B5EF4-FFF2-40B4-BE49-F238E27FC236}">
                <a16:creationId xmlns:a16="http://schemas.microsoft.com/office/drawing/2014/main" id="{F595C5DF-6F6D-1E20-9077-9FB1496F562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Tung N, et al. SABCS 2025. Abstract RF5-03.</a:t>
            </a:r>
          </a:p>
        </p:txBody>
      </p:sp>
      <p:pic>
        <p:nvPicPr>
          <p:cNvPr id="198" name="Picture 197">
            <a:extLst>
              <a:ext uri="{FF2B5EF4-FFF2-40B4-BE49-F238E27FC236}">
                <a16:creationId xmlns:a16="http://schemas.microsoft.com/office/drawing/2014/main" id="{94AF9127-E6B1-CF05-F49E-560475409EB4}"/>
              </a:ext>
            </a:extLst>
          </p:cNvPr>
          <p:cNvPicPr>
            <a:picLocks noChangeAspect="1"/>
          </p:cNvPicPr>
          <p:nvPr/>
        </p:nvPicPr>
        <p:blipFill>
          <a:blip r:embed="rId3"/>
          <a:stretch>
            <a:fillRect/>
          </a:stretch>
        </p:blipFill>
        <p:spPr>
          <a:xfrm>
            <a:off x="911147" y="1355462"/>
            <a:ext cx="10369706" cy="4489976"/>
          </a:xfrm>
          <a:prstGeom prst="rect">
            <a:avLst/>
          </a:prstGeom>
        </p:spPr>
      </p:pic>
    </p:spTree>
    <p:extLst>
      <p:ext uri="{BB962C8B-B14F-4D97-AF65-F5344CB8AC3E}">
        <p14:creationId xmlns:p14="http://schemas.microsoft.com/office/powerpoint/2010/main" val="751340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02066-909B-E5F7-38F2-4A425E832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C3388-6F95-C9D5-DDA4-97D1ECB2E075}"/>
              </a:ext>
            </a:extLst>
          </p:cNvPr>
          <p:cNvSpPr>
            <a:spLocks noGrp="1"/>
          </p:cNvSpPr>
          <p:nvPr>
            <p:ph type="title"/>
          </p:nvPr>
        </p:nvSpPr>
        <p:spPr/>
        <p:txBody>
          <a:bodyPr>
            <a:normAutofit/>
          </a:bodyPr>
          <a:lstStyle/>
          <a:p>
            <a:r>
              <a:rPr lang="en-US" err="1"/>
              <a:t>OlympiaN</a:t>
            </a:r>
            <a:r>
              <a:rPr lang="en-US"/>
              <a:t>: Safety Outcomes</a:t>
            </a:r>
          </a:p>
        </p:txBody>
      </p:sp>
      <p:sp>
        <p:nvSpPr>
          <p:cNvPr id="5" name="Footer Placeholder 4">
            <a:extLst>
              <a:ext uri="{FF2B5EF4-FFF2-40B4-BE49-F238E27FC236}">
                <a16:creationId xmlns:a16="http://schemas.microsoft.com/office/drawing/2014/main" id="{0C0D3B05-850B-E9A2-B025-C02D163364C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a:ea typeface="+mn-ea"/>
                <a:cs typeface="+mn-cs"/>
              </a:rPr>
              <a:t>Tung N, et al. SABCS 2025. Abstract RF5-03.</a:t>
            </a:r>
          </a:p>
        </p:txBody>
      </p:sp>
      <p:pic>
        <p:nvPicPr>
          <p:cNvPr id="43" name="Picture 42">
            <a:extLst>
              <a:ext uri="{FF2B5EF4-FFF2-40B4-BE49-F238E27FC236}">
                <a16:creationId xmlns:a16="http://schemas.microsoft.com/office/drawing/2014/main" id="{5338DC58-5628-40EA-2E79-1D7F6DAD22B2}"/>
              </a:ext>
            </a:extLst>
          </p:cNvPr>
          <p:cNvPicPr>
            <a:picLocks noChangeAspect="1"/>
          </p:cNvPicPr>
          <p:nvPr/>
        </p:nvPicPr>
        <p:blipFill>
          <a:blip r:embed="rId3"/>
          <a:stretch>
            <a:fillRect/>
          </a:stretch>
        </p:blipFill>
        <p:spPr>
          <a:xfrm>
            <a:off x="534589" y="1226938"/>
            <a:ext cx="11122822" cy="4404124"/>
          </a:xfrm>
          <a:prstGeom prst="rect">
            <a:avLst/>
          </a:prstGeom>
        </p:spPr>
      </p:pic>
    </p:spTree>
    <p:extLst>
      <p:ext uri="{BB962C8B-B14F-4D97-AF65-F5344CB8AC3E}">
        <p14:creationId xmlns:p14="http://schemas.microsoft.com/office/powerpoint/2010/main" val="211333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E6A8-C11E-8433-285F-2BA5E08A53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5B049-BA7B-1270-FBAB-64DA759DDF64}"/>
              </a:ext>
            </a:extLst>
          </p:cNvPr>
          <p:cNvSpPr>
            <a:spLocks noGrp="1"/>
          </p:cNvSpPr>
          <p:nvPr>
            <p:ph type="title"/>
          </p:nvPr>
        </p:nvSpPr>
        <p:spPr>
          <a:xfrm>
            <a:off x="838200" y="365125"/>
            <a:ext cx="10515600" cy="871393"/>
          </a:xfrm>
        </p:spPr>
        <p:txBody>
          <a:bodyPr>
            <a:normAutofit/>
          </a:bodyPr>
          <a:lstStyle/>
          <a:p>
            <a:r>
              <a:rPr lang="en-US"/>
              <a:t>What is Shared Decision-Making?</a:t>
            </a:r>
          </a:p>
        </p:txBody>
      </p:sp>
      <p:sp>
        <p:nvSpPr>
          <p:cNvPr id="5" name="Content Placeholder 4">
            <a:extLst>
              <a:ext uri="{FF2B5EF4-FFF2-40B4-BE49-F238E27FC236}">
                <a16:creationId xmlns:a16="http://schemas.microsoft.com/office/drawing/2014/main" id="{E5C3BB6B-EC2F-5864-EDAB-C9EE09969A02}"/>
              </a:ext>
            </a:extLst>
          </p:cNvPr>
          <p:cNvSpPr>
            <a:spLocks noGrp="1"/>
          </p:cNvSpPr>
          <p:nvPr>
            <p:ph idx="1"/>
          </p:nvPr>
        </p:nvSpPr>
        <p:spPr>
          <a:xfrm>
            <a:off x="838200" y="1331283"/>
            <a:ext cx="10515600" cy="4518799"/>
          </a:xfrm>
        </p:spPr>
        <p:txBody>
          <a:bodyPr/>
          <a:lstStyle/>
          <a:p>
            <a:pPr>
              <a:lnSpc>
                <a:spcPct val="100000"/>
              </a:lnSpc>
            </a:pPr>
            <a:r>
              <a:rPr lang="en-US"/>
              <a:t>Shared decision-making (SDM) occurs when a healthcare provider and </a:t>
            </a:r>
            <a:br>
              <a:rPr lang="en-US"/>
            </a:br>
            <a:r>
              <a:rPr lang="en-US"/>
              <a:t>a patient work together to make a healthcare decision that is best for </a:t>
            </a:r>
            <a:br>
              <a:rPr lang="en-US"/>
            </a:br>
            <a:r>
              <a:rPr lang="en-US"/>
              <a:t>the patient</a:t>
            </a:r>
          </a:p>
          <a:p>
            <a:pPr>
              <a:lnSpc>
                <a:spcPct val="100000"/>
              </a:lnSpc>
            </a:pPr>
            <a:endParaRPr lang="en-US"/>
          </a:p>
          <a:p>
            <a:pPr>
              <a:lnSpc>
                <a:spcPct val="100000"/>
              </a:lnSpc>
            </a:pPr>
            <a:r>
              <a:rPr lang="en-US"/>
              <a:t>Optimal decision-making takes into account evidence-based information about available options, the provider's knowledge and experience, and </a:t>
            </a:r>
            <a:br>
              <a:rPr lang="en-US"/>
            </a:br>
            <a:r>
              <a:rPr lang="en-US"/>
              <a:t>the patient's values and preferences</a:t>
            </a:r>
          </a:p>
          <a:p>
            <a:pPr>
              <a:lnSpc>
                <a:spcPct val="100000"/>
              </a:lnSpc>
            </a:pPr>
            <a:endParaRPr lang="en-US"/>
          </a:p>
        </p:txBody>
      </p:sp>
      <p:sp>
        <p:nvSpPr>
          <p:cNvPr id="7" name="Footer Placeholder 6">
            <a:extLst>
              <a:ext uri="{FF2B5EF4-FFF2-40B4-BE49-F238E27FC236}">
                <a16:creationId xmlns:a16="http://schemas.microsoft.com/office/drawing/2014/main" id="{9891B290-2FB9-8414-A854-0FCAF70FB268}"/>
              </a:ext>
            </a:extLst>
          </p:cNvPr>
          <p:cNvSpPr>
            <a:spLocks noGrp="1"/>
          </p:cNvSpPr>
          <p:nvPr>
            <p:ph type="ftr" sz="quarter" idx="3"/>
          </p:nvPr>
        </p:nvSpPr>
        <p:spPr/>
        <p:txBody>
          <a:bodyPr/>
          <a:lstStyle/>
          <a:p>
            <a:r>
              <a:rPr lang="en-US"/>
              <a:t>AHRQ SHARE Approach. https://www.ahrq.gov/sdm/share-approach/index.html.</a:t>
            </a:r>
            <a:br>
              <a:rPr lang="en-US"/>
            </a:br>
            <a:r>
              <a:rPr lang="en-US"/>
              <a:t>Kane HL, et al. </a:t>
            </a:r>
            <a:r>
              <a:rPr lang="en-US" i="1"/>
              <a:t>CA Cancer J Clin</a:t>
            </a:r>
            <a:r>
              <a:rPr lang="en-US"/>
              <a:t>. 2014;64(6):377-388. 
Eliacin J, et al. </a:t>
            </a:r>
            <a:r>
              <a:rPr lang="en-US" i="1"/>
              <a:t>Qual Health Res</a:t>
            </a:r>
            <a:r>
              <a:rPr lang="en-US"/>
              <a:t>. 2015;25(5):688-678.</a:t>
            </a:r>
          </a:p>
        </p:txBody>
      </p:sp>
    </p:spTree>
    <p:extLst>
      <p:ext uri="{BB962C8B-B14F-4D97-AF65-F5344CB8AC3E}">
        <p14:creationId xmlns:p14="http://schemas.microsoft.com/office/powerpoint/2010/main" val="1677980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790-9661-17A0-6B2B-403AF05DA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24A7C-C803-2DA8-1E49-A69665C2FC1C}"/>
              </a:ext>
            </a:extLst>
          </p:cNvPr>
          <p:cNvSpPr>
            <a:spLocks noGrp="1"/>
          </p:cNvSpPr>
          <p:nvPr>
            <p:ph type="title"/>
          </p:nvPr>
        </p:nvSpPr>
        <p:spPr/>
        <p:txBody>
          <a:bodyPr>
            <a:normAutofit/>
          </a:bodyPr>
          <a:lstStyle/>
          <a:p>
            <a:r>
              <a:rPr lang="en-US" sz="3600"/>
              <a:t>SHARE Approach to Shared Decision-Making</a:t>
            </a:r>
          </a:p>
        </p:txBody>
      </p:sp>
      <p:sp>
        <p:nvSpPr>
          <p:cNvPr id="5" name="Content Placeholder 4">
            <a:extLst>
              <a:ext uri="{FF2B5EF4-FFF2-40B4-BE49-F238E27FC236}">
                <a16:creationId xmlns:a16="http://schemas.microsoft.com/office/drawing/2014/main" id="{ED874BB2-DB00-95EA-84F7-10AFE740F914}"/>
              </a:ext>
            </a:extLst>
          </p:cNvPr>
          <p:cNvSpPr>
            <a:spLocks noGrp="1"/>
          </p:cNvSpPr>
          <p:nvPr>
            <p:ph idx="1"/>
          </p:nvPr>
        </p:nvSpPr>
        <p:spPr/>
        <p:txBody>
          <a:bodyPr>
            <a:normAutofit/>
          </a:bodyPr>
          <a:lstStyle/>
          <a:p>
            <a:pPr>
              <a:lnSpc>
                <a:spcPct val="100000"/>
              </a:lnSpc>
            </a:pPr>
            <a:r>
              <a:rPr lang="en-US"/>
              <a:t>The SHARE Approach presents a 5-step process for SDM that includes exploring and comparing the benefits, harms, and risks of each option through meaningful dialogue about what matters most to the patient:</a:t>
            </a:r>
          </a:p>
          <a:p>
            <a:pPr marL="799758" marR="0" lvl="1" indent="-457200" algn="l" defTabSz="685457" rtl="0" eaLnBrk="1" fontAlgn="auto" latinLnBrk="0" hangingPunct="1">
              <a:lnSpc>
                <a:spcPct val="100000"/>
              </a:lnSpc>
              <a:spcBef>
                <a:spcPts val="375"/>
              </a:spcBef>
              <a:spcAft>
                <a:spcPts val="0"/>
              </a:spcAft>
              <a:buClr>
                <a:srgbClr val="E8931A"/>
              </a:buClr>
              <a:buSzTx/>
              <a:buFont typeface="+mj-lt"/>
              <a:buAutoNum type="arabicPeriod"/>
              <a:tabLst/>
              <a:defRPr/>
            </a:pPr>
            <a:r>
              <a:rPr kumimoji="0" lang="en-US" altLang="en-US" b="1"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S</a:t>
            </a:r>
            <a:r>
              <a:rPr kumimoji="0" lang="en-US" altLang="en-US" b="0"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eek your patient's participation</a:t>
            </a:r>
          </a:p>
          <a:p>
            <a:pPr marL="799758" marR="0" lvl="1" indent="-457200" algn="l" defTabSz="685457" rtl="0" eaLnBrk="1" fontAlgn="auto" latinLnBrk="0" hangingPunct="1">
              <a:lnSpc>
                <a:spcPct val="100000"/>
              </a:lnSpc>
              <a:spcBef>
                <a:spcPts val="375"/>
              </a:spcBef>
              <a:spcAft>
                <a:spcPts val="0"/>
              </a:spcAft>
              <a:buClr>
                <a:srgbClr val="E8931A"/>
              </a:buClr>
              <a:buSzTx/>
              <a:buFont typeface="+mj-lt"/>
              <a:buAutoNum type="arabicPeriod"/>
              <a:tabLst/>
              <a:defRPr/>
            </a:pPr>
            <a:r>
              <a:rPr kumimoji="0" lang="en-US" altLang="en-US" b="1"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H</a:t>
            </a:r>
            <a:r>
              <a:rPr kumimoji="0" lang="en-US" altLang="en-US" b="0"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elp your patient explore and compare treatment options</a:t>
            </a:r>
          </a:p>
          <a:p>
            <a:pPr marL="799758" marR="0" lvl="1" indent="-457200" algn="l" defTabSz="685457" rtl="0" eaLnBrk="1" fontAlgn="auto" latinLnBrk="0" hangingPunct="1">
              <a:lnSpc>
                <a:spcPct val="100000"/>
              </a:lnSpc>
              <a:spcBef>
                <a:spcPts val="375"/>
              </a:spcBef>
              <a:spcAft>
                <a:spcPts val="0"/>
              </a:spcAft>
              <a:buClr>
                <a:srgbClr val="E8931A"/>
              </a:buClr>
              <a:buSzTx/>
              <a:buFont typeface="+mj-lt"/>
              <a:buAutoNum type="arabicPeriod"/>
              <a:tabLst/>
              <a:defRPr/>
            </a:pPr>
            <a:r>
              <a:rPr kumimoji="0" lang="en-US" altLang="en-US" b="1"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A</a:t>
            </a:r>
            <a:r>
              <a:rPr kumimoji="0" lang="en-US" altLang="en-US" b="0"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ssess your patient's values and preference</a:t>
            </a:r>
          </a:p>
          <a:p>
            <a:pPr marL="799758" marR="0" lvl="1" indent="-457200" algn="l" defTabSz="685457" rtl="0" eaLnBrk="1" fontAlgn="auto" latinLnBrk="0" hangingPunct="1">
              <a:lnSpc>
                <a:spcPct val="100000"/>
              </a:lnSpc>
              <a:spcBef>
                <a:spcPts val="375"/>
              </a:spcBef>
              <a:spcAft>
                <a:spcPts val="0"/>
              </a:spcAft>
              <a:buClr>
                <a:srgbClr val="E8931A"/>
              </a:buClr>
              <a:buSzTx/>
              <a:buFont typeface="+mj-lt"/>
              <a:buAutoNum type="arabicPeriod"/>
              <a:tabLst/>
              <a:defRPr/>
            </a:pPr>
            <a:r>
              <a:rPr kumimoji="0" lang="en-US" altLang="en-US" b="1"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R</a:t>
            </a:r>
            <a:r>
              <a:rPr kumimoji="0" lang="en-US" altLang="en-US" b="0"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each a decision with your patient</a:t>
            </a:r>
          </a:p>
          <a:p>
            <a:pPr marL="799758" marR="0" lvl="1" indent="-457200" algn="l" defTabSz="685457" rtl="0" eaLnBrk="1" fontAlgn="auto" latinLnBrk="0" hangingPunct="1">
              <a:lnSpc>
                <a:spcPct val="100000"/>
              </a:lnSpc>
              <a:spcBef>
                <a:spcPts val="375"/>
              </a:spcBef>
              <a:spcAft>
                <a:spcPts val="0"/>
              </a:spcAft>
              <a:buClr>
                <a:srgbClr val="E8931A"/>
              </a:buClr>
              <a:buSzTx/>
              <a:buFont typeface="+mj-lt"/>
              <a:buAutoNum type="arabicPeriod"/>
              <a:tabLst/>
              <a:defRPr/>
            </a:pPr>
            <a:r>
              <a:rPr kumimoji="0" lang="en-US" altLang="en-US" b="1"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E</a:t>
            </a:r>
            <a:r>
              <a:rPr kumimoji="0" lang="en-US" altLang="en-US" b="0" i="0" u="none" strike="noStrike" kern="1200" cap="none" spc="0" normalizeH="0" baseline="0" noProof="0">
                <a:ln>
                  <a:noFill/>
                </a:ln>
                <a:solidFill>
                  <a:srgbClr val="3A3A3A"/>
                </a:solidFill>
                <a:effectLst/>
                <a:uLnTx/>
                <a:uFillTx/>
                <a:latin typeface="Arial" panose="020B0604020202020204" pitchFamily="34" charset="0"/>
                <a:ea typeface="ＭＳ Ｐゴシック" panose="020B0600070205080204" pitchFamily="34" charset="-128"/>
                <a:cs typeface="Arial" panose="020B0604020202020204" pitchFamily="34" charset="0"/>
              </a:rPr>
              <a:t>valuate your patient's decision</a:t>
            </a:r>
          </a:p>
          <a:p>
            <a:pPr>
              <a:lnSpc>
                <a:spcPct val="100000"/>
              </a:lnSpc>
            </a:pPr>
            <a:r>
              <a:rPr lang="en-US"/>
              <a:t>Patients and their families/caregivers who are engaged in an SDM process are more likely to arrive at a treatment decision that works best for all those involved</a:t>
            </a:r>
          </a:p>
        </p:txBody>
      </p:sp>
      <p:sp>
        <p:nvSpPr>
          <p:cNvPr id="4" name="Footer Placeholder 3">
            <a:extLst>
              <a:ext uri="{FF2B5EF4-FFF2-40B4-BE49-F238E27FC236}">
                <a16:creationId xmlns:a16="http://schemas.microsoft.com/office/drawing/2014/main" id="{3F44AFF3-7E41-F5CA-469C-DDAD6A80DE3C}"/>
              </a:ext>
            </a:extLst>
          </p:cNvPr>
          <p:cNvSpPr>
            <a:spLocks noGrp="1"/>
          </p:cNvSpPr>
          <p:nvPr>
            <p:ph type="ftr" sz="quarter" idx="3"/>
          </p:nvPr>
        </p:nvSpPr>
        <p:spPr/>
        <p:txBody>
          <a:bodyPr/>
          <a:lstStyle/>
          <a:p>
            <a:r>
              <a:rPr lang="en-US"/>
              <a:t>AHRQ SHARE Approach. https://www.ahrq.gov/sdm/share-approach/index.html.</a:t>
            </a:r>
            <a:br>
              <a:rPr lang="en-US"/>
            </a:br>
            <a:r>
              <a:rPr lang="en-US"/>
              <a:t>Kane HL, et al. </a:t>
            </a:r>
            <a:r>
              <a:rPr lang="en-US" i="1"/>
              <a:t>CA Cancer J Clin</a:t>
            </a:r>
            <a:r>
              <a:rPr lang="en-US"/>
              <a:t>. 2014;64(6):377-388. 
Eliacin J, et al. </a:t>
            </a:r>
            <a:r>
              <a:rPr lang="en-US" i="1"/>
              <a:t>Qual Health Res</a:t>
            </a:r>
            <a:r>
              <a:rPr lang="en-US"/>
              <a:t>. 2015;25(5):688-678.</a:t>
            </a:r>
          </a:p>
        </p:txBody>
      </p:sp>
    </p:spTree>
    <p:extLst>
      <p:ext uri="{BB962C8B-B14F-4D97-AF65-F5344CB8AC3E}">
        <p14:creationId xmlns:p14="http://schemas.microsoft.com/office/powerpoint/2010/main" val="200798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A229-120D-765E-842E-AB34C807AC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18DEAC-27C1-4A7D-74E6-15DC77EBA2E6}"/>
              </a:ext>
            </a:extLst>
          </p:cNvPr>
          <p:cNvSpPr>
            <a:spLocks noGrp="1"/>
          </p:cNvSpPr>
          <p:nvPr>
            <p:ph type="ctrTitle"/>
          </p:nvPr>
        </p:nvSpPr>
        <p:spPr>
          <a:xfrm>
            <a:off x="1364974" y="2235200"/>
            <a:ext cx="9144000" cy="2387600"/>
          </a:xfrm>
        </p:spPr>
        <p:txBody>
          <a:bodyPr anchor="ctr">
            <a:noAutofit/>
          </a:bodyPr>
          <a:lstStyle/>
          <a:p>
            <a:r>
              <a:rPr lang="en-US" altLang="en-US" sz="4000"/>
              <a:t>Team-Based Practical Strategies in Surveillance and Management of Adverse Events  </a:t>
            </a:r>
            <a:endParaRPr lang="en-US" sz="4000"/>
          </a:p>
        </p:txBody>
      </p:sp>
    </p:spTree>
    <p:extLst>
      <p:ext uri="{BB962C8B-B14F-4D97-AF65-F5344CB8AC3E}">
        <p14:creationId xmlns:p14="http://schemas.microsoft.com/office/powerpoint/2010/main" val="76017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364974" y="2235200"/>
            <a:ext cx="9144000" cy="2387600"/>
          </a:xfrm>
        </p:spPr>
        <p:txBody>
          <a:bodyPr anchor="ctr">
            <a:noAutofit/>
          </a:bodyPr>
          <a:lstStyle/>
          <a:p>
            <a:r>
              <a:rPr lang="en-US" altLang="en-US" sz="4000"/>
              <a:t>BRCA Testing in High-Risk EBC: Practical Guidance </a:t>
            </a:r>
            <a:endParaRPr lang="en-US" sz="4000"/>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9D96-10AA-6D96-BD2E-A1D97E0E8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A567D-191A-E7BD-A61F-A8D23058B78A}"/>
              </a:ext>
            </a:extLst>
          </p:cNvPr>
          <p:cNvSpPr>
            <a:spLocks noGrp="1"/>
          </p:cNvSpPr>
          <p:nvPr>
            <p:ph type="title"/>
          </p:nvPr>
        </p:nvSpPr>
        <p:spPr/>
        <p:txBody>
          <a:bodyPr>
            <a:normAutofit/>
          </a:bodyPr>
          <a:lstStyle/>
          <a:p>
            <a:r>
              <a:rPr lang="en-US" sz="3600" err="1"/>
              <a:t>OlympiA</a:t>
            </a:r>
            <a:r>
              <a:rPr lang="en-US" sz="3600"/>
              <a:t>: Common Adverse Events</a:t>
            </a:r>
          </a:p>
        </p:txBody>
      </p:sp>
      <p:graphicFrame>
        <p:nvGraphicFramePr>
          <p:cNvPr id="3" name="Table 2">
            <a:extLst>
              <a:ext uri="{FF2B5EF4-FFF2-40B4-BE49-F238E27FC236}">
                <a16:creationId xmlns:a16="http://schemas.microsoft.com/office/drawing/2014/main" id="{C65A48E7-3E2A-A8F2-2C9A-B15B0A63F878}"/>
              </a:ext>
            </a:extLst>
          </p:cNvPr>
          <p:cNvGraphicFramePr>
            <a:graphicFrameLocks noGrp="1"/>
          </p:cNvGraphicFramePr>
          <p:nvPr>
            <p:extLst>
              <p:ext uri="{D42A27DB-BD31-4B8C-83A1-F6EECF244321}">
                <p14:modId xmlns:p14="http://schemas.microsoft.com/office/powerpoint/2010/main" val="257591070"/>
              </p:ext>
            </p:extLst>
          </p:nvPr>
        </p:nvGraphicFramePr>
        <p:xfrm>
          <a:off x="1047749" y="1236518"/>
          <a:ext cx="10096501" cy="4591256"/>
        </p:xfrm>
        <a:graphic>
          <a:graphicData uri="http://schemas.openxmlformats.org/drawingml/2006/table">
            <a:tbl>
              <a:tblPr firstRow="1" firstCol="1" bandRow="1">
                <a:tableStyleId>{5C22544A-7EE6-4342-B048-85BDC9FD1C3A}</a:tableStyleId>
              </a:tblPr>
              <a:tblGrid>
                <a:gridCol w="1325636">
                  <a:extLst>
                    <a:ext uri="{9D8B030D-6E8A-4147-A177-3AD203B41FA5}">
                      <a16:colId xmlns:a16="http://schemas.microsoft.com/office/drawing/2014/main" val="236851281"/>
                    </a:ext>
                  </a:extLst>
                </a:gridCol>
                <a:gridCol w="1060132">
                  <a:extLst>
                    <a:ext uri="{9D8B030D-6E8A-4147-A177-3AD203B41FA5}">
                      <a16:colId xmlns:a16="http://schemas.microsoft.com/office/drawing/2014/main" val="492950369"/>
                    </a:ext>
                  </a:extLst>
                </a:gridCol>
                <a:gridCol w="1060132">
                  <a:extLst>
                    <a:ext uri="{9D8B030D-6E8A-4147-A177-3AD203B41FA5}">
                      <a16:colId xmlns:a16="http://schemas.microsoft.com/office/drawing/2014/main" val="4241132040"/>
                    </a:ext>
                  </a:extLst>
                </a:gridCol>
                <a:gridCol w="1060132">
                  <a:extLst>
                    <a:ext uri="{9D8B030D-6E8A-4147-A177-3AD203B41FA5}">
                      <a16:colId xmlns:a16="http://schemas.microsoft.com/office/drawing/2014/main" val="453541483"/>
                    </a:ext>
                  </a:extLst>
                </a:gridCol>
                <a:gridCol w="1192882">
                  <a:extLst>
                    <a:ext uri="{9D8B030D-6E8A-4147-A177-3AD203B41FA5}">
                      <a16:colId xmlns:a16="http://schemas.microsoft.com/office/drawing/2014/main" val="1500469848"/>
                    </a:ext>
                  </a:extLst>
                </a:gridCol>
                <a:gridCol w="1192882">
                  <a:extLst>
                    <a:ext uri="{9D8B030D-6E8A-4147-A177-3AD203B41FA5}">
                      <a16:colId xmlns:a16="http://schemas.microsoft.com/office/drawing/2014/main" val="85188398"/>
                    </a:ext>
                  </a:extLst>
                </a:gridCol>
                <a:gridCol w="1060132">
                  <a:extLst>
                    <a:ext uri="{9D8B030D-6E8A-4147-A177-3AD203B41FA5}">
                      <a16:colId xmlns:a16="http://schemas.microsoft.com/office/drawing/2014/main" val="3853433108"/>
                    </a:ext>
                  </a:extLst>
                </a:gridCol>
                <a:gridCol w="1060132">
                  <a:extLst>
                    <a:ext uri="{9D8B030D-6E8A-4147-A177-3AD203B41FA5}">
                      <a16:colId xmlns:a16="http://schemas.microsoft.com/office/drawing/2014/main" val="3617208051"/>
                    </a:ext>
                  </a:extLst>
                </a:gridCol>
                <a:gridCol w="1084441">
                  <a:extLst>
                    <a:ext uri="{9D8B030D-6E8A-4147-A177-3AD203B41FA5}">
                      <a16:colId xmlns:a16="http://schemas.microsoft.com/office/drawing/2014/main" val="2244167860"/>
                    </a:ext>
                  </a:extLst>
                </a:gridCol>
              </a:tblGrid>
              <a:tr h="390162">
                <a:tc rowSpan="3">
                  <a:txBody>
                    <a:bodyPr/>
                    <a:lstStyle/>
                    <a:p>
                      <a:pPr marL="0" marR="0">
                        <a:buNone/>
                      </a:pPr>
                      <a:r>
                        <a:rPr lang="en-GB" sz="1200">
                          <a:effectLst/>
                        </a:rPr>
                        <a:t> Adverse Event </a:t>
                      </a:r>
                      <a:endParaRPr lang="en-US" sz="1200">
                        <a:effectLst/>
                        <a:latin typeface="Arial" panose="020B0604020202020204" pitchFamily="34" charset="0"/>
                        <a:cs typeface="Arial" panose="020B0604020202020204" pitchFamily="34" charset="0"/>
                      </a:endParaRPr>
                    </a:p>
                  </a:txBody>
                  <a:tcPr marL="41437" marR="41437"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DC3"/>
                    </a:solidFill>
                  </a:tcPr>
                </a:tc>
                <a:tc gridSpan="4">
                  <a:txBody>
                    <a:bodyPr/>
                    <a:lstStyle/>
                    <a:p>
                      <a:pPr marL="0" marR="0" algn="ctr">
                        <a:buNone/>
                      </a:pPr>
                      <a:r>
                        <a:rPr lang="en-GB" sz="1200">
                          <a:effectLst/>
                        </a:rPr>
                        <a:t>Olaparib</a:t>
                      </a:r>
                      <a:br>
                        <a:rPr lang="en-GB" sz="1200">
                          <a:effectLst/>
                        </a:rPr>
                      </a:br>
                      <a:r>
                        <a:rPr lang="en-GB" sz="1200">
                          <a:effectLst/>
                        </a:rPr>
                        <a:t>(N = 911)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buNone/>
                      </a:pPr>
                      <a:r>
                        <a:rPr lang="en-GB" sz="1200">
                          <a:effectLst/>
                        </a:rPr>
                        <a:t>Placebo</a:t>
                      </a:r>
                      <a:br>
                        <a:rPr lang="en-GB" sz="1200">
                          <a:effectLst/>
                        </a:rPr>
                      </a:br>
                      <a:r>
                        <a:rPr lang="en-GB" sz="1200">
                          <a:effectLst/>
                        </a:rPr>
                        <a:t>(N = 904)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391586"/>
                  </a:ext>
                </a:extLst>
              </a:tr>
              <a:tr h="195081">
                <a:tc vMerge="1">
                  <a:txBody>
                    <a:bodyPr/>
                    <a:lstStyle/>
                    <a:p>
                      <a:endParaRPr/>
                    </a:p>
                  </a:txBody>
                  <a:tcPr marL="41437" marR="41437" marT="0" marB="0" anchor="ctr"/>
                </a:tc>
                <a:tc gridSpan="8">
                  <a:txBody>
                    <a:bodyPr/>
                    <a:lstStyle/>
                    <a:p>
                      <a:pPr marL="0" marR="0" algn="ctr">
                        <a:buNone/>
                      </a:pPr>
                      <a:r>
                        <a:rPr lang="en-GB" sz="1200" b="1">
                          <a:solidFill>
                            <a:schemeClr val="bg1"/>
                          </a:solidFill>
                          <a:effectLst/>
                        </a:rPr>
                        <a:t>No. of patients (%)</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D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8047857"/>
                  </a:ext>
                </a:extLst>
              </a:tr>
              <a:tr h="346091">
                <a:tc vMerge="1">
                  <a:txBody>
                    <a:bodyPr/>
                    <a:lstStyle/>
                    <a:p>
                      <a:endParaRPr/>
                    </a:p>
                  </a:txBody>
                  <a:tcPr marL="41437" marR="41437" marT="0" marB="0" anchor="ctr"/>
                </a:tc>
                <a:tc>
                  <a:txBody>
                    <a:bodyPr/>
                    <a:lstStyle/>
                    <a:p>
                      <a:pPr marL="0" marR="0" algn="ctr">
                        <a:buNone/>
                      </a:pPr>
                      <a:r>
                        <a:rPr lang="en-GB" sz="1200" b="1">
                          <a:solidFill>
                            <a:schemeClr val="bg1"/>
                          </a:solidFill>
                          <a:effectLst/>
                        </a:rPr>
                        <a:t>Any Grade</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1</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2</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≥3</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Any Grade</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1</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2</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DC3"/>
                    </a:solidFill>
                  </a:tcPr>
                </a:tc>
                <a:tc>
                  <a:txBody>
                    <a:bodyPr/>
                    <a:lstStyle/>
                    <a:p>
                      <a:pPr marL="0" marR="0" algn="ctr">
                        <a:buNone/>
                      </a:pPr>
                      <a:r>
                        <a:rPr lang="en-GB" sz="1200" b="1">
                          <a:solidFill>
                            <a:schemeClr val="bg1"/>
                          </a:solidFill>
                          <a:effectLst/>
                        </a:rPr>
                        <a:t>Grade ≥3</a:t>
                      </a: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7DC3"/>
                    </a:solidFill>
                  </a:tcPr>
                </a:tc>
                <a:extLst>
                  <a:ext uri="{0D108BD9-81ED-4DB2-BD59-A6C34878D82A}">
                    <a16:rowId xmlns:a16="http://schemas.microsoft.com/office/drawing/2014/main" val="1449720842"/>
                  </a:ext>
                </a:extLst>
              </a:tr>
              <a:tr h="230727">
                <a:tc>
                  <a:txBody>
                    <a:bodyPr/>
                    <a:lstStyle/>
                    <a:p>
                      <a:pPr marL="0" marR="0">
                        <a:buNone/>
                      </a:pPr>
                      <a:r>
                        <a:rPr lang="en-GB" sz="1200">
                          <a:effectLst/>
                        </a:rPr>
                        <a:t>Overall</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lnT w="12700" cap="flat" cmpd="sng" algn="ctr">
                      <a:solidFill>
                        <a:schemeClr val="bg1"/>
                      </a:solidFill>
                      <a:prstDash val="solid"/>
                      <a:round/>
                      <a:headEnd type="none" w="med" len="med"/>
                      <a:tailEnd type="none" w="med" len="med"/>
                    </a:lnT>
                  </a:tcPr>
                </a:tc>
                <a:tc>
                  <a:txBody>
                    <a:bodyPr/>
                    <a:lstStyle/>
                    <a:p>
                      <a:pPr marL="0" marR="0" algn="ctr">
                        <a:buNone/>
                      </a:pPr>
                      <a:r>
                        <a:rPr lang="en-GB" sz="1200">
                          <a:effectLst/>
                        </a:rPr>
                        <a:t>836 (91.8)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211 (23.2)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402 (44.1)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223 (24.5)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758 (83.8)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268 (29.6)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388 (42.9)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102 (11.3)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1086042386"/>
                  </a:ext>
                </a:extLst>
              </a:tr>
              <a:tr h="230727">
                <a:tc>
                  <a:txBody>
                    <a:bodyPr/>
                    <a:lstStyle/>
                    <a:p>
                      <a:pPr marL="0" marR="0">
                        <a:buNone/>
                      </a:pPr>
                      <a:r>
                        <a:rPr lang="en-GB" sz="1200">
                          <a:effectLst/>
                        </a:rPr>
                        <a:t>Nausea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520 (57.1)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391(42.9)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122 (13.4)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7 (0.8)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213 (23.6)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187(20.7)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26 (2.9)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0 (0.0)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3302823430"/>
                  </a:ext>
                </a:extLst>
              </a:tr>
              <a:tr h="230727">
                <a:tc>
                  <a:txBody>
                    <a:bodyPr/>
                    <a:lstStyle/>
                    <a:p>
                      <a:pPr marL="0" marR="0">
                        <a:buNone/>
                      </a:pPr>
                      <a:r>
                        <a:rPr lang="en-GB" sz="1200">
                          <a:effectLst/>
                        </a:rPr>
                        <a:t>Fatigue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367 (40.3)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240(26.3)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111 (12.2)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16 (1.8)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248 (27.4)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188 (20.8)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54 (6.0)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6 (0.7)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67598266"/>
                  </a:ext>
                </a:extLst>
              </a:tr>
              <a:tr h="230727">
                <a:tc>
                  <a:txBody>
                    <a:bodyPr/>
                    <a:lstStyle/>
                    <a:p>
                      <a:pPr marL="0" marR="0">
                        <a:buNone/>
                      </a:pPr>
                      <a:r>
                        <a:rPr lang="en-GB" sz="1200">
                          <a:effectLst/>
                        </a:rPr>
                        <a:t>Anemia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215 (23.6)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68 (7.5)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68 (7.5)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79 (8.7)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35 (3.9)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19 (2.1)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13 (1.4)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a:effectLst/>
                        </a:rPr>
                        <a:t>3 (0.3)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4097248088"/>
                  </a:ext>
                </a:extLst>
              </a:tr>
              <a:tr h="230727">
                <a:tc>
                  <a:txBody>
                    <a:bodyPr/>
                    <a:lstStyle/>
                    <a:p>
                      <a:pPr marL="0" marR="0">
                        <a:buNone/>
                      </a:pPr>
                      <a:r>
                        <a:rPr lang="en-GB" sz="1200">
                          <a:effectLst/>
                        </a:rPr>
                        <a:t>Vomiting</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206 (22.6)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160 (17.6)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40 (4.4)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 (0.7)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74 (8.2)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64 (7.1)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10 (1.1)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0 (0.0)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837710277"/>
                  </a:ext>
                </a:extLst>
              </a:tr>
              <a:tr h="230727">
                <a:tc>
                  <a:txBody>
                    <a:bodyPr/>
                    <a:lstStyle/>
                    <a:p>
                      <a:pPr marL="0" marR="0">
                        <a:buNone/>
                      </a:pPr>
                      <a:r>
                        <a:rPr lang="en-GB" sz="1200">
                          <a:effectLst/>
                        </a:rPr>
                        <a:t>Headache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180 (19.8)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145 (15.9)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33 (3.6)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 (0.2)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152 (16.8)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120 (13.3)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31 (3.4)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 (0.1)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835981141"/>
                  </a:ext>
                </a:extLst>
              </a:tr>
              <a:tr h="230727">
                <a:tc>
                  <a:txBody>
                    <a:bodyPr/>
                    <a:lstStyle/>
                    <a:p>
                      <a:pPr marL="0" marR="0">
                        <a:buNone/>
                      </a:pPr>
                      <a:r>
                        <a:rPr lang="en-GB" sz="1200">
                          <a:effectLst/>
                        </a:rPr>
                        <a:t>Diarrhea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160 (17.6)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125 (13.7)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32 (3.5)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 (0.3)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124 (13.7)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96 (10.6)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25 (2.8)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 (0.3)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2059440701"/>
                  </a:ext>
                </a:extLst>
              </a:tr>
              <a:tr h="413656">
                <a:tc>
                  <a:txBody>
                    <a:bodyPr/>
                    <a:lstStyle/>
                    <a:p>
                      <a:pPr marL="0" marR="0">
                        <a:buNone/>
                      </a:pPr>
                      <a:r>
                        <a:rPr lang="en-GB" sz="1200">
                          <a:effectLst/>
                        </a:rPr>
                        <a:t>Neutrophil count decreased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147 (16.1)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36 (4.0)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66 (7.2)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45 (4.9)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59 (6.5)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17 (1.9)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35 (3.9)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7 (0.8)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3746735617"/>
                  </a:ext>
                </a:extLst>
              </a:tr>
              <a:tr h="477542">
                <a:tc>
                  <a:txBody>
                    <a:bodyPr/>
                    <a:lstStyle/>
                    <a:p>
                      <a:pPr marL="0" marR="0">
                        <a:buNone/>
                      </a:pPr>
                      <a:r>
                        <a:rPr lang="en-GB" sz="1200">
                          <a:effectLst/>
                        </a:rPr>
                        <a:t>White blood cell count decreased</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144 (15.8)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42 (4.6)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75 (8.2)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27 (3.0)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52 (5.8)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27 (3.0)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22 (2.4)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 (0.3)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1772363510"/>
                  </a:ext>
                </a:extLst>
              </a:tr>
              <a:tr h="461454">
                <a:tc>
                  <a:txBody>
                    <a:bodyPr/>
                    <a:lstStyle/>
                    <a:p>
                      <a:pPr marL="0" marR="0">
                        <a:buNone/>
                      </a:pPr>
                      <a:r>
                        <a:rPr lang="en-GB" sz="1200">
                          <a:effectLst/>
                        </a:rPr>
                        <a:t>Decreased appetite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119 (13.1)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101 (11.1)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16 (1.8)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 (0.2)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53 (5.9)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45 (5.0)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8 (0.9)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0 (0.0)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3630326419"/>
                  </a:ext>
                </a:extLst>
              </a:tr>
              <a:tr h="230727">
                <a:tc>
                  <a:txBody>
                    <a:bodyPr/>
                    <a:lstStyle/>
                    <a:p>
                      <a:pPr marL="0" marR="0">
                        <a:buNone/>
                      </a:pPr>
                      <a:r>
                        <a:rPr lang="en-GB" sz="1200">
                          <a:effectLst/>
                        </a:rPr>
                        <a:t>Dysgeusia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107 (11.7)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101 (11.1)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 (0.7)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0 (0.0)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38 (4.2)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36 (4.0)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 (0.2)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0 (0.0)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1193591940"/>
                  </a:ext>
                </a:extLst>
              </a:tr>
              <a:tr h="230727">
                <a:tc>
                  <a:txBody>
                    <a:bodyPr/>
                    <a:lstStyle/>
                    <a:p>
                      <a:pPr marL="0" marR="0">
                        <a:buNone/>
                      </a:pPr>
                      <a:r>
                        <a:rPr lang="en-GB" sz="1200">
                          <a:effectLst/>
                        </a:rPr>
                        <a:t>Dizziness</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104 (11.4)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91 (10.0)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12 (1.3)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 (0.1)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66 (7.3)</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60 (6.6)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5 (0.6)</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 (0.1)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3418742777"/>
                  </a:ext>
                </a:extLst>
              </a:tr>
              <a:tr h="230727">
                <a:tc>
                  <a:txBody>
                    <a:bodyPr/>
                    <a:lstStyle/>
                    <a:p>
                      <a:pPr marL="0" marR="0">
                        <a:buNone/>
                      </a:pPr>
                      <a:r>
                        <a:rPr lang="en-GB" sz="1200">
                          <a:effectLst/>
                        </a:rPr>
                        <a:t>Arthralgia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89 (9.8)</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64 (7.0)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23 (2.5)</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 (0.2)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115 (12.7)</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91 (10.1)</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22(2.4)</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tc>
                  <a:txBody>
                    <a:bodyPr/>
                    <a:lstStyle/>
                    <a:p>
                      <a:pPr marL="0" marR="0" algn="ctr">
                        <a:buNone/>
                      </a:pPr>
                      <a:r>
                        <a:rPr lang="en-GB" sz="1200" spc="-60">
                          <a:effectLst/>
                        </a:rPr>
                        <a:t>2 (0.2)</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41437" marR="41437" marT="0" marB="0" anchor="ctr"/>
                </a:tc>
                <a:extLst>
                  <a:ext uri="{0D108BD9-81ED-4DB2-BD59-A6C34878D82A}">
                    <a16:rowId xmlns:a16="http://schemas.microsoft.com/office/drawing/2014/main" val="2469705583"/>
                  </a:ext>
                </a:extLst>
              </a:tr>
            </a:tbl>
          </a:graphicData>
        </a:graphic>
      </p:graphicFrame>
      <p:sp>
        <p:nvSpPr>
          <p:cNvPr id="5" name="Footer Placeholder 4">
            <a:extLst>
              <a:ext uri="{FF2B5EF4-FFF2-40B4-BE49-F238E27FC236}">
                <a16:creationId xmlns:a16="http://schemas.microsoft.com/office/drawing/2014/main" id="{F5C1E15C-6090-DD4E-E8DC-5A07CAD308AF}"/>
              </a:ext>
            </a:extLst>
          </p:cNvPr>
          <p:cNvSpPr>
            <a:spLocks noGrp="1"/>
          </p:cNvSpPr>
          <p:nvPr>
            <p:ph type="ftr" sz="quarter" idx="3"/>
          </p:nvPr>
        </p:nvSpPr>
        <p:spPr/>
        <p:txBody>
          <a:bodyPr/>
          <a:lstStyle/>
          <a:p>
            <a:r>
              <a:rPr lang="en-US"/>
              <a:t>Geyer CE, et al. </a:t>
            </a:r>
            <a:r>
              <a:rPr lang="en-US" i="1"/>
              <a:t>Ann Oncol</a:t>
            </a:r>
            <a:r>
              <a:rPr lang="en-US"/>
              <a:t>. 2022;33(12):1250-1268. </a:t>
            </a:r>
          </a:p>
        </p:txBody>
      </p:sp>
    </p:spTree>
    <p:extLst>
      <p:ext uri="{BB962C8B-B14F-4D97-AF65-F5344CB8AC3E}">
        <p14:creationId xmlns:p14="http://schemas.microsoft.com/office/powerpoint/2010/main" val="4211464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24BC9-62C3-ED90-84EF-E34B101A6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5C41E-565A-6BD9-62AA-F3C54FBC6D90}"/>
              </a:ext>
            </a:extLst>
          </p:cNvPr>
          <p:cNvSpPr>
            <a:spLocks noGrp="1"/>
          </p:cNvSpPr>
          <p:nvPr>
            <p:ph type="title"/>
          </p:nvPr>
        </p:nvSpPr>
        <p:spPr/>
        <p:txBody>
          <a:bodyPr>
            <a:normAutofit fontScale="90000"/>
          </a:bodyPr>
          <a:lstStyle/>
          <a:p>
            <a:r>
              <a:rPr lang="en-US" sz="3600"/>
              <a:t>Management of Common Non-Hematologic AEs Associated With PARP Inhibitors</a:t>
            </a:r>
          </a:p>
        </p:txBody>
      </p:sp>
      <p:sp>
        <p:nvSpPr>
          <p:cNvPr id="3" name="Footer Placeholder 2">
            <a:extLst>
              <a:ext uri="{FF2B5EF4-FFF2-40B4-BE49-F238E27FC236}">
                <a16:creationId xmlns:a16="http://schemas.microsoft.com/office/drawing/2014/main" id="{E868624A-DA73-8553-6669-DDF787F12696}"/>
              </a:ext>
            </a:extLst>
          </p:cNvPr>
          <p:cNvSpPr>
            <a:spLocks noGrp="1"/>
          </p:cNvSpPr>
          <p:nvPr>
            <p:ph type="ftr" sz="quarter" idx="3"/>
          </p:nvPr>
        </p:nvSpPr>
        <p:spPr/>
        <p:txBody>
          <a:bodyPr/>
          <a:lstStyle/>
          <a:p>
            <a:r>
              <a:rPr lang="en-US"/>
              <a:t>Friedlander M, et al. </a:t>
            </a:r>
            <a:r>
              <a:rPr lang="en-US" i="1"/>
              <a:t>Am Soc Clin Oncol Educ Book</a:t>
            </a:r>
            <a:r>
              <a:rPr lang="en-US"/>
              <a:t>. 2023;43:e390876. </a:t>
            </a:r>
          </a:p>
        </p:txBody>
      </p:sp>
      <p:graphicFrame>
        <p:nvGraphicFramePr>
          <p:cNvPr id="4" name="Table 3">
            <a:extLst>
              <a:ext uri="{FF2B5EF4-FFF2-40B4-BE49-F238E27FC236}">
                <a16:creationId xmlns:a16="http://schemas.microsoft.com/office/drawing/2014/main" id="{D6B69667-D4A9-BAA6-9217-336E28A241C6}"/>
              </a:ext>
            </a:extLst>
          </p:cNvPr>
          <p:cNvGraphicFramePr>
            <a:graphicFrameLocks noGrp="1"/>
          </p:cNvGraphicFramePr>
          <p:nvPr>
            <p:extLst>
              <p:ext uri="{D42A27DB-BD31-4B8C-83A1-F6EECF244321}">
                <p14:modId xmlns:p14="http://schemas.microsoft.com/office/powerpoint/2010/main" val="2640906696"/>
              </p:ext>
            </p:extLst>
          </p:nvPr>
        </p:nvGraphicFramePr>
        <p:xfrm>
          <a:off x="1202635" y="1376795"/>
          <a:ext cx="9786729" cy="4447310"/>
        </p:xfrm>
        <a:graphic>
          <a:graphicData uri="http://schemas.openxmlformats.org/drawingml/2006/table">
            <a:tbl>
              <a:tblPr bandRow="1">
                <a:tableStyleId>{2D5ABB26-0587-4C30-8999-92F81FD0307C}</a:tableStyleId>
              </a:tblPr>
              <a:tblGrid>
                <a:gridCol w="2253343">
                  <a:extLst>
                    <a:ext uri="{9D8B030D-6E8A-4147-A177-3AD203B41FA5}">
                      <a16:colId xmlns:a16="http://schemas.microsoft.com/office/drawing/2014/main" val="1696295014"/>
                    </a:ext>
                  </a:extLst>
                </a:gridCol>
                <a:gridCol w="3635828">
                  <a:extLst>
                    <a:ext uri="{9D8B030D-6E8A-4147-A177-3AD203B41FA5}">
                      <a16:colId xmlns:a16="http://schemas.microsoft.com/office/drawing/2014/main" val="3002655236"/>
                    </a:ext>
                  </a:extLst>
                </a:gridCol>
                <a:gridCol w="3897558">
                  <a:extLst>
                    <a:ext uri="{9D8B030D-6E8A-4147-A177-3AD203B41FA5}">
                      <a16:colId xmlns:a16="http://schemas.microsoft.com/office/drawing/2014/main" val="3108660517"/>
                    </a:ext>
                  </a:extLst>
                </a:gridCol>
              </a:tblGrid>
              <a:tr h="270187">
                <a:tc>
                  <a:txBody>
                    <a:bodyPr/>
                    <a:lstStyle/>
                    <a:p>
                      <a:pPr>
                        <a:buNone/>
                      </a:pPr>
                      <a:r>
                        <a:rPr lang="en-US" sz="1100" b="1">
                          <a:solidFill>
                            <a:schemeClr val="bg1"/>
                          </a:solidFill>
                          <a:latin typeface="Arial" panose="020B0604020202020204" pitchFamily="34" charset="0"/>
                          <a:cs typeface="Arial" panose="020B0604020202020204" pitchFamily="34" charset="0"/>
                        </a:rPr>
                        <a:t>AE</a:t>
                      </a:r>
                      <a:endParaRPr lang="en-US" sz="1100">
                        <a:solidFill>
                          <a:schemeClr val="bg1"/>
                        </a:solidFill>
                        <a:latin typeface="Arial" panose="020B0604020202020204" pitchFamily="34" charset="0"/>
                        <a:cs typeface="Arial" panose="020B0604020202020204" pitchFamily="34" charset="0"/>
                      </a:endParaRPr>
                    </a:p>
                  </a:txBody>
                  <a:tcPr marL="182880" marR="48581" marT="24290" marB="24290" anchor="ctr">
                    <a:solidFill>
                      <a:schemeClr val="accent1"/>
                    </a:solidFill>
                  </a:tcPr>
                </a:tc>
                <a:tc>
                  <a:txBody>
                    <a:bodyPr/>
                    <a:lstStyle/>
                    <a:p>
                      <a:pPr>
                        <a:buNone/>
                      </a:pPr>
                      <a:r>
                        <a:rPr lang="en-US" sz="1100" b="1">
                          <a:solidFill>
                            <a:schemeClr val="bg1"/>
                          </a:solidFill>
                          <a:latin typeface="Arial" panose="020B0604020202020204" pitchFamily="34" charset="0"/>
                          <a:cs typeface="Arial" panose="020B0604020202020204" pitchFamily="34" charset="0"/>
                        </a:rPr>
                        <a:t>Low-Grade Symptoms (or initial management)</a:t>
                      </a:r>
                      <a:endParaRPr lang="en-US" sz="1100">
                        <a:solidFill>
                          <a:schemeClr val="bg1"/>
                        </a:solidFill>
                        <a:latin typeface="Arial" panose="020B0604020202020204" pitchFamily="34" charset="0"/>
                        <a:cs typeface="Arial" panose="020B0604020202020204" pitchFamily="34" charset="0"/>
                      </a:endParaRPr>
                    </a:p>
                  </a:txBody>
                  <a:tcPr marL="182880" marR="48581" marT="24290" marB="24290" anchor="ctr">
                    <a:solidFill>
                      <a:schemeClr val="accent1"/>
                    </a:solidFill>
                  </a:tcPr>
                </a:tc>
                <a:tc>
                  <a:txBody>
                    <a:bodyPr/>
                    <a:lstStyle/>
                    <a:p>
                      <a:pPr>
                        <a:buNone/>
                      </a:pPr>
                      <a:r>
                        <a:rPr lang="en-US" sz="1100" b="1">
                          <a:solidFill>
                            <a:schemeClr val="bg1"/>
                          </a:solidFill>
                          <a:latin typeface="Arial" panose="020B0604020202020204" pitchFamily="34" charset="0"/>
                          <a:cs typeface="Arial" panose="020B0604020202020204" pitchFamily="34" charset="0"/>
                        </a:rPr>
                        <a:t>High-Grade Symptoms (or follow-up management)</a:t>
                      </a:r>
                      <a:endParaRPr lang="en-US" sz="1100">
                        <a:solidFill>
                          <a:schemeClr val="bg1"/>
                        </a:solidFill>
                        <a:latin typeface="Arial" panose="020B0604020202020204" pitchFamily="34" charset="0"/>
                        <a:cs typeface="Arial" panose="020B0604020202020204" pitchFamily="34" charset="0"/>
                      </a:endParaRPr>
                    </a:p>
                  </a:txBody>
                  <a:tcPr marL="182880" marR="48581" marT="24290" marB="24290" anchor="ctr">
                    <a:solidFill>
                      <a:schemeClr val="accent1"/>
                    </a:solidFill>
                  </a:tcPr>
                </a:tc>
                <a:extLst>
                  <a:ext uri="{0D108BD9-81ED-4DB2-BD59-A6C34878D82A}">
                    <a16:rowId xmlns:a16="http://schemas.microsoft.com/office/drawing/2014/main" val="3828580484"/>
                  </a:ext>
                </a:extLst>
              </a:tr>
              <a:tr h="2458553">
                <a:tc>
                  <a:txBody>
                    <a:bodyPr/>
                    <a:lstStyle/>
                    <a:p>
                      <a:pPr>
                        <a:buNone/>
                      </a:pPr>
                      <a:r>
                        <a:rPr lang="en-US" sz="1100" b="1">
                          <a:latin typeface="Arial" panose="020B0604020202020204" pitchFamily="34" charset="0"/>
                          <a:cs typeface="Arial" panose="020B0604020202020204" pitchFamily="34" charset="0"/>
                        </a:rPr>
                        <a:t>Nausea with or without vomiting</a:t>
                      </a:r>
                      <a:endParaRPr lang="en-US" sz="1100">
                        <a:latin typeface="Arial" panose="020B0604020202020204" pitchFamily="34" charset="0"/>
                        <a:cs typeface="Arial" panose="020B0604020202020204" pitchFamily="34" charset="0"/>
                      </a:endParaRPr>
                    </a:p>
                  </a:txBody>
                  <a:tcPr marL="182880" marR="48581" marT="24290" marB="24290" anchor="ctr">
                    <a:solidFill>
                      <a:srgbClr val="CBD8E9"/>
                    </a:solidFill>
                  </a:tcPr>
                </a:tc>
                <a:tc>
                  <a:txBody>
                    <a:bodyPr/>
                    <a:lstStyle/>
                    <a:p>
                      <a:pPr>
                        <a:buNone/>
                      </a:pPr>
                      <a:r>
                        <a:rPr lang="en-US" sz="1100">
                          <a:latin typeface="Arial" panose="020B0604020202020204" pitchFamily="34" charset="0"/>
                          <a:cs typeface="Arial" panose="020B0604020202020204" pitchFamily="34" charset="0"/>
                        </a:rPr>
                        <a:t>Do not replace vomited dose; take next dose at scheduled time</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Consider prophylactic metoclopramide 30-60 minutes before PARP inhibitor and taking with a light meal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Treat gastroparesis and dyspepsia when indicated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Consider antiemetics such as metoclopramide or a 5-HT3 antagonist for symptom management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Consider taking PARP inhibitor later in the day (10 AM instead of 8 AM) for twice-daily dosing, or at night before bed for daily dosing</a:t>
                      </a:r>
                    </a:p>
                  </a:txBody>
                  <a:tcPr marL="182880" marR="48581" marT="24290" marB="24290" anchor="ctr">
                    <a:solidFill>
                      <a:srgbClr val="CBD8E9"/>
                    </a:solidFill>
                  </a:tcPr>
                </a:tc>
                <a:tc>
                  <a:txBody>
                    <a:bodyPr/>
                    <a:lstStyle/>
                    <a:p>
                      <a:pPr>
                        <a:buNone/>
                      </a:pPr>
                      <a:r>
                        <a:rPr lang="en-US" sz="1100">
                          <a:latin typeface="Arial" panose="020B0604020202020204" pitchFamily="34" charset="0"/>
                          <a:cs typeface="Arial" panose="020B0604020202020204" pitchFamily="34" charset="0"/>
                        </a:rPr>
                        <a:t>Dose interruption until AE resolves to grade 1 or less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Exclude other causes (partial or complete bowel obstruction)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Resume the same dose with prophylactic antiemetic therapy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Dose reduction if AE recurs despite prophylactic therapy</a:t>
                      </a:r>
                    </a:p>
                  </a:txBody>
                  <a:tcPr marL="182880" marR="48581" marT="24290" marB="24290" anchor="ctr">
                    <a:solidFill>
                      <a:srgbClr val="CBD8E9"/>
                    </a:solidFill>
                  </a:tcPr>
                </a:tc>
                <a:extLst>
                  <a:ext uri="{0D108BD9-81ED-4DB2-BD59-A6C34878D82A}">
                    <a16:rowId xmlns:a16="http://schemas.microsoft.com/office/drawing/2014/main" val="3383306890"/>
                  </a:ext>
                </a:extLst>
              </a:tr>
              <a:tr h="1718570">
                <a:tc>
                  <a:txBody>
                    <a:bodyPr/>
                    <a:lstStyle/>
                    <a:p>
                      <a:pPr>
                        <a:buNone/>
                      </a:pPr>
                      <a:r>
                        <a:rPr lang="en-US" sz="1100" b="1">
                          <a:latin typeface="Arial" panose="020B0604020202020204" pitchFamily="34" charset="0"/>
                          <a:cs typeface="Arial" panose="020B0604020202020204" pitchFamily="34" charset="0"/>
                        </a:rPr>
                        <a:t>Fatigue</a:t>
                      </a:r>
                      <a:endParaRPr lang="en-US" sz="1100">
                        <a:latin typeface="Arial" panose="020B0604020202020204" pitchFamily="34" charset="0"/>
                        <a:cs typeface="Arial" panose="020B0604020202020204" pitchFamily="34" charset="0"/>
                      </a:endParaRPr>
                    </a:p>
                  </a:txBody>
                  <a:tcPr marL="182880" marR="48581" marT="24290" marB="24290" anchor="ctr">
                    <a:solidFill>
                      <a:srgbClr val="E7EDF5"/>
                    </a:solidFill>
                  </a:tcPr>
                </a:tc>
                <a:tc>
                  <a:txBody>
                    <a:bodyPr/>
                    <a:lstStyle/>
                    <a:p>
                      <a:pPr>
                        <a:buNone/>
                      </a:pPr>
                      <a:r>
                        <a:rPr lang="en-US" sz="1100">
                          <a:latin typeface="Arial" panose="020B0604020202020204" pitchFamily="34" charset="0"/>
                          <a:cs typeface="Arial" panose="020B0604020202020204" pitchFamily="34" charset="0"/>
                        </a:rPr>
                        <a:t>Encourage a balance of physical activity and energy conservation; tailor realistic expectations with a structured daily routine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Consider nonpharmacologic interventions (eg, massage therapy, psychosocial interventions)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Optimize treatment for depression, sleep dysfunction, and nutritional deficit</a:t>
                      </a:r>
                    </a:p>
                  </a:txBody>
                  <a:tcPr marL="182880" marR="48581" marT="24290" marB="24290" anchor="ctr">
                    <a:solidFill>
                      <a:srgbClr val="E7EDF5"/>
                    </a:solidFill>
                  </a:tcPr>
                </a:tc>
                <a:tc>
                  <a:txBody>
                    <a:bodyPr/>
                    <a:lstStyle/>
                    <a:p>
                      <a:pPr>
                        <a:buNone/>
                      </a:pPr>
                      <a:r>
                        <a:rPr lang="en-US" sz="1100">
                          <a:latin typeface="Arial" panose="020B0604020202020204" pitchFamily="34" charset="0"/>
                          <a:cs typeface="Arial" panose="020B0604020202020204" pitchFamily="34" charset="0"/>
                        </a:rPr>
                        <a:t>Dose interruption until AE resolves to grade 1 or less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Exclude anemia, electrolyte imbalance, or endocrine dysfunction as contributing causes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Exclude depression as a contributor </a:t>
                      </a:r>
                    </a:p>
                    <a:p>
                      <a:pPr>
                        <a:buNone/>
                      </a:pPr>
                      <a:endParaRPr lang="en-US" sz="1100">
                        <a:latin typeface="Arial" panose="020B0604020202020204" pitchFamily="34" charset="0"/>
                        <a:cs typeface="Arial" panose="020B0604020202020204" pitchFamily="34" charset="0"/>
                      </a:endParaRPr>
                    </a:p>
                    <a:p>
                      <a:pPr>
                        <a:buNone/>
                      </a:pPr>
                      <a:r>
                        <a:rPr lang="en-US" sz="1100">
                          <a:latin typeface="Arial" panose="020B0604020202020204" pitchFamily="34" charset="0"/>
                          <a:cs typeface="Arial" panose="020B0604020202020204" pitchFamily="34" charset="0"/>
                        </a:rPr>
                        <a:t>Resume the same dose or consider dose reduction if AE recurs despite supportive management</a:t>
                      </a:r>
                    </a:p>
                  </a:txBody>
                  <a:tcPr marL="182880" marR="48581" marT="24290" marB="24290" anchor="ctr">
                    <a:solidFill>
                      <a:srgbClr val="E7EDF5"/>
                    </a:solidFill>
                  </a:tcPr>
                </a:tc>
                <a:extLst>
                  <a:ext uri="{0D108BD9-81ED-4DB2-BD59-A6C34878D82A}">
                    <a16:rowId xmlns:a16="http://schemas.microsoft.com/office/drawing/2014/main" val="3771864879"/>
                  </a:ext>
                </a:extLst>
              </a:tr>
            </a:tbl>
          </a:graphicData>
        </a:graphic>
      </p:graphicFrame>
    </p:spTree>
    <p:extLst>
      <p:ext uri="{BB962C8B-B14F-4D97-AF65-F5344CB8AC3E}">
        <p14:creationId xmlns:p14="http://schemas.microsoft.com/office/powerpoint/2010/main" val="2804011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43AA-672C-1DB1-61D5-7B7DD25BA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F0785E-74E2-ECA7-7BC5-31FEEA13E184}"/>
              </a:ext>
            </a:extLst>
          </p:cNvPr>
          <p:cNvSpPr>
            <a:spLocks noGrp="1"/>
          </p:cNvSpPr>
          <p:nvPr>
            <p:ph type="title"/>
          </p:nvPr>
        </p:nvSpPr>
        <p:spPr/>
        <p:txBody>
          <a:bodyPr>
            <a:normAutofit fontScale="90000"/>
          </a:bodyPr>
          <a:lstStyle/>
          <a:p>
            <a:r>
              <a:rPr lang="en-US" sz="3600"/>
              <a:t>Management of Common Non-Hematologic AEs Associated With PARP Inhibitors</a:t>
            </a:r>
          </a:p>
        </p:txBody>
      </p:sp>
      <p:sp>
        <p:nvSpPr>
          <p:cNvPr id="6" name="Footer Placeholder 5">
            <a:extLst>
              <a:ext uri="{FF2B5EF4-FFF2-40B4-BE49-F238E27FC236}">
                <a16:creationId xmlns:a16="http://schemas.microsoft.com/office/drawing/2014/main" id="{8673F3D4-7EC0-36B0-092E-7B4BF7718DB5}"/>
              </a:ext>
            </a:extLst>
          </p:cNvPr>
          <p:cNvSpPr>
            <a:spLocks noGrp="1"/>
          </p:cNvSpPr>
          <p:nvPr>
            <p:ph type="ftr" sz="quarter" idx="3"/>
          </p:nvPr>
        </p:nvSpPr>
        <p:spPr/>
        <p:txBody>
          <a:bodyPr/>
          <a:lstStyle/>
          <a:p>
            <a:r>
              <a:rPr lang="en-US"/>
              <a:t>Friedlander M, et al. </a:t>
            </a:r>
            <a:r>
              <a:rPr lang="en-US" i="1"/>
              <a:t>Am Soc Clin Oncol Educ Book</a:t>
            </a:r>
            <a:r>
              <a:rPr lang="en-US"/>
              <a:t>. 2023;43:e390876. </a:t>
            </a:r>
          </a:p>
        </p:txBody>
      </p:sp>
      <p:graphicFrame>
        <p:nvGraphicFramePr>
          <p:cNvPr id="4" name="Table 3">
            <a:extLst>
              <a:ext uri="{FF2B5EF4-FFF2-40B4-BE49-F238E27FC236}">
                <a16:creationId xmlns:a16="http://schemas.microsoft.com/office/drawing/2014/main" id="{AD85C5D6-061A-4069-4D91-0911A50291B0}"/>
              </a:ext>
            </a:extLst>
          </p:cNvPr>
          <p:cNvGraphicFramePr>
            <a:graphicFrameLocks noGrp="1"/>
          </p:cNvGraphicFramePr>
          <p:nvPr>
            <p:extLst>
              <p:ext uri="{D42A27DB-BD31-4B8C-83A1-F6EECF244321}">
                <p14:modId xmlns:p14="http://schemas.microsoft.com/office/powerpoint/2010/main" val="3631333153"/>
              </p:ext>
            </p:extLst>
          </p:nvPr>
        </p:nvGraphicFramePr>
        <p:xfrm>
          <a:off x="582945" y="1293644"/>
          <a:ext cx="11026110" cy="4670739"/>
        </p:xfrm>
        <a:graphic>
          <a:graphicData uri="http://schemas.openxmlformats.org/drawingml/2006/table">
            <a:tbl>
              <a:tblPr firstRow="1" firstCol="1" bandRow="1">
                <a:tableStyleId>{5C22544A-7EE6-4342-B048-85BDC9FD1C3A}</a:tableStyleId>
              </a:tblPr>
              <a:tblGrid>
                <a:gridCol w="1350818">
                  <a:extLst>
                    <a:ext uri="{9D8B030D-6E8A-4147-A177-3AD203B41FA5}">
                      <a16:colId xmlns:a16="http://schemas.microsoft.com/office/drawing/2014/main" val="2198674089"/>
                    </a:ext>
                  </a:extLst>
                </a:gridCol>
                <a:gridCol w="4784638">
                  <a:extLst>
                    <a:ext uri="{9D8B030D-6E8A-4147-A177-3AD203B41FA5}">
                      <a16:colId xmlns:a16="http://schemas.microsoft.com/office/drawing/2014/main" val="3793664475"/>
                    </a:ext>
                  </a:extLst>
                </a:gridCol>
                <a:gridCol w="4890654">
                  <a:extLst>
                    <a:ext uri="{9D8B030D-6E8A-4147-A177-3AD203B41FA5}">
                      <a16:colId xmlns:a16="http://schemas.microsoft.com/office/drawing/2014/main" val="3088838271"/>
                    </a:ext>
                  </a:extLst>
                </a:gridCol>
              </a:tblGrid>
              <a:tr h="294319">
                <a:tc>
                  <a:txBody>
                    <a:bodyPr/>
                    <a:lstStyle/>
                    <a:p>
                      <a:pPr marL="0" marR="0" algn="ctr">
                        <a:lnSpc>
                          <a:spcPct val="100000"/>
                        </a:lnSpc>
                        <a:spcAft>
                          <a:spcPts val="1000"/>
                        </a:spcAft>
                        <a:buNone/>
                      </a:pPr>
                      <a:r>
                        <a:rPr lang="en-US" sz="1050">
                          <a:effectLst/>
                          <a:latin typeface="Arial" panose="020B0604020202020204" pitchFamily="34" charset="0"/>
                          <a:cs typeface="Arial" panose="020B0604020202020204" pitchFamily="34" charset="0"/>
                        </a:rPr>
                        <a:t>AE</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algn="ctr">
                        <a:lnSpc>
                          <a:spcPct val="100000"/>
                        </a:lnSpc>
                        <a:spcAft>
                          <a:spcPts val="1000"/>
                        </a:spcAft>
                        <a:buNone/>
                      </a:pPr>
                      <a:r>
                        <a:rPr lang="en-US" sz="1050">
                          <a:effectLst/>
                          <a:latin typeface="Arial" panose="020B0604020202020204" pitchFamily="34" charset="0"/>
                          <a:cs typeface="Arial" panose="020B0604020202020204" pitchFamily="34" charset="0"/>
                        </a:rPr>
                        <a:t>Low-Grade Symptoms (or initial management)</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algn="ctr">
                        <a:lnSpc>
                          <a:spcPct val="100000"/>
                        </a:lnSpc>
                        <a:spcAft>
                          <a:spcPts val="1000"/>
                        </a:spcAft>
                        <a:buNone/>
                      </a:pPr>
                      <a:r>
                        <a:rPr lang="en-US" sz="1050">
                          <a:effectLst/>
                          <a:latin typeface="Arial" panose="020B0604020202020204" pitchFamily="34" charset="0"/>
                          <a:cs typeface="Arial" panose="020B0604020202020204" pitchFamily="34" charset="0"/>
                        </a:rPr>
                        <a:t>High-Grade Symptoms (or follow-up management)</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extLst>
                  <a:ext uri="{0D108BD9-81ED-4DB2-BD59-A6C34878D82A}">
                    <a16:rowId xmlns:a16="http://schemas.microsoft.com/office/drawing/2014/main" val="3492102557"/>
                  </a:ext>
                </a:extLst>
              </a:tr>
              <a:tr h="1517192">
                <a:tc>
                  <a:txBody>
                    <a:bodyPr/>
                    <a:lstStyle/>
                    <a:p>
                      <a:pPr marL="0" marR="0">
                        <a:lnSpc>
                          <a:spcPct val="100000"/>
                        </a:lnSpc>
                        <a:spcAft>
                          <a:spcPts val="1000"/>
                        </a:spcAft>
                        <a:buNone/>
                      </a:pPr>
                      <a:r>
                        <a:rPr lang="en-US" sz="1050">
                          <a:effectLst/>
                          <a:latin typeface="Arial" panose="020B0604020202020204" pitchFamily="34" charset="0"/>
                          <a:cs typeface="Arial" panose="020B0604020202020204" pitchFamily="34" charset="0"/>
                        </a:rPr>
                        <a:t>Anemia</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Workup investigations to exclude other causes of anemia, including iron, vitamin B12, folate deficiencies, or hypothyroidism</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Consider a short period of dose interruptions without dose reduction</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Dose interruption when Hb &lt;8 g/dL and bloods should be monitored weekly until Hb returns to ≥9 g/dL</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Blood transfusion is recommended when Hb &lt;7 g/dL or higher levels if symptomatic or significant comorbidities are present</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Once recovered, resume PARP inhibitor at the same or reduced dose level (if dose interruption took place because of symptomatic anemia)</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If AE not recovered after 4 weeks or repeated occurrence, the patient should be referred to a hematologist to exclude MDS/AML</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extLst>
                  <a:ext uri="{0D108BD9-81ED-4DB2-BD59-A6C34878D82A}">
                    <a16:rowId xmlns:a16="http://schemas.microsoft.com/office/drawing/2014/main" val="705707015"/>
                  </a:ext>
                </a:extLst>
              </a:tr>
              <a:tr h="962744">
                <a:tc>
                  <a:txBody>
                    <a:bodyPr/>
                    <a:lstStyle/>
                    <a:p>
                      <a:pPr marL="0" marR="0">
                        <a:lnSpc>
                          <a:spcPct val="100000"/>
                        </a:lnSpc>
                        <a:spcAft>
                          <a:spcPts val="1000"/>
                        </a:spcAft>
                        <a:buNone/>
                      </a:pPr>
                      <a:r>
                        <a:rPr lang="en-US" sz="1050">
                          <a:effectLst/>
                          <a:latin typeface="Arial" panose="020B0604020202020204" pitchFamily="34" charset="0"/>
                          <a:cs typeface="Arial" panose="020B0604020202020204" pitchFamily="34" charset="0"/>
                        </a:rPr>
                        <a:t>Neutropenia</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Observe asymptomatic cases</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Dose interruption when the neutrophil count is &lt;1.0 × 10⁹/L, and bloods should be monitored weekly until recovery</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Once recovered, resume PARP inhibitor at reduced dose level</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If AE is not recovered after 4 weeks or repeated occurrence, the patient should be referred to a hematologist to exclude MDS/AML</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extLst>
                  <a:ext uri="{0D108BD9-81ED-4DB2-BD59-A6C34878D82A}">
                    <a16:rowId xmlns:a16="http://schemas.microsoft.com/office/drawing/2014/main" val="1038082859"/>
                  </a:ext>
                </a:extLst>
              </a:tr>
              <a:tr h="1517192">
                <a:tc>
                  <a:txBody>
                    <a:bodyPr/>
                    <a:lstStyle/>
                    <a:p>
                      <a:pPr marL="0" marR="0">
                        <a:lnSpc>
                          <a:spcPct val="100000"/>
                        </a:lnSpc>
                        <a:spcAft>
                          <a:spcPts val="1000"/>
                        </a:spcAft>
                        <a:buNone/>
                      </a:pPr>
                      <a:r>
                        <a:rPr lang="en-US" sz="1050">
                          <a:effectLst/>
                          <a:latin typeface="Arial" panose="020B0604020202020204" pitchFamily="34" charset="0"/>
                          <a:cs typeface="Arial" panose="020B0604020202020204" pitchFamily="34" charset="0"/>
                        </a:rPr>
                        <a:t>Thrombocytopenia</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Review concomitant medications to exclude other causes of thrombocytopenia</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For niraparib: Ensure that weight-based dosing was used for those &lt;77 kg; dose interruption when the platelet count is &lt;100 × 10⁹/L, and bloods should be monitored weekly until the platelet count is ≥100 × 10⁹/L</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For olaparib and rucaparib: Dose interruption when the platelet count is &lt;50 × 10⁹/L, and bloods should be monitored weekly until the platelet count is ≥100 × 10⁹/L</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tc>
                  <a:txBody>
                    <a:bodyPr/>
                    <a:lstStyle/>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Platelet transfusion recommended when the platelet count is &lt;10 × 10⁹/L or higher if bleeding or on anticoagulants</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For niraparib: Dose reduction if the platelet count falls to &lt;75 × 10⁹/L or higher if bleeding</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For olaparib/rucaparib: Dose reduction if the platelet count falls to &lt;50 × 10⁹/L or higher if bleeding</a:t>
                      </a:r>
                    </a:p>
                    <a:p>
                      <a:pPr marL="0" marR="0" indent="0">
                        <a:lnSpc>
                          <a:spcPct val="100000"/>
                        </a:lnSpc>
                        <a:spcAft>
                          <a:spcPts val="1000"/>
                        </a:spcAft>
                        <a:buFont typeface="Arial" panose="020B0604020202020204" pitchFamily="34" charset="0"/>
                        <a:buNone/>
                      </a:pPr>
                      <a:r>
                        <a:rPr lang="en-US" sz="1050">
                          <a:effectLst/>
                          <a:latin typeface="Arial" panose="020B0604020202020204" pitchFamily="34" charset="0"/>
                          <a:cs typeface="Arial" panose="020B0604020202020204" pitchFamily="34" charset="0"/>
                        </a:rPr>
                        <a:t>If AE is not recovered after 4 weeks or repeated occurrence, the patient should be referred to a hematologist to exclude MDS/AML</a:t>
                      </a:r>
                      <a:endParaRPr lang="en-US" sz="1050">
                        <a:effectLst/>
                        <a:latin typeface="Arial" panose="020B0604020202020204" pitchFamily="34" charset="0"/>
                        <a:ea typeface="MS Mincho" panose="02020609040205080304" pitchFamily="49" charset="-128"/>
                        <a:cs typeface="Arial" panose="020B0604020202020204" pitchFamily="34" charset="0"/>
                      </a:endParaRPr>
                    </a:p>
                  </a:txBody>
                  <a:tcPr marL="30201" marR="30201" marT="0" marB="0" anchor="ctr"/>
                </a:tc>
                <a:extLst>
                  <a:ext uri="{0D108BD9-81ED-4DB2-BD59-A6C34878D82A}">
                    <a16:rowId xmlns:a16="http://schemas.microsoft.com/office/drawing/2014/main" val="3042208082"/>
                  </a:ext>
                </a:extLst>
              </a:tr>
            </a:tbl>
          </a:graphicData>
        </a:graphic>
      </p:graphicFrame>
    </p:spTree>
    <p:extLst>
      <p:ext uri="{BB962C8B-B14F-4D97-AF65-F5344CB8AC3E}">
        <p14:creationId xmlns:p14="http://schemas.microsoft.com/office/powerpoint/2010/main" val="4142144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A204-DEC4-2373-FEC2-73DE45D92DA6}"/>
              </a:ext>
            </a:extLst>
          </p:cNvPr>
          <p:cNvSpPr>
            <a:spLocks noGrp="1"/>
          </p:cNvSpPr>
          <p:nvPr>
            <p:ph type="title"/>
          </p:nvPr>
        </p:nvSpPr>
        <p:spPr>
          <a:xfrm>
            <a:off x="838200" y="365125"/>
            <a:ext cx="10515600" cy="871393"/>
          </a:xfrm>
        </p:spPr>
        <p:txBody>
          <a:bodyPr>
            <a:normAutofit fontScale="90000"/>
          </a:bodyPr>
          <a:lstStyle/>
          <a:p>
            <a:r>
              <a:rPr lang="en-US"/>
              <a:t>Interprofessional Collaboration on Managing AEs</a:t>
            </a:r>
          </a:p>
        </p:txBody>
      </p:sp>
      <p:sp>
        <p:nvSpPr>
          <p:cNvPr id="3" name="Content Placeholder 2">
            <a:extLst>
              <a:ext uri="{FF2B5EF4-FFF2-40B4-BE49-F238E27FC236}">
                <a16:creationId xmlns:a16="http://schemas.microsoft.com/office/drawing/2014/main" id="{02E95A1E-2B72-3636-B7D0-C1CA6FDEABA7}"/>
              </a:ext>
            </a:extLst>
          </p:cNvPr>
          <p:cNvSpPr>
            <a:spLocks noGrp="1"/>
          </p:cNvSpPr>
          <p:nvPr>
            <p:ph idx="1"/>
          </p:nvPr>
        </p:nvSpPr>
        <p:spPr>
          <a:xfrm>
            <a:off x="838200" y="1331283"/>
            <a:ext cx="9779000" cy="4518799"/>
          </a:xfrm>
        </p:spPr>
        <p:txBody>
          <a:bodyPr/>
          <a:lstStyle/>
          <a:p>
            <a:pPr>
              <a:lnSpc>
                <a:spcPct val="100000"/>
              </a:lnSpc>
            </a:pPr>
            <a:r>
              <a:rPr lang="en-US"/>
              <a:t>Management of toxicities in an interprofessional environment is critical to optimize success</a:t>
            </a:r>
          </a:p>
          <a:p>
            <a:pPr>
              <a:lnSpc>
                <a:spcPct val="100000"/>
              </a:lnSpc>
            </a:pPr>
            <a:endParaRPr lang="en-US"/>
          </a:p>
          <a:p>
            <a:pPr>
              <a:lnSpc>
                <a:spcPct val="100000"/>
              </a:lnSpc>
            </a:pPr>
            <a:r>
              <a:rPr lang="en-US"/>
              <a:t>Dose delays/reductions should be utilized as needed to allow patients to continue therapy</a:t>
            </a:r>
          </a:p>
          <a:p>
            <a:pPr>
              <a:lnSpc>
                <a:spcPct val="100000"/>
              </a:lnSpc>
            </a:pPr>
            <a:endParaRPr lang="en-US"/>
          </a:p>
          <a:p>
            <a:pPr>
              <a:lnSpc>
                <a:spcPct val="100000"/>
              </a:lnSpc>
            </a:pPr>
            <a:r>
              <a:rPr lang="en-US"/>
              <a:t>Practical strategies need to be developed to ensure patient safety and treatment adherence</a:t>
            </a:r>
          </a:p>
          <a:p>
            <a:pPr>
              <a:lnSpc>
                <a:spcPct val="100000"/>
              </a:lnSpc>
            </a:pPr>
            <a:endParaRPr lang="en-US"/>
          </a:p>
        </p:txBody>
      </p:sp>
    </p:spTree>
    <p:extLst>
      <p:ext uri="{BB962C8B-B14F-4D97-AF65-F5344CB8AC3E}">
        <p14:creationId xmlns:p14="http://schemas.microsoft.com/office/powerpoint/2010/main" val="871235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364974" y="2235200"/>
            <a:ext cx="9144000" cy="2387600"/>
          </a:xfrm>
        </p:spPr>
        <p:txBody>
          <a:bodyPr anchor="ctr">
            <a:normAutofit/>
          </a:bodyPr>
          <a:lstStyle/>
          <a:p>
            <a:r>
              <a:rPr lang="en-US" sz="4000"/>
              <a:t>Practical Application: Case-Based Learning Lab  </a:t>
            </a:r>
          </a:p>
        </p:txBody>
      </p:sp>
    </p:spTree>
    <p:extLst>
      <p:ext uri="{BB962C8B-B14F-4D97-AF65-F5344CB8AC3E}">
        <p14:creationId xmlns:p14="http://schemas.microsoft.com/office/powerpoint/2010/main" val="2356719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7BA87A8-5A86-7A1A-F896-9830480DED9D}"/>
              </a:ext>
            </a:extLst>
          </p:cNvPr>
          <p:cNvSpPr>
            <a:spLocks noGrp="1"/>
          </p:cNvSpPr>
          <p:nvPr>
            <p:ph type="body" sz="quarter" idx="21"/>
          </p:nvPr>
        </p:nvSpPr>
        <p:spPr/>
        <p:txBody>
          <a:bodyPr>
            <a:normAutofit fontScale="92500" lnSpcReduction="10000"/>
          </a:bodyPr>
          <a:lstStyle/>
          <a:p>
            <a:r>
              <a:rPr lang="en-US"/>
              <a:t>55-YEAR-OLD WOMAN</a:t>
            </a:r>
          </a:p>
        </p:txBody>
      </p:sp>
      <p:sp>
        <p:nvSpPr>
          <p:cNvPr id="7" name="Title 6">
            <a:extLst>
              <a:ext uri="{FF2B5EF4-FFF2-40B4-BE49-F238E27FC236}">
                <a16:creationId xmlns:a16="http://schemas.microsoft.com/office/drawing/2014/main" id="{03F93453-07A9-6443-514F-2F6425A2C2FA}"/>
              </a:ext>
            </a:extLst>
          </p:cNvPr>
          <p:cNvSpPr>
            <a:spLocks noGrp="1"/>
          </p:cNvSpPr>
          <p:nvPr>
            <p:ph type="title"/>
          </p:nvPr>
        </p:nvSpPr>
        <p:spPr/>
        <p:txBody>
          <a:bodyPr/>
          <a:lstStyle/>
          <a:p>
            <a:r>
              <a:rPr lang="en-US"/>
              <a:t>Case Study #1</a:t>
            </a:r>
          </a:p>
        </p:txBody>
      </p:sp>
      <p:sp>
        <p:nvSpPr>
          <p:cNvPr id="8" name="Content Placeholder 7">
            <a:extLst>
              <a:ext uri="{FF2B5EF4-FFF2-40B4-BE49-F238E27FC236}">
                <a16:creationId xmlns:a16="http://schemas.microsoft.com/office/drawing/2014/main" id="{9899947E-28D7-3E89-A8DF-32377BC25658}"/>
              </a:ext>
            </a:extLst>
          </p:cNvPr>
          <p:cNvSpPr>
            <a:spLocks noGrp="1"/>
          </p:cNvSpPr>
          <p:nvPr>
            <p:ph idx="1"/>
          </p:nvPr>
        </p:nvSpPr>
        <p:spPr>
          <a:xfrm>
            <a:off x="1379423" y="1584101"/>
            <a:ext cx="8344125" cy="4360106"/>
          </a:xfrm>
        </p:spPr>
        <p:txBody>
          <a:bodyPr/>
          <a:lstStyle/>
          <a:p>
            <a:r>
              <a:rPr lang="en-US"/>
              <a:t>Family history: Ovarian cancer in sister at age 47</a:t>
            </a:r>
          </a:p>
          <a:p>
            <a:r>
              <a:rPr lang="en-US"/>
              <a:t>Presents with a left breast mass</a:t>
            </a:r>
          </a:p>
          <a:p>
            <a:r>
              <a:rPr lang="en-US"/>
              <a:t>Biopsy: Adenocarcinoma, grade 3, ER 50%, PR 30%, Ki67 30%, HER2 1+</a:t>
            </a:r>
          </a:p>
          <a:p>
            <a:r>
              <a:rPr lang="en-US"/>
              <a:t>Genetic testing: </a:t>
            </a:r>
            <a:r>
              <a:rPr lang="en-US" i="1"/>
              <a:t>BRCA2</a:t>
            </a:r>
            <a:r>
              <a:rPr lang="en-US"/>
              <a:t> mutation</a:t>
            </a:r>
          </a:p>
          <a:p>
            <a:r>
              <a:rPr lang="en-US"/>
              <a:t>Undergoes bilateral total mastectomy and left axillary dissection</a:t>
            </a:r>
          </a:p>
          <a:p>
            <a:r>
              <a:rPr lang="en-US"/>
              <a:t>Pathology: 2-cm ER+/PR+/HER2- IDC, 4/14 LN positive</a:t>
            </a:r>
          </a:p>
          <a:p>
            <a:r>
              <a:rPr lang="en-US"/>
              <a:t>Receives post-mastectomy radiation</a:t>
            </a:r>
          </a:p>
        </p:txBody>
      </p:sp>
    </p:spTree>
    <p:extLst>
      <p:ext uri="{BB962C8B-B14F-4D97-AF65-F5344CB8AC3E}">
        <p14:creationId xmlns:p14="http://schemas.microsoft.com/office/powerpoint/2010/main" val="105078414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Case Study #1: Polling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Other than anastrozole for at least 5 years, what else would you offer to this patient?</a:t>
            </a:r>
          </a:p>
          <a:p>
            <a:pPr marL="971550" lvl="1" indent="-514350">
              <a:buFont typeface="+mj-lt"/>
              <a:buAutoNum type="alphaUcPeriod"/>
            </a:pPr>
            <a:r>
              <a:rPr lang="en-US" sz="2400">
                <a:latin typeface="Arial"/>
                <a:cs typeface="Arial"/>
              </a:rPr>
              <a:t>No further therapy</a:t>
            </a:r>
          </a:p>
          <a:p>
            <a:pPr marL="971550" lvl="1" indent="-514350">
              <a:buFont typeface="+mj-lt"/>
              <a:buAutoNum type="alphaUcPeriod"/>
            </a:pPr>
            <a:r>
              <a:rPr lang="en-US" sz="2400">
                <a:latin typeface="Arial"/>
                <a:cs typeface="Arial"/>
              </a:rPr>
              <a:t>Capecitabine x 6 months</a:t>
            </a:r>
          </a:p>
          <a:p>
            <a:pPr marL="971550" lvl="1" indent="-514350">
              <a:buFont typeface="+mj-lt"/>
              <a:buAutoNum type="alphaUcPeriod"/>
            </a:pPr>
            <a:r>
              <a:rPr lang="en-US" sz="2400" err="1">
                <a:latin typeface="Arial"/>
                <a:cs typeface="Arial"/>
              </a:rPr>
              <a:t>Abemacicib</a:t>
            </a:r>
            <a:r>
              <a:rPr lang="en-US" sz="2400">
                <a:latin typeface="Arial"/>
                <a:cs typeface="Arial"/>
              </a:rPr>
              <a:t> x 2 years or ribociclib x 3 years</a:t>
            </a:r>
          </a:p>
          <a:p>
            <a:pPr marL="971550" lvl="1" indent="-514350">
              <a:buFont typeface="+mj-lt"/>
              <a:buAutoNum type="alphaUcPeriod"/>
            </a:pPr>
            <a:r>
              <a:rPr lang="en-US" sz="2400">
                <a:latin typeface="Arial"/>
                <a:cs typeface="Arial"/>
              </a:rPr>
              <a:t>Olaparib x 1 year</a:t>
            </a:r>
          </a:p>
          <a:p>
            <a:pPr marL="971550" lvl="1" indent="-514350">
              <a:buFont typeface="+mj-lt"/>
              <a:buAutoNum type="alphaUcPeriod"/>
            </a:pPr>
            <a:r>
              <a:rPr lang="en-US" sz="2400">
                <a:latin typeface="Arial"/>
                <a:cs typeface="Arial"/>
              </a:rPr>
              <a:t>Olaparib x 1 year, then abemaciclib x 2 years or ribociclib x 3 years</a:t>
            </a:r>
          </a:p>
          <a:p>
            <a:pPr marL="971550" lvl="1" indent="-514350">
              <a:buFont typeface="+mj-lt"/>
              <a:buAutoNum type="alphaUcPeriod"/>
            </a:pPr>
            <a:r>
              <a:rPr lang="en-US" sz="2400"/>
              <a:t>Other</a:t>
            </a:r>
          </a:p>
        </p:txBody>
      </p:sp>
    </p:spTree>
    <p:extLst>
      <p:ext uri="{BB962C8B-B14F-4D97-AF65-F5344CB8AC3E}">
        <p14:creationId xmlns:p14="http://schemas.microsoft.com/office/powerpoint/2010/main" val="3502532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88E9-E4FD-BA3A-A253-A885622B841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10DF8AB-68B8-55BD-81C5-744F2CA8BDCE}"/>
              </a:ext>
            </a:extLst>
          </p:cNvPr>
          <p:cNvSpPr>
            <a:spLocks noGrp="1"/>
          </p:cNvSpPr>
          <p:nvPr>
            <p:ph type="body" sz="quarter" idx="21"/>
          </p:nvPr>
        </p:nvSpPr>
        <p:spPr>
          <a:xfrm>
            <a:off x="1095285" y="1106040"/>
            <a:ext cx="9996049" cy="284041"/>
          </a:xfrm>
        </p:spPr>
        <p:txBody>
          <a:bodyPr>
            <a:normAutofit fontScale="92500" lnSpcReduction="10000"/>
          </a:bodyPr>
          <a:lstStyle/>
          <a:p>
            <a:r>
              <a:rPr lang="en-US"/>
              <a:t>45-YEAR-OLD WOMAN</a:t>
            </a:r>
          </a:p>
        </p:txBody>
      </p:sp>
      <p:sp>
        <p:nvSpPr>
          <p:cNvPr id="11" name="Title 10">
            <a:extLst>
              <a:ext uri="{FF2B5EF4-FFF2-40B4-BE49-F238E27FC236}">
                <a16:creationId xmlns:a16="http://schemas.microsoft.com/office/drawing/2014/main" id="{0B60F497-95F9-95AE-1575-47AA2A3E9FFE}"/>
              </a:ext>
            </a:extLst>
          </p:cNvPr>
          <p:cNvSpPr>
            <a:spLocks noGrp="1"/>
          </p:cNvSpPr>
          <p:nvPr>
            <p:ph type="title"/>
          </p:nvPr>
        </p:nvSpPr>
        <p:spPr>
          <a:xfrm>
            <a:off x="1106864" y="521208"/>
            <a:ext cx="9262872" cy="576072"/>
          </a:xfrm>
        </p:spPr>
        <p:txBody>
          <a:bodyPr/>
          <a:lstStyle/>
          <a:p>
            <a:r>
              <a:rPr lang="en-US"/>
              <a:t>Case Study #2</a:t>
            </a:r>
          </a:p>
        </p:txBody>
      </p:sp>
      <p:sp>
        <p:nvSpPr>
          <p:cNvPr id="19" name="Content Placeholder 7">
            <a:extLst>
              <a:ext uri="{FF2B5EF4-FFF2-40B4-BE49-F238E27FC236}">
                <a16:creationId xmlns:a16="http://schemas.microsoft.com/office/drawing/2014/main" id="{46C4A76A-D74A-387A-267A-75C322EA0799}"/>
              </a:ext>
            </a:extLst>
          </p:cNvPr>
          <p:cNvSpPr>
            <a:spLocks noGrp="1"/>
          </p:cNvSpPr>
          <p:nvPr>
            <p:ph idx="1"/>
          </p:nvPr>
        </p:nvSpPr>
        <p:spPr>
          <a:xfrm>
            <a:off x="1379424" y="1584101"/>
            <a:ext cx="8120712" cy="4360106"/>
          </a:xfrm>
        </p:spPr>
        <p:txBody>
          <a:bodyPr/>
          <a:lstStyle/>
          <a:p>
            <a:r>
              <a:rPr lang="en-US">
                <a:solidFill>
                  <a:schemeClr val="bg1"/>
                </a:solidFill>
                <a:ea typeface="Yu Gothic Light"/>
              </a:rPr>
              <a:t>Family history: Mother with breast cancer at age 40</a:t>
            </a:r>
          </a:p>
          <a:p>
            <a:r>
              <a:rPr lang="en-US">
                <a:solidFill>
                  <a:schemeClr val="bg1"/>
                </a:solidFill>
                <a:ea typeface="Yu Gothic Light"/>
              </a:rPr>
              <a:t>Presents with 3-cm right breast mass, clinically node negative </a:t>
            </a:r>
          </a:p>
          <a:p>
            <a:r>
              <a:rPr lang="en-US">
                <a:solidFill>
                  <a:schemeClr val="bg1"/>
                </a:solidFill>
                <a:ea typeface="Yu Gothic Light"/>
              </a:rPr>
              <a:t>Biopsy: Grade 3 adenocarcinoma, ER 0, PR 0, HER2 0</a:t>
            </a:r>
          </a:p>
          <a:p>
            <a:r>
              <a:rPr lang="en-US">
                <a:solidFill>
                  <a:schemeClr val="bg1"/>
                </a:solidFill>
                <a:ea typeface="Yu Gothic Light"/>
              </a:rPr>
              <a:t>Gene panel testing: </a:t>
            </a:r>
            <a:r>
              <a:rPr lang="en-US" i="1">
                <a:solidFill>
                  <a:schemeClr val="bg1"/>
                </a:solidFill>
                <a:ea typeface="Yu Gothic Light"/>
              </a:rPr>
              <a:t>BRCA1</a:t>
            </a:r>
            <a:r>
              <a:rPr lang="en-US">
                <a:solidFill>
                  <a:schemeClr val="bg1"/>
                </a:solidFill>
                <a:ea typeface="Yu Gothic Light"/>
              </a:rPr>
              <a:t> mutation (pathogenic)</a:t>
            </a:r>
          </a:p>
          <a:p>
            <a:r>
              <a:rPr lang="en-US">
                <a:solidFill>
                  <a:schemeClr val="bg1"/>
                </a:solidFill>
                <a:latin typeface="Arial" panose="020B0604020202020204" pitchFamily="34" charset="0"/>
                <a:ea typeface="Yu Gothic Light" panose="020B0300000000000000" pitchFamily="34" charset="-128"/>
              </a:rPr>
              <a:t>Receives KEYNOTE-522 regimen (pembrolizumab x 4 Q3W + carboplatin/paclitaxel x 12 weekly, then pembrolizumab + </a:t>
            </a:r>
            <a:r>
              <a:rPr lang="en-US">
                <a:solidFill>
                  <a:schemeClr val="bg1"/>
                </a:solidFill>
                <a:ea typeface="Yu Gothic Light" panose="020B0300000000000000" pitchFamily="34" charset="-128"/>
              </a:rPr>
              <a:t>AC </a:t>
            </a:r>
            <a:r>
              <a:rPr lang="en-US">
                <a:solidFill>
                  <a:schemeClr val="bg1"/>
                </a:solidFill>
                <a:latin typeface="Arial" panose="020B0604020202020204" pitchFamily="34" charset="0"/>
                <a:ea typeface="Yu Gothic Light" panose="020B0300000000000000" pitchFamily="34" charset="-128"/>
              </a:rPr>
              <a:t>x 4 Q3W)</a:t>
            </a:r>
          </a:p>
          <a:p>
            <a:r>
              <a:rPr lang="en-US">
                <a:solidFill>
                  <a:schemeClr val="bg1"/>
                </a:solidFill>
                <a:latin typeface="Arial" panose="020B0604020202020204" pitchFamily="34" charset="0"/>
                <a:ea typeface="Yu Gothic Light" panose="020B0300000000000000" pitchFamily="34" charset="-128"/>
              </a:rPr>
              <a:t>Has bilateral total mastectomy</a:t>
            </a:r>
          </a:p>
          <a:p>
            <a:r>
              <a:rPr lang="en-US">
                <a:solidFill>
                  <a:schemeClr val="bg1"/>
                </a:solidFill>
                <a:latin typeface="Arial" panose="020B0604020202020204" pitchFamily="34" charset="0"/>
                <a:ea typeface="Yu Gothic Light" panose="020B0300000000000000" pitchFamily="34" charset="-128"/>
              </a:rPr>
              <a:t>Pathology: 1-cm residual disease with 1/1 right axillary SLN positive</a:t>
            </a:r>
          </a:p>
        </p:txBody>
      </p:sp>
    </p:spTree>
    <p:extLst>
      <p:ext uri="{BB962C8B-B14F-4D97-AF65-F5344CB8AC3E}">
        <p14:creationId xmlns:p14="http://schemas.microsoft.com/office/powerpoint/2010/main" val="417106991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C97FE-D64F-BA8F-55FF-935F8ACF8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F40E5-F7E3-924A-0EEF-157005D5C418}"/>
              </a:ext>
            </a:extLst>
          </p:cNvPr>
          <p:cNvSpPr>
            <a:spLocks noGrp="1"/>
          </p:cNvSpPr>
          <p:nvPr>
            <p:ph type="title"/>
          </p:nvPr>
        </p:nvSpPr>
        <p:spPr/>
        <p:txBody>
          <a:bodyPr/>
          <a:lstStyle/>
          <a:p>
            <a:r>
              <a:rPr lang="en-US"/>
              <a:t>Case Study #2: Polling Question</a:t>
            </a:r>
          </a:p>
        </p:txBody>
      </p:sp>
      <p:sp>
        <p:nvSpPr>
          <p:cNvPr id="3" name="Content Placeholder 2">
            <a:extLst>
              <a:ext uri="{FF2B5EF4-FFF2-40B4-BE49-F238E27FC236}">
                <a16:creationId xmlns:a16="http://schemas.microsoft.com/office/drawing/2014/main" id="{8F296D97-82F5-BE86-46E9-8D5A24442F07}"/>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What would be your approach for adjuvant therapy?</a:t>
            </a:r>
          </a:p>
          <a:p>
            <a:pPr marL="971550" lvl="1" indent="-514350">
              <a:buFont typeface="+mj-lt"/>
              <a:buAutoNum type="alphaUcPeriod"/>
            </a:pPr>
            <a:r>
              <a:rPr lang="en-US" sz="2400">
                <a:latin typeface="Arial"/>
                <a:cs typeface="Arial"/>
              </a:rPr>
              <a:t>Pembrolizumab x 9 cycles</a:t>
            </a:r>
          </a:p>
          <a:p>
            <a:pPr marL="971550" lvl="1" indent="-514350">
              <a:buFont typeface="+mj-lt"/>
              <a:buAutoNum type="alphaUcPeriod"/>
            </a:pPr>
            <a:r>
              <a:rPr lang="en-US" sz="2400">
                <a:latin typeface="Arial"/>
                <a:cs typeface="Arial"/>
              </a:rPr>
              <a:t>Pembrolizumab x 9 cycles + capecitabine x 6-8 cycles</a:t>
            </a:r>
          </a:p>
          <a:p>
            <a:pPr marL="971550" lvl="1" indent="-514350">
              <a:buFont typeface="+mj-lt"/>
              <a:buAutoNum type="alphaUcPeriod"/>
            </a:pPr>
            <a:r>
              <a:rPr lang="en-US" sz="2400">
                <a:latin typeface="Arial"/>
                <a:cs typeface="Arial"/>
              </a:rPr>
              <a:t>Pembrolizumab x 9 cycles + olaparib x 1 year</a:t>
            </a:r>
          </a:p>
          <a:p>
            <a:pPr marL="971550" lvl="1" indent="-514350">
              <a:buFont typeface="+mj-lt"/>
              <a:buAutoNum type="alphaUcPeriod"/>
            </a:pPr>
            <a:r>
              <a:rPr lang="en-US" sz="2400">
                <a:latin typeface="Arial"/>
                <a:cs typeface="Arial"/>
              </a:rPr>
              <a:t>Olaparib x 1 year</a:t>
            </a:r>
          </a:p>
          <a:p>
            <a:pPr marL="971550" lvl="1" indent="-514350">
              <a:buFont typeface="+mj-lt"/>
              <a:buAutoNum type="alphaUcPeriod"/>
            </a:pPr>
            <a:r>
              <a:rPr lang="en-US" sz="2400">
                <a:latin typeface="Arial"/>
                <a:cs typeface="Arial"/>
              </a:rPr>
              <a:t>Capecitabine x 6-8 cycles</a:t>
            </a:r>
          </a:p>
          <a:p>
            <a:pPr marL="971550" lvl="1" indent="-514350">
              <a:buFont typeface="+mj-lt"/>
              <a:buAutoNum type="alphaUcPeriod"/>
            </a:pPr>
            <a:r>
              <a:rPr lang="en-US" sz="2400"/>
              <a:t>Other</a:t>
            </a:r>
          </a:p>
        </p:txBody>
      </p:sp>
    </p:spTree>
    <p:extLst>
      <p:ext uri="{BB962C8B-B14F-4D97-AF65-F5344CB8AC3E}">
        <p14:creationId xmlns:p14="http://schemas.microsoft.com/office/powerpoint/2010/main" val="7435537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3F4D2-095B-B240-5AE5-02CA092ED56B}"/>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ABD85E5-0E89-9A09-A5AB-FBAF31CA2B8C}"/>
              </a:ext>
            </a:extLst>
          </p:cNvPr>
          <p:cNvSpPr>
            <a:spLocks noGrp="1"/>
          </p:cNvSpPr>
          <p:nvPr>
            <p:ph type="body" sz="quarter" idx="21"/>
          </p:nvPr>
        </p:nvSpPr>
        <p:spPr/>
        <p:txBody>
          <a:bodyPr>
            <a:normAutofit fontScale="92500" lnSpcReduction="10000"/>
          </a:bodyPr>
          <a:lstStyle/>
          <a:p>
            <a:r>
              <a:rPr lang="en-US"/>
              <a:t>45-YEAR-OLD WOMAN</a:t>
            </a:r>
          </a:p>
        </p:txBody>
      </p:sp>
      <p:sp>
        <p:nvSpPr>
          <p:cNvPr id="7" name="Title 6">
            <a:extLst>
              <a:ext uri="{FF2B5EF4-FFF2-40B4-BE49-F238E27FC236}">
                <a16:creationId xmlns:a16="http://schemas.microsoft.com/office/drawing/2014/main" id="{4B1C9981-2C01-DF8D-8307-FED6D73DD07C}"/>
              </a:ext>
            </a:extLst>
          </p:cNvPr>
          <p:cNvSpPr>
            <a:spLocks noGrp="1"/>
          </p:cNvSpPr>
          <p:nvPr>
            <p:ph type="title"/>
          </p:nvPr>
        </p:nvSpPr>
        <p:spPr/>
        <p:txBody>
          <a:bodyPr/>
          <a:lstStyle/>
          <a:p>
            <a:r>
              <a:rPr lang="en-US"/>
              <a:t>Case Study #2 (Cont’d)</a:t>
            </a:r>
          </a:p>
        </p:txBody>
      </p:sp>
      <p:sp>
        <p:nvSpPr>
          <p:cNvPr id="12" name="Content Placeholder 7">
            <a:extLst>
              <a:ext uri="{FF2B5EF4-FFF2-40B4-BE49-F238E27FC236}">
                <a16:creationId xmlns:a16="http://schemas.microsoft.com/office/drawing/2014/main" id="{021CDE2E-7687-3EC4-C4B7-0485B94469C3}"/>
              </a:ext>
            </a:extLst>
          </p:cNvPr>
          <p:cNvSpPr>
            <a:spLocks noGrp="1"/>
          </p:cNvSpPr>
          <p:nvPr>
            <p:ph idx="1"/>
          </p:nvPr>
        </p:nvSpPr>
        <p:spPr>
          <a:xfrm>
            <a:off x="1379423" y="1584101"/>
            <a:ext cx="8344125" cy="4360106"/>
          </a:xfrm>
        </p:spPr>
        <p:txBody>
          <a:bodyPr/>
          <a:lstStyle/>
          <a:p>
            <a:r>
              <a:rPr lang="en-US"/>
              <a:t>The patient receives continued adjuvant pembrolizumab as well as adjuvant olaparib 300 mg twice daily </a:t>
            </a:r>
          </a:p>
          <a:p>
            <a:r>
              <a:rPr lang="en-US"/>
              <a:t>Three months into therapy, she complains of fatigue</a:t>
            </a:r>
          </a:p>
          <a:p>
            <a:r>
              <a:rPr lang="en-US"/>
              <a:t>Hemoglobin decreases to 8 g/dL from 12 g/dL at start of therapy</a:t>
            </a:r>
          </a:p>
        </p:txBody>
      </p:sp>
    </p:spTree>
    <p:extLst>
      <p:ext uri="{BB962C8B-B14F-4D97-AF65-F5344CB8AC3E}">
        <p14:creationId xmlns:p14="http://schemas.microsoft.com/office/powerpoint/2010/main" val="3554023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871393"/>
          </a:xfrm>
        </p:spPr>
        <p:txBody>
          <a:bodyPr>
            <a:noAutofit/>
          </a:bodyPr>
          <a:lstStyle/>
          <a:p>
            <a:r>
              <a:rPr lang="en-US"/>
              <a:t>NCCN and ASCO-SSO Guidelines on Genetic/BRCA Testing</a:t>
            </a:r>
          </a:p>
        </p:txBody>
      </p:sp>
      <p:sp>
        <p:nvSpPr>
          <p:cNvPr id="5" name="Content Placeholder 4">
            <a:extLst>
              <a:ext uri="{FF2B5EF4-FFF2-40B4-BE49-F238E27FC236}">
                <a16:creationId xmlns:a16="http://schemas.microsoft.com/office/drawing/2014/main" id="{685BC65A-93C7-2258-D072-2E300E5453B0}"/>
              </a:ext>
            </a:extLst>
          </p:cNvPr>
          <p:cNvSpPr>
            <a:spLocks noGrp="1"/>
          </p:cNvSpPr>
          <p:nvPr>
            <p:ph idx="1"/>
          </p:nvPr>
        </p:nvSpPr>
        <p:spPr>
          <a:xfrm>
            <a:off x="838200" y="1611086"/>
            <a:ext cx="10515600" cy="4238996"/>
          </a:xfrm>
        </p:spPr>
        <p:txBody>
          <a:bodyPr>
            <a:normAutofit/>
          </a:bodyPr>
          <a:lstStyle/>
          <a:p>
            <a:pPr marL="0" indent="0">
              <a:buNone/>
            </a:pPr>
            <a:r>
              <a:rPr lang="en-US" b="1"/>
              <a:t>NCCN Guidelines</a:t>
            </a:r>
            <a:r>
              <a:rPr lang="en-US" b="1" baseline="30000"/>
              <a:t>1</a:t>
            </a:r>
          </a:p>
          <a:p>
            <a:r>
              <a:rPr lang="en-US"/>
              <a:t>For localized breast cancer (invasive, non-inflammatory, M0), genetic counseling and testing if patient is at risk for hereditary breast cancer, has TNBC (at any stage), or is a candidate for adjuvant olaparib</a:t>
            </a:r>
            <a:br>
              <a:rPr lang="en-US"/>
            </a:br>
            <a:endParaRPr lang="en-US"/>
          </a:p>
          <a:p>
            <a:pPr marL="0" indent="0">
              <a:buNone/>
            </a:pPr>
            <a:r>
              <a:rPr lang="en-US" b="1"/>
              <a:t>ASCO-SSO Guidelines</a:t>
            </a:r>
            <a:r>
              <a:rPr lang="en-US" b="1" baseline="30000"/>
              <a:t>2</a:t>
            </a:r>
          </a:p>
          <a:p>
            <a:r>
              <a:rPr lang="en-US"/>
              <a:t>BRCA1/2 mutation testing should be offered to all newly diagnosed patients with breast cancer ≤65 years and select patients &gt;65 years based on personal history, family history, ancestry, or eligibility for PARP inhibitor therapy</a:t>
            </a:r>
          </a:p>
        </p:txBody>
      </p:sp>
      <p:sp>
        <p:nvSpPr>
          <p:cNvPr id="7" name="Footer Placeholder 6">
            <a:extLst>
              <a:ext uri="{FF2B5EF4-FFF2-40B4-BE49-F238E27FC236}">
                <a16:creationId xmlns:a16="http://schemas.microsoft.com/office/drawing/2014/main" id="{8D3E2FD2-07CA-8729-0869-5A4C5A636C34}"/>
              </a:ext>
            </a:extLst>
          </p:cNvPr>
          <p:cNvSpPr>
            <a:spLocks noGrp="1"/>
          </p:cNvSpPr>
          <p:nvPr>
            <p:ph type="ftr" sz="quarter" idx="3"/>
          </p:nvPr>
        </p:nvSpPr>
        <p:spPr/>
        <p:txBody>
          <a:bodyPr/>
          <a:lstStyle/>
          <a:p>
            <a:r>
              <a:rPr lang="en-US"/>
              <a:t>1. NCCN Guidelines. Breast Cancer (Version 5.2025). NCCN.org. 2. Bedrosian I, et al. </a:t>
            </a:r>
            <a:r>
              <a:rPr lang="en-US" i="1"/>
              <a:t>J Clin Oncol</a:t>
            </a:r>
            <a:r>
              <a:rPr lang="en-US"/>
              <a:t>. 2024;42(5):584-604.</a:t>
            </a:r>
          </a:p>
        </p:txBody>
      </p:sp>
    </p:spTree>
    <p:extLst>
      <p:ext uri="{BB962C8B-B14F-4D97-AF65-F5344CB8AC3E}">
        <p14:creationId xmlns:p14="http://schemas.microsoft.com/office/powerpoint/2010/main" val="1880978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ECE3D-763D-A31A-ECF4-0C0B6C96B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E06E7-1CD3-CF92-EB14-E538AE451C2F}"/>
              </a:ext>
            </a:extLst>
          </p:cNvPr>
          <p:cNvSpPr>
            <a:spLocks noGrp="1"/>
          </p:cNvSpPr>
          <p:nvPr>
            <p:ph type="title"/>
          </p:nvPr>
        </p:nvSpPr>
        <p:spPr/>
        <p:txBody>
          <a:bodyPr/>
          <a:lstStyle/>
          <a:p>
            <a:r>
              <a:rPr lang="en-US"/>
              <a:t>Case Study #2: Polling Question</a:t>
            </a:r>
          </a:p>
        </p:txBody>
      </p:sp>
      <p:sp>
        <p:nvSpPr>
          <p:cNvPr id="3" name="Content Placeholder 2">
            <a:extLst>
              <a:ext uri="{FF2B5EF4-FFF2-40B4-BE49-F238E27FC236}">
                <a16:creationId xmlns:a16="http://schemas.microsoft.com/office/drawing/2014/main" id="{7BF332B2-8A91-4B06-9111-DD49A6E816A0}"/>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What would you do to manage her fatigue and anemia?</a:t>
            </a:r>
          </a:p>
          <a:p>
            <a:pPr marL="971550" lvl="1" indent="-514350">
              <a:buFont typeface="+mj-lt"/>
              <a:buAutoNum type="alphaUcPeriod"/>
            </a:pPr>
            <a:r>
              <a:rPr lang="en-US" sz="2400">
                <a:latin typeface="Arial"/>
                <a:cs typeface="Arial"/>
              </a:rPr>
              <a:t>Iron studies</a:t>
            </a:r>
          </a:p>
          <a:p>
            <a:pPr marL="971550" lvl="1" indent="-514350">
              <a:buFont typeface="+mj-lt"/>
              <a:buAutoNum type="alphaUcPeriod"/>
            </a:pPr>
            <a:r>
              <a:rPr lang="en-US" sz="2400">
                <a:latin typeface="Arial"/>
                <a:cs typeface="Arial"/>
              </a:rPr>
              <a:t>Give IV iron</a:t>
            </a:r>
          </a:p>
          <a:p>
            <a:pPr marL="971550" lvl="1" indent="-514350">
              <a:buFont typeface="+mj-lt"/>
              <a:buAutoNum type="alphaUcPeriod"/>
            </a:pPr>
            <a:r>
              <a:rPr lang="en-US" sz="2400">
                <a:latin typeface="Arial"/>
                <a:cs typeface="Arial"/>
              </a:rPr>
              <a:t>Bone marrow biopsy</a:t>
            </a:r>
          </a:p>
          <a:p>
            <a:pPr marL="971550" lvl="1" indent="-514350">
              <a:buFont typeface="+mj-lt"/>
              <a:buAutoNum type="alphaUcPeriod"/>
            </a:pPr>
            <a:r>
              <a:rPr lang="en-US" sz="2400">
                <a:latin typeface="Arial"/>
                <a:cs typeface="Arial"/>
              </a:rPr>
              <a:t>Blood transfusion</a:t>
            </a:r>
          </a:p>
          <a:p>
            <a:pPr marL="971550" lvl="1" indent="-514350">
              <a:buFont typeface="+mj-lt"/>
              <a:buAutoNum type="alphaUcPeriod"/>
            </a:pPr>
            <a:r>
              <a:rPr lang="en-US" sz="2400">
                <a:latin typeface="Arial"/>
                <a:cs typeface="Arial"/>
              </a:rPr>
              <a:t>Hold olaparib for 3-4 weeks, then restart at 200 mg twice daily</a:t>
            </a:r>
          </a:p>
          <a:p>
            <a:pPr marL="971550" lvl="1" indent="-514350">
              <a:buFont typeface="+mj-lt"/>
              <a:buAutoNum type="alphaUcPeriod"/>
            </a:pPr>
            <a:r>
              <a:rPr lang="en-US" sz="2400"/>
              <a:t>Other</a:t>
            </a:r>
          </a:p>
        </p:txBody>
      </p:sp>
    </p:spTree>
    <p:extLst>
      <p:ext uri="{BB962C8B-B14F-4D97-AF65-F5344CB8AC3E}">
        <p14:creationId xmlns:p14="http://schemas.microsoft.com/office/powerpoint/2010/main" val="3383532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4974" y="2235200"/>
            <a:ext cx="9144000" cy="2387600"/>
          </a:xfrm>
        </p:spPr>
        <p:txBody>
          <a:bodyPr anchor="ctr">
            <a:normAutofit/>
          </a:bodyPr>
          <a:lstStyle/>
          <a:p>
            <a:r>
              <a:rPr lang="en-US" sz="4000"/>
              <a:t>Key Takeaways and Audience Q&amp;A</a:t>
            </a:r>
          </a:p>
        </p:txBody>
      </p:sp>
    </p:spTree>
    <p:extLst>
      <p:ext uri="{BB962C8B-B14F-4D97-AF65-F5344CB8AC3E}">
        <p14:creationId xmlns:p14="http://schemas.microsoft.com/office/powerpoint/2010/main" val="1933923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871393"/>
          </a:xfrm>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idx="1"/>
          </p:nvPr>
        </p:nvSpPr>
        <p:spPr>
          <a:xfrm>
            <a:off x="838200" y="1331283"/>
            <a:ext cx="10515600" cy="4518799"/>
          </a:xfrm>
        </p:spPr>
        <p:txBody>
          <a:bodyPr>
            <a:normAutofit/>
          </a:bodyPr>
          <a:lstStyle/>
          <a:p>
            <a:r>
              <a:rPr lang="en-US"/>
              <a:t>Every patient newly diagnosed with EBC will likely receive a BRCA1/2 test</a:t>
            </a:r>
          </a:p>
          <a:p>
            <a:r>
              <a:rPr lang="en-US"/>
              <a:t>High-risk patients with BRCA-mutated HER2- EBC derive OS benefit from adjuvant olaparib</a:t>
            </a:r>
          </a:p>
          <a:p>
            <a:r>
              <a:rPr lang="en-US"/>
              <a:t>IDFS benefit is seen with adjuvant CDK4/6 inhibitors in HR+/HER2- EBC</a:t>
            </a:r>
          </a:p>
          <a:p>
            <a:pPr lvl="1"/>
            <a:r>
              <a:rPr lang="en-US"/>
              <a:t>OS benefit is seen with adjuvant abemaciclib</a:t>
            </a:r>
          </a:p>
          <a:p>
            <a:pPr lvl="1"/>
            <a:r>
              <a:rPr lang="en-US"/>
              <a:t>Adjuvant ribociclib trial is not powered for OS</a:t>
            </a:r>
          </a:p>
          <a:p>
            <a:r>
              <a:rPr lang="en-US" err="1"/>
              <a:t>pCR</a:t>
            </a:r>
            <a:r>
              <a:rPr lang="en-US"/>
              <a:t> rate is improved by neoadjuvant pembrolizumab in HR+/HER2- EBC</a:t>
            </a:r>
          </a:p>
          <a:p>
            <a:pPr lvl="0"/>
            <a:r>
              <a:rPr lang="en-US" noProof="0"/>
              <a:t>EFS and OS are prolonged by neoadjuvant/adjuvant pembrolizumab in </a:t>
            </a:r>
            <a:br>
              <a:rPr lang="en-US" noProof="0"/>
            </a:br>
            <a:r>
              <a:rPr lang="en-US" noProof="0"/>
              <a:t>early-stage TNBC</a:t>
            </a:r>
            <a:endParaRPr lang="en-US"/>
          </a:p>
        </p:txBody>
      </p:sp>
    </p:spTree>
    <p:extLst>
      <p:ext uri="{BB962C8B-B14F-4D97-AF65-F5344CB8AC3E}">
        <p14:creationId xmlns:p14="http://schemas.microsoft.com/office/powerpoint/2010/main" val="604520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CAD0D-18C2-D83E-E59C-DD9A51252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7D649-9AB3-7A88-0B04-ED551F1EB0E7}"/>
              </a:ext>
            </a:extLst>
          </p:cNvPr>
          <p:cNvSpPr>
            <a:spLocks noGrp="1"/>
          </p:cNvSpPr>
          <p:nvPr>
            <p:ph type="title"/>
          </p:nvPr>
        </p:nvSpPr>
        <p:spPr>
          <a:xfrm>
            <a:off x="838200" y="365125"/>
            <a:ext cx="10515600" cy="871393"/>
          </a:xfrm>
        </p:spPr>
        <p:txBody>
          <a:bodyPr/>
          <a:lstStyle/>
          <a:p>
            <a:r>
              <a:rPr lang="en-US"/>
              <a:t>Key Takeaways (Cont’d)</a:t>
            </a:r>
          </a:p>
        </p:txBody>
      </p:sp>
      <p:sp>
        <p:nvSpPr>
          <p:cNvPr id="5" name="Content Placeholder 4">
            <a:extLst>
              <a:ext uri="{FF2B5EF4-FFF2-40B4-BE49-F238E27FC236}">
                <a16:creationId xmlns:a16="http://schemas.microsoft.com/office/drawing/2014/main" id="{C6CF23F5-A95E-A7BE-9700-91191097A22E}"/>
              </a:ext>
            </a:extLst>
          </p:cNvPr>
          <p:cNvSpPr>
            <a:spLocks noGrp="1"/>
          </p:cNvSpPr>
          <p:nvPr>
            <p:ph idx="1"/>
          </p:nvPr>
        </p:nvSpPr>
        <p:spPr>
          <a:xfrm>
            <a:off x="838200" y="1331283"/>
            <a:ext cx="10515600" cy="4518799"/>
          </a:xfrm>
        </p:spPr>
        <p:txBody>
          <a:bodyPr>
            <a:normAutofit/>
          </a:bodyPr>
          <a:lstStyle/>
          <a:p>
            <a:pPr marL="0" indent="0">
              <a:buNone/>
            </a:pPr>
            <a:r>
              <a:rPr lang="en-US"/>
              <a:t>How to choose adjuvant therapy in EBC with</a:t>
            </a:r>
            <a:r>
              <a:rPr lang="en-US" i="1"/>
              <a:t> </a:t>
            </a:r>
            <a:r>
              <a:rPr lang="en-US"/>
              <a:t>BRCA1/2</a:t>
            </a:r>
            <a:r>
              <a:rPr lang="en-US" i="1"/>
              <a:t> </a:t>
            </a:r>
            <a:r>
              <a:rPr lang="en-US"/>
              <a:t>mutation?</a:t>
            </a:r>
          </a:p>
          <a:p>
            <a:r>
              <a:rPr lang="en-US"/>
              <a:t>In HR+/HER2- disease, olaparib can be given for a year prior to CDK4/6 inhibitor if residual disease is present after neoadjuvant chemotherapy</a:t>
            </a:r>
          </a:p>
          <a:p>
            <a:r>
              <a:rPr lang="en-US"/>
              <a:t>In TNBC, olaparib can be given together with pembrolizumab if residual disease is present after neoadjuvant pembrolizumab + chemotherapy</a:t>
            </a:r>
          </a:p>
          <a:p>
            <a:r>
              <a:rPr lang="en-US"/>
              <a:t>Biomarkers may help us in the future to determine the optimal treatment for individual patients</a:t>
            </a:r>
          </a:p>
        </p:txBody>
      </p:sp>
    </p:spTree>
    <p:extLst>
      <p:ext uri="{BB962C8B-B14F-4D97-AF65-F5344CB8AC3E}">
        <p14:creationId xmlns:p14="http://schemas.microsoft.com/office/powerpoint/2010/main" val="411777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A7911D-DF57-500A-98F7-6BB4BDF1DD3E}"/>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2C8E3ED4-8F6D-8AF3-8E4E-D5D01B1E0E88}"/>
              </a:ext>
            </a:extLst>
          </p:cNvPr>
          <p:cNvSpPr>
            <a:spLocks noGrp="1"/>
          </p:cNvSpPr>
          <p:nvPr>
            <p:ph idx="4294967295"/>
          </p:nvPr>
        </p:nvSpPr>
        <p:spPr>
          <a:xfrm>
            <a:off x="838200" y="1397000"/>
            <a:ext cx="10515600" cy="4062413"/>
          </a:xfrm>
        </p:spPr>
        <p:txBody>
          <a:bodyPr numCol="2">
            <a:normAutofit lnSpcReduction="10000"/>
          </a:bodyPr>
          <a:lstStyle/>
          <a:p>
            <a:pPr marL="0" indent="0">
              <a:buNone/>
            </a:pPr>
            <a:r>
              <a:rPr lang="en-US" sz="1800"/>
              <a:t>AE, adverse event</a:t>
            </a:r>
          </a:p>
          <a:p>
            <a:pPr marL="0" indent="0">
              <a:buNone/>
            </a:pPr>
            <a:r>
              <a:rPr lang="en-US" sz="1800"/>
              <a:t>AESI, adverse event of special interest</a:t>
            </a:r>
          </a:p>
          <a:p>
            <a:pPr marL="0" indent="0">
              <a:buNone/>
            </a:pPr>
            <a:r>
              <a:rPr lang="en-US" sz="1800"/>
              <a:t>AI, aromatase inhibitor</a:t>
            </a:r>
          </a:p>
          <a:p>
            <a:pPr marL="0" indent="0">
              <a:buNone/>
            </a:pPr>
            <a:r>
              <a:rPr lang="en-US" sz="1800"/>
              <a:t>ALN, axillary lymph nodes</a:t>
            </a:r>
          </a:p>
          <a:p>
            <a:pPr marL="0" indent="0">
              <a:buNone/>
            </a:pPr>
            <a:r>
              <a:rPr lang="en-US" sz="1800"/>
              <a:t>AML, acute myeloid leukemia</a:t>
            </a:r>
          </a:p>
          <a:p>
            <a:pPr marL="0" indent="0">
              <a:buNone/>
            </a:pPr>
            <a:r>
              <a:rPr lang="en-US" sz="1800"/>
              <a:t>BICR, blinded independent central review</a:t>
            </a:r>
          </a:p>
          <a:p>
            <a:pPr marL="0" indent="0">
              <a:buNone/>
            </a:pPr>
            <a:r>
              <a:rPr lang="en-US" sz="1800"/>
              <a:t>CT, chemotherapy</a:t>
            </a:r>
          </a:p>
          <a:p>
            <a:pPr marL="0" indent="0">
              <a:buNone/>
            </a:pPr>
            <a:r>
              <a:rPr lang="en-US" sz="1800"/>
              <a:t>ctDNA/RNA, circulating tumor DNA/RNA</a:t>
            </a:r>
          </a:p>
          <a:p>
            <a:pPr marL="0" indent="0">
              <a:buNone/>
            </a:pPr>
            <a:r>
              <a:rPr lang="en-US" sz="1800"/>
              <a:t>DDFS, distant disease–free survival</a:t>
            </a:r>
          </a:p>
          <a:p>
            <a:pPr marL="0" indent="0">
              <a:buNone/>
            </a:pPr>
            <a:r>
              <a:rPr lang="en-US" sz="1800"/>
              <a:t>DRFS, distant recurrence–free survival</a:t>
            </a:r>
          </a:p>
          <a:p>
            <a:pPr marL="0" indent="0">
              <a:buNone/>
            </a:pPr>
            <a:r>
              <a:rPr lang="en-US" sz="1800"/>
              <a:t>EBC, early breast cancer</a:t>
            </a:r>
          </a:p>
          <a:p>
            <a:pPr marL="0" indent="0">
              <a:buNone/>
            </a:pPr>
            <a:r>
              <a:rPr lang="en-US" sz="1800"/>
              <a:t>ECOG PS, Eastern Cooperative Oncology Group performance status</a:t>
            </a:r>
          </a:p>
          <a:p>
            <a:pPr marL="0" indent="0">
              <a:buNone/>
            </a:pPr>
            <a:r>
              <a:rPr lang="en-US" sz="1800"/>
              <a:t>ET, endocrine therapy</a:t>
            </a:r>
          </a:p>
          <a:p>
            <a:pPr marL="0" indent="0">
              <a:buNone/>
            </a:pPr>
            <a:r>
              <a:rPr lang="en-US" sz="1800"/>
              <a:t>GnRH: gonadotropin-releasing hormone</a:t>
            </a:r>
          </a:p>
          <a:p>
            <a:pPr marL="0" indent="0">
              <a:buNone/>
            </a:pPr>
            <a:r>
              <a:rPr lang="en-US" sz="1800"/>
              <a:t>HER2-: human epidermal growth factor receptor 2 negative</a:t>
            </a:r>
          </a:p>
          <a:p>
            <a:pPr marL="0" indent="0">
              <a:buNone/>
            </a:pPr>
            <a:r>
              <a:rPr lang="en-US" sz="1800"/>
              <a:t>HR, hazard ratio</a:t>
            </a:r>
          </a:p>
          <a:p>
            <a:pPr marL="0" indent="0">
              <a:buNone/>
            </a:pPr>
            <a:r>
              <a:rPr lang="en-US" sz="1800"/>
              <a:t>IDFS, invasive disease–free survival</a:t>
            </a:r>
          </a:p>
          <a:p>
            <a:pPr marL="0" indent="0">
              <a:buNone/>
            </a:pPr>
            <a:r>
              <a:rPr lang="en-US" sz="1800"/>
              <a:t>HR+: hormone receptor positive</a:t>
            </a:r>
          </a:p>
          <a:p>
            <a:pPr marL="0" indent="0">
              <a:buNone/>
            </a:pPr>
            <a:r>
              <a:rPr lang="en-US" sz="1800"/>
              <a:t>IDFS, invasive disease–free survival</a:t>
            </a:r>
          </a:p>
          <a:p>
            <a:pPr marL="0" indent="0">
              <a:buNone/>
            </a:pPr>
            <a:r>
              <a:rPr lang="en-US" sz="1800"/>
              <a:t>ITT, intention to treat</a:t>
            </a:r>
          </a:p>
          <a:p>
            <a:pPr marL="0" indent="0">
              <a:buNone/>
            </a:pPr>
            <a:r>
              <a:rPr lang="en-US" sz="1800"/>
              <a:t>MDS myelodysplastic syndrome</a:t>
            </a:r>
          </a:p>
        </p:txBody>
      </p:sp>
    </p:spTree>
    <p:extLst>
      <p:ext uri="{BB962C8B-B14F-4D97-AF65-F5344CB8AC3E}">
        <p14:creationId xmlns:p14="http://schemas.microsoft.com/office/powerpoint/2010/main" val="1088139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C1E4-DCD0-658E-7104-44EA7951305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5C2C23F-BF05-FF2D-E3B8-D6F3537C2115}"/>
              </a:ext>
            </a:extLst>
          </p:cNvPr>
          <p:cNvSpPr>
            <a:spLocks noGrp="1"/>
          </p:cNvSpPr>
          <p:nvPr>
            <p:ph type="title"/>
          </p:nvPr>
        </p:nvSpPr>
        <p:spPr/>
        <p:txBody>
          <a:bodyPr/>
          <a:lstStyle/>
          <a:p>
            <a:r>
              <a:rPr lang="en-US"/>
              <a:t>Glossary</a:t>
            </a:r>
          </a:p>
        </p:txBody>
      </p:sp>
      <p:sp>
        <p:nvSpPr>
          <p:cNvPr id="10" name="Content Placeholder 9">
            <a:extLst>
              <a:ext uri="{FF2B5EF4-FFF2-40B4-BE49-F238E27FC236}">
                <a16:creationId xmlns:a16="http://schemas.microsoft.com/office/drawing/2014/main" id="{AB6BA6E8-23CE-2A5B-15D5-4483AC1C988C}"/>
              </a:ext>
            </a:extLst>
          </p:cNvPr>
          <p:cNvSpPr>
            <a:spLocks noGrp="1"/>
          </p:cNvSpPr>
          <p:nvPr>
            <p:ph idx="4294967295"/>
          </p:nvPr>
        </p:nvSpPr>
        <p:spPr>
          <a:xfrm>
            <a:off x="838200" y="1397793"/>
            <a:ext cx="10515600" cy="4062413"/>
          </a:xfrm>
        </p:spPr>
        <p:txBody>
          <a:bodyPr numCol="2">
            <a:normAutofit/>
          </a:bodyPr>
          <a:lstStyle/>
          <a:p>
            <a:pPr marL="0" indent="0">
              <a:buNone/>
            </a:pPr>
            <a:r>
              <a:rPr lang="en-US" sz="1800"/>
              <a:t>N, node</a:t>
            </a:r>
          </a:p>
          <a:p>
            <a:pPr marL="0" indent="0">
              <a:buNone/>
            </a:pPr>
            <a:r>
              <a:rPr lang="en-US" sz="1800"/>
              <a:t>NSAI, nonsteroidal aromatase inhibitor</a:t>
            </a:r>
          </a:p>
          <a:p>
            <a:pPr marL="0" indent="0">
              <a:buNone/>
            </a:pPr>
            <a:r>
              <a:rPr lang="en-US" sz="1800"/>
              <a:t>ORR, objective response rate</a:t>
            </a:r>
          </a:p>
          <a:p>
            <a:pPr marL="0" indent="0">
              <a:buNone/>
            </a:pPr>
            <a:r>
              <a:rPr lang="en-US" sz="1800"/>
              <a:t>OS, overall survival</a:t>
            </a:r>
          </a:p>
          <a:p>
            <a:pPr marL="0" indent="0">
              <a:buNone/>
            </a:pPr>
            <a:r>
              <a:rPr lang="en-US" sz="1800"/>
              <a:t>PFS, progression-free survival</a:t>
            </a:r>
          </a:p>
          <a:p>
            <a:pPr marL="0" indent="0">
              <a:buNone/>
            </a:pPr>
            <a:r>
              <a:rPr lang="en-US" sz="1800"/>
              <a:t>PK, pharmacokinetics</a:t>
            </a:r>
          </a:p>
          <a:p>
            <a:pPr marL="0" indent="0">
              <a:buNone/>
            </a:pPr>
            <a:r>
              <a:rPr lang="en-US" sz="1800"/>
              <a:t>PRO, patient-reported outcome</a:t>
            </a:r>
          </a:p>
          <a:p>
            <a:pPr marL="0" indent="0">
              <a:buNone/>
            </a:pPr>
            <a:r>
              <a:rPr lang="en-US" sz="1800"/>
              <a:t>PT, preferred term</a:t>
            </a:r>
          </a:p>
          <a:p>
            <a:pPr marL="0" indent="0">
              <a:buNone/>
            </a:pPr>
            <a:r>
              <a:rPr lang="en-US" sz="1800"/>
              <a:t>Q3W, every 3 weeks</a:t>
            </a:r>
          </a:p>
          <a:p>
            <a:pPr marL="0" indent="0">
              <a:buNone/>
            </a:pPr>
            <a:r>
              <a:rPr lang="en-US" sz="1800"/>
              <a:t>R, randomized</a:t>
            </a:r>
          </a:p>
          <a:p>
            <a:pPr marL="0" indent="0">
              <a:buNone/>
            </a:pPr>
            <a:r>
              <a:rPr lang="en-US" sz="1800"/>
              <a:t>RECIST 1.1, Response Evaluation Criteria in Solid </a:t>
            </a:r>
            <a:r>
              <a:rPr lang="en-US" sz="1800" err="1"/>
              <a:t>Tumours</a:t>
            </a:r>
            <a:r>
              <a:rPr lang="en-US" sz="1800"/>
              <a:t>, version 1.1</a:t>
            </a:r>
          </a:p>
          <a:p>
            <a:pPr marL="0" indent="0">
              <a:buNone/>
            </a:pPr>
            <a:r>
              <a:rPr lang="en-US" sz="1800"/>
              <a:t>RFS, recurrence-free survival</a:t>
            </a:r>
          </a:p>
          <a:p>
            <a:pPr marL="0" indent="0">
              <a:buNone/>
            </a:pPr>
            <a:r>
              <a:rPr lang="en-US" sz="1800"/>
              <a:t>RIB, </a:t>
            </a:r>
            <a:r>
              <a:rPr lang="en-US" sz="1800" err="1"/>
              <a:t>ribociclib</a:t>
            </a:r>
            <a:endParaRPr lang="en-US" sz="1800"/>
          </a:p>
          <a:p>
            <a:pPr marL="0" indent="0">
              <a:buNone/>
            </a:pPr>
            <a:r>
              <a:rPr lang="en-US" sz="1800"/>
              <a:t>SOC, system organ class</a:t>
            </a:r>
          </a:p>
          <a:p>
            <a:pPr marL="0" indent="0">
              <a:buNone/>
            </a:pPr>
            <a:r>
              <a:rPr lang="en-US" sz="1800"/>
              <a:t>STEEP, Standardized Definitions for Efficacy End Points</a:t>
            </a:r>
          </a:p>
          <a:p>
            <a:pPr marL="0" indent="0">
              <a:buNone/>
            </a:pPr>
            <a:r>
              <a:rPr lang="en-US" sz="1800"/>
              <a:t>TNBC, triple-negative breast cancer</a:t>
            </a:r>
          </a:p>
          <a:p>
            <a:pPr marL="0" indent="0">
              <a:buNone/>
            </a:pPr>
            <a:r>
              <a:rPr lang="en-US" sz="1800"/>
              <a:t>TRAE, treatment-related adverse event</a:t>
            </a:r>
          </a:p>
          <a:p>
            <a:pPr marL="0" indent="0">
              <a:buNone/>
            </a:pPr>
            <a:r>
              <a:rPr lang="en-US" sz="1800"/>
              <a:t>TTR, time to response</a:t>
            </a:r>
          </a:p>
        </p:txBody>
      </p:sp>
    </p:spTree>
    <p:extLst>
      <p:ext uri="{BB962C8B-B14F-4D97-AF65-F5344CB8AC3E}">
        <p14:creationId xmlns:p14="http://schemas.microsoft.com/office/powerpoint/2010/main" val="1687183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3108-0281-781D-C7EC-DA1947B40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B8074-ADE2-5C0B-2D02-F90C96CC33A8}"/>
              </a:ext>
            </a:extLst>
          </p:cNvPr>
          <p:cNvSpPr>
            <a:spLocks noGrp="1"/>
          </p:cNvSpPr>
          <p:nvPr>
            <p:ph type="title"/>
          </p:nvPr>
        </p:nvSpPr>
        <p:spPr>
          <a:xfrm>
            <a:off x="838200" y="365125"/>
            <a:ext cx="10515600" cy="871393"/>
          </a:xfrm>
        </p:spPr>
        <p:txBody>
          <a:bodyPr>
            <a:normAutofit fontScale="90000"/>
          </a:bodyPr>
          <a:lstStyle/>
          <a:p>
            <a:r>
              <a:rPr lang="en-US"/>
              <a:t>Real-World Germline BRCA Testing Rates in EBC</a:t>
            </a:r>
          </a:p>
        </p:txBody>
      </p:sp>
      <p:sp>
        <p:nvSpPr>
          <p:cNvPr id="5" name="Content Placeholder 4">
            <a:extLst>
              <a:ext uri="{FF2B5EF4-FFF2-40B4-BE49-F238E27FC236}">
                <a16:creationId xmlns:a16="http://schemas.microsoft.com/office/drawing/2014/main" id="{B5E2B697-06B6-14E9-FA82-4EB41D3A972C}"/>
              </a:ext>
            </a:extLst>
          </p:cNvPr>
          <p:cNvSpPr>
            <a:spLocks noGrp="1"/>
          </p:cNvSpPr>
          <p:nvPr>
            <p:ph idx="1"/>
          </p:nvPr>
        </p:nvSpPr>
        <p:spPr>
          <a:xfrm>
            <a:off x="838200" y="1331283"/>
            <a:ext cx="10515600" cy="4518799"/>
          </a:xfrm>
        </p:spPr>
        <p:txBody>
          <a:bodyPr/>
          <a:lstStyle/>
          <a:p>
            <a:pPr>
              <a:lnSpc>
                <a:spcPct val="100000"/>
              </a:lnSpc>
            </a:pPr>
            <a:r>
              <a:rPr lang="en-US"/>
              <a:t>A total of 2373 US patients diagnosed with HER2- EBC (stage I-III) between January 1, 2021, and February 29, 2024</a:t>
            </a:r>
          </a:p>
          <a:p>
            <a:pPr>
              <a:lnSpc>
                <a:spcPct val="100000"/>
              </a:lnSpc>
            </a:pPr>
            <a:r>
              <a:rPr lang="en-US"/>
              <a:t>Less than half (48%) of patients received a </a:t>
            </a:r>
            <a:r>
              <a:rPr lang="en-US" err="1"/>
              <a:t>gBRCA</a:t>
            </a:r>
            <a:r>
              <a:rPr lang="en-US"/>
              <a:t> test</a:t>
            </a:r>
          </a:p>
          <a:p>
            <a:pPr>
              <a:lnSpc>
                <a:spcPct val="100000"/>
              </a:lnSpc>
            </a:pPr>
            <a:r>
              <a:rPr lang="en-US"/>
              <a:t>Lower testing rate in patients with HR+/HER2- EBC (n=905/2040, 44%) than in those with TNBC (n=242/333, 73%)</a:t>
            </a:r>
          </a:p>
          <a:p>
            <a:pPr>
              <a:lnSpc>
                <a:spcPct val="100000"/>
              </a:lnSpc>
            </a:pPr>
            <a:r>
              <a:rPr lang="en-US"/>
              <a:t>A substantial proportion of patients eligible for </a:t>
            </a:r>
            <a:r>
              <a:rPr lang="en-US" err="1"/>
              <a:t>gBRCA</a:t>
            </a:r>
            <a:r>
              <a:rPr lang="en-US"/>
              <a:t> testing, including those ≤50 years (n=117/417, 28%), with high-risk HR+/HER2- EBC (n=44/103, 43%) or with high-risk TNBC (n=20/87, 23%) had unknown/untested status</a:t>
            </a:r>
          </a:p>
        </p:txBody>
      </p:sp>
      <p:sp>
        <p:nvSpPr>
          <p:cNvPr id="7" name="Footer Placeholder 6">
            <a:extLst>
              <a:ext uri="{FF2B5EF4-FFF2-40B4-BE49-F238E27FC236}">
                <a16:creationId xmlns:a16="http://schemas.microsoft.com/office/drawing/2014/main" id="{89E67795-174E-F65B-5537-EF91A6B66A89}"/>
              </a:ext>
            </a:extLst>
          </p:cNvPr>
          <p:cNvSpPr>
            <a:spLocks noGrp="1"/>
          </p:cNvSpPr>
          <p:nvPr>
            <p:ph type="ftr" sz="quarter" idx="3"/>
          </p:nvPr>
        </p:nvSpPr>
        <p:spPr/>
        <p:txBody>
          <a:bodyPr/>
          <a:lstStyle/>
          <a:p>
            <a:r>
              <a:rPr lang="en-US"/>
              <a:t>Sardesai S, et al. SABCS 2024. Abstract P5-08-13.</a:t>
            </a:r>
          </a:p>
        </p:txBody>
      </p:sp>
    </p:spTree>
    <p:extLst>
      <p:ext uri="{BB962C8B-B14F-4D97-AF65-F5344CB8AC3E}">
        <p14:creationId xmlns:p14="http://schemas.microsoft.com/office/powerpoint/2010/main" val="239323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7BDEBC-709E-864E-324B-036199A705CC}"/>
              </a:ext>
            </a:extLst>
          </p:cNvPr>
          <p:cNvSpPr/>
          <p:nvPr/>
        </p:nvSpPr>
        <p:spPr>
          <a:xfrm>
            <a:off x="796758"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F25CFA-980F-208E-6FDB-1C1FBC9CD753}"/>
              </a:ext>
            </a:extLst>
          </p:cNvPr>
          <p:cNvSpPr/>
          <p:nvPr/>
        </p:nvSpPr>
        <p:spPr>
          <a:xfrm>
            <a:off x="2097734"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A0A88B-F2B7-A34D-A8DA-39149101D893}"/>
              </a:ext>
            </a:extLst>
          </p:cNvPr>
          <p:cNvSpPr/>
          <p:nvPr/>
        </p:nvSpPr>
        <p:spPr>
          <a:xfrm>
            <a:off x="3393050"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B84EF8-B985-6864-D925-83D57BD9EB71}"/>
              </a:ext>
            </a:extLst>
          </p:cNvPr>
          <p:cNvSpPr/>
          <p:nvPr/>
        </p:nvSpPr>
        <p:spPr>
          <a:xfrm>
            <a:off x="4662108"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E897F0-CBDE-6A83-5FED-22519FB8FB56}"/>
              </a:ext>
            </a:extLst>
          </p:cNvPr>
          <p:cNvSpPr/>
          <p:nvPr/>
        </p:nvSpPr>
        <p:spPr>
          <a:xfrm>
            <a:off x="5925913"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219E71-B599-8E0B-FCA6-1039F826B85A}"/>
              </a:ext>
            </a:extLst>
          </p:cNvPr>
          <p:cNvSpPr/>
          <p:nvPr/>
        </p:nvSpPr>
        <p:spPr>
          <a:xfrm>
            <a:off x="7226889"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A3C128-CD86-BEAE-08FB-BF33FEC26E49}"/>
              </a:ext>
            </a:extLst>
          </p:cNvPr>
          <p:cNvSpPr/>
          <p:nvPr/>
        </p:nvSpPr>
        <p:spPr>
          <a:xfrm>
            <a:off x="10148509" y="1236518"/>
            <a:ext cx="1206214"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7AA6B5-71ED-BE84-A95C-E309334CF2AB}"/>
              </a:ext>
            </a:extLst>
          </p:cNvPr>
          <p:cNvSpPr/>
          <p:nvPr/>
        </p:nvSpPr>
        <p:spPr>
          <a:xfrm>
            <a:off x="8475826" y="1236518"/>
            <a:ext cx="1618440" cy="41113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E5A510-35AC-9449-781C-664C21F1BC74}"/>
              </a:ext>
            </a:extLst>
          </p:cNvPr>
          <p:cNvSpPr>
            <a:spLocks noGrp="1"/>
          </p:cNvSpPr>
          <p:nvPr>
            <p:ph type="title"/>
          </p:nvPr>
        </p:nvSpPr>
        <p:spPr/>
        <p:txBody>
          <a:bodyPr>
            <a:normAutofit fontScale="90000"/>
          </a:bodyPr>
          <a:lstStyle/>
          <a:p>
            <a:r>
              <a:rPr lang="en-US"/>
              <a:t>Point-of-Care Germline BRCA Testing Is Feasible</a:t>
            </a:r>
          </a:p>
        </p:txBody>
      </p:sp>
      <p:pic>
        <p:nvPicPr>
          <p:cNvPr id="3" name="Picture 2">
            <a:extLst>
              <a:ext uri="{FF2B5EF4-FFF2-40B4-BE49-F238E27FC236}">
                <a16:creationId xmlns:a16="http://schemas.microsoft.com/office/drawing/2014/main" id="{207BC98C-8FAD-591D-292E-58D6B3AB1F68}"/>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Effect>
                      <a14:brightnessContrast contrast="67000"/>
                    </a14:imgEffect>
                  </a14:imgLayer>
                </a14:imgProps>
              </a:ext>
            </a:extLst>
          </a:blip>
          <a:stretch>
            <a:fillRect/>
          </a:stretch>
        </p:blipFill>
        <p:spPr>
          <a:xfrm>
            <a:off x="796757" y="1236518"/>
            <a:ext cx="10557043" cy="4572611"/>
          </a:xfrm>
          <a:prstGeom prst="rect">
            <a:avLst/>
          </a:prstGeom>
        </p:spPr>
      </p:pic>
      <p:sp>
        <p:nvSpPr>
          <p:cNvPr id="4" name="Footer Placeholder 6">
            <a:extLst>
              <a:ext uri="{FF2B5EF4-FFF2-40B4-BE49-F238E27FC236}">
                <a16:creationId xmlns:a16="http://schemas.microsoft.com/office/drawing/2014/main" id="{109C92E2-EF12-F77B-F9A1-808EBF183A56}"/>
              </a:ext>
            </a:extLst>
          </p:cNvPr>
          <p:cNvSpPr>
            <a:spLocks noGrp="1"/>
          </p:cNvSpPr>
          <p:nvPr>
            <p:ph type="ftr" sz="quarter" idx="3"/>
          </p:nvPr>
        </p:nvSpPr>
        <p:spPr>
          <a:xfrm>
            <a:off x="1401417" y="5964383"/>
            <a:ext cx="9223513" cy="642566"/>
          </a:xfrm>
        </p:spPr>
        <p:txBody>
          <a:bodyPr/>
          <a:lstStyle/>
          <a:p>
            <a:r>
              <a:rPr lang="en-US"/>
              <a:t>Dubsky P, et al. </a:t>
            </a:r>
            <a:r>
              <a:rPr lang="en-US" i="1"/>
              <a:t>NPJ Breast Cancer</a:t>
            </a:r>
            <a:r>
              <a:rPr lang="en-US"/>
              <a:t>. 2024;10(1):77.</a:t>
            </a:r>
          </a:p>
        </p:txBody>
      </p:sp>
      <p:sp>
        <p:nvSpPr>
          <p:cNvPr id="5" name="Oval 4">
            <a:extLst>
              <a:ext uri="{FF2B5EF4-FFF2-40B4-BE49-F238E27FC236}">
                <a16:creationId xmlns:a16="http://schemas.microsoft.com/office/drawing/2014/main" id="{E5D4E9B6-035F-4AA8-C682-A11338D0B585}"/>
              </a:ext>
            </a:extLst>
          </p:cNvPr>
          <p:cNvSpPr/>
          <p:nvPr/>
        </p:nvSpPr>
        <p:spPr>
          <a:xfrm>
            <a:off x="2191871"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3872F05-E18F-428D-A835-C467C694CEB1}"/>
              </a:ext>
            </a:extLst>
          </p:cNvPr>
          <p:cNvSpPr/>
          <p:nvPr/>
        </p:nvSpPr>
        <p:spPr>
          <a:xfrm>
            <a:off x="3455894"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B7938D-5F0D-84EC-9612-EBD412978F17}"/>
              </a:ext>
            </a:extLst>
          </p:cNvPr>
          <p:cNvSpPr/>
          <p:nvPr/>
        </p:nvSpPr>
        <p:spPr>
          <a:xfrm>
            <a:off x="4746812"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E913B3-3DA1-1D75-D530-A054F2B4662B}"/>
              </a:ext>
            </a:extLst>
          </p:cNvPr>
          <p:cNvSpPr/>
          <p:nvPr/>
        </p:nvSpPr>
        <p:spPr>
          <a:xfrm>
            <a:off x="6010835"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098E33-87BA-2FC8-BC60-391833099FA4}"/>
              </a:ext>
            </a:extLst>
          </p:cNvPr>
          <p:cNvSpPr/>
          <p:nvPr/>
        </p:nvSpPr>
        <p:spPr>
          <a:xfrm>
            <a:off x="7289701"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3F737A-275C-4AC6-038D-ABB197336A98}"/>
              </a:ext>
            </a:extLst>
          </p:cNvPr>
          <p:cNvSpPr/>
          <p:nvPr/>
        </p:nvSpPr>
        <p:spPr>
          <a:xfrm>
            <a:off x="10263914" y="3065623"/>
            <a:ext cx="1021976" cy="1021976"/>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A5B7B38-9F72-8AB1-670F-94564F7DCB98}"/>
              </a:ext>
            </a:extLst>
          </p:cNvPr>
          <p:cNvSpPr/>
          <p:nvPr/>
        </p:nvSpPr>
        <p:spPr>
          <a:xfrm>
            <a:off x="795834" y="5489573"/>
            <a:ext cx="263818" cy="263818"/>
          </a:xfrm>
          <a:prstGeom prst="ellipse">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74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65B9-435B-2FB5-AA2C-5F918A37C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F8CD3-22EC-BCB7-A62E-3AED78628FBF}"/>
              </a:ext>
            </a:extLst>
          </p:cNvPr>
          <p:cNvSpPr>
            <a:spLocks noGrp="1"/>
          </p:cNvSpPr>
          <p:nvPr>
            <p:ph type="title"/>
          </p:nvPr>
        </p:nvSpPr>
        <p:spPr>
          <a:xfrm>
            <a:off x="838200" y="365125"/>
            <a:ext cx="10515600" cy="871393"/>
          </a:xfrm>
        </p:spPr>
        <p:txBody>
          <a:bodyPr/>
          <a:lstStyle/>
          <a:p>
            <a:r>
              <a:rPr lang="en-US"/>
              <a:t>Genetic Counseling: A Team Approach</a:t>
            </a:r>
          </a:p>
        </p:txBody>
      </p:sp>
      <p:sp>
        <p:nvSpPr>
          <p:cNvPr id="5" name="Content Placeholder 4">
            <a:extLst>
              <a:ext uri="{FF2B5EF4-FFF2-40B4-BE49-F238E27FC236}">
                <a16:creationId xmlns:a16="http://schemas.microsoft.com/office/drawing/2014/main" id="{26101055-A304-98B5-2256-C9919E360DE8}"/>
              </a:ext>
            </a:extLst>
          </p:cNvPr>
          <p:cNvSpPr>
            <a:spLocks noGrp="1"/>
          </p:cNvSpPr>
          <p:nvPr>
            <p:ph idx="1"/>
          </p:nvPr>
        </p:nvSpPr>
        <p:spPr>
          <a:xfrm>
            <a:off x="838200" y="1331283"/>
            <a:ext cx="10515600" cy="4518799"/>
          </a:xfrm>
        </p:spPr>
        <p:txBody>
          <a:bodyPr/>
          <a:lstStyle/>
          <a:p>
            <a:pPr>
              <a:lnSpc>
                <a:spcPct val="100000"/>
              </a:lnSpc>
            </a:pPr>
            <a:r>
              <a:rPr lang="en-US"/>
              <a:t>A multidisciplinary team may include a genetic counselor, medical oncologist, surgical oncologist, gynecologist, and/or social worker</a:t>
            </a:r>
          </a:p>
          <a:p>
            <a:pPr>
              <a:lnSpc>
                <a:spcPct val="100000"/>
              </a:lnSpc>
            </a:pPr>
            <a:r>
              <a:rPr lang="en-US"/>
              <a:t>A multidisciplinary team approach brings together various specialists to deliver coordinated, comprehensive care, working to assess patient risk, determine the need for genetic testing, and guide personalized treatment planning based on the results </a:t>
            </a:r>
          </a:p>
          <a:p>
            <a:pPr>
              <a:lnSpc>
                <a:spcPct val="100000"/>
              </a:lnSpc>
            </a:pPr>
            <a:r>
              <a:rPr lang="en-US"/>
              <a:t>With interdisciplinary perspectives, a multidisciplinary team can address unique needs of high-risk EBC patients and families</a:t>
            </a:r>
          </a:p>
        </p:txBody>
      </p:sp>
      <p:sp>
        <p:nvSpPr>
          <p:cNvPr id="7" name="Footer Placeholder 6">
            <a:extLst>
              <a:ext uri="{FF2B5EF4-FFF2-40B4-BE49-F238E27FC236}">
                <a16:creationId xmlns:a16="http://schemas.microsoft.com/office/drawing/2014/main" id="{22B504FF-56B4-B859-7340-15B88552AD80}"/>
              </a:ext>
            </a:extLst>
          </p:cNvPr>
          <p:cNvSpPr>
            <a:spLocks noGrp="1"/>
          </p:cNvSpPr>
          <p:nvPr>
            <p:ph type="ftr" sz="quarter" idx="3"/>
          </p:nvPr>
        </p:nvSpPr>
        <p:spPr/>
        <p:txBody>
          <a:bodyPr/>
          <a:lstStyle/>
          <a:p>
            <a:r>
              <a:rPr lang="en-US"/>
              <a:t>Rutgers Cancer Institute. https://cinj.org/patient-care/adult/GeneticCounseling</a:t>
            </a:r>
          </a:p>
        </p:txBody>
      </p:sp>
    </p:spTree>
    <p:extLst>
      <p:ext uri="{BB962C8B-B14F-4D97-AF65-F5344CB8AC3E}">
        <p14:creationId xmlns:p14="http://schemas.microsoft.com/office/powerpoint/2010/main" val="2290265154"/>
      </p:ext>
    </p:extLst>
  </p:cSld>
  <p:clrMapOvr>
    <a:masterClrMapping/>
  </p:clrMapOvr>
</p:sld>
</file>

<file path=ppt/theme/theme1.xml><?xml version="1.0" encoding="utf-8"?>
<a:theme xmlns:a="http://schemas.openxmlformats.org/drawingml/2006/main" name="1_Office Theme">
  <a:themeElements>
    <a:clrScheme name="axis">
      <a:dk1>
        <a:srgbClr val="000000"/>
      </a:dk1>
      <a:lt1>
        <a:srgbClr val="FFFFFF"/>
      </a:lt1>
      <a:dk2>
        <a:srgbClr val="00469D"/>
      </a:dk2>
      <a:lt2>
        <a:srgbClr val="EA9619"/>
      </a:lt2>
      <a:accent1>
        <a:srgbClr val="0187C9"/>
      </a:accent1>
      <a:accent2>
        <a:srgbClr val="4A4D5F"/>
      </a:accent2>
      <a:accent3>
        <a:srgbClr val="00AEBC"/>
      </a:accent3>
      <a:accent4>
        <a:srgbClr val="ECA5F8"/>
      </a:accent4>
      <a:accent5>
        <a:srgbClr val="5B9BD5"/>
      </a:accent5>
      <a:accent6>
        <a:srgbClr val="70AD47"/>
      </a:accent6>
      <a:hlink>
        <a:srgbClr val="0DB6C3"/>
      </a:hlink>
      <a:folHlink>
        <a:srgbClr val="FF91D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3.xml><?xml version="1.0" encoding="utf-8"?>
<a:theme xmlns:a="http://schemas.openxmlformats.org/drawingml/2006/main" name="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4.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5.xml><?xml version="1.0" encoding="utf-8"?>
<a:theme xmlns:a="http://schemas.openxmlformats.org/drawingml/2006/main" name="AXIS_25">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5" id="{79D4BCC7-014D-694E-BA59-5431CA1A351D}" vid="{C75AF21D-49FE-E745-B67A-FFA71F6824F2}"/>
    </a:ext>
  </a:extLst>
</a:theme>
</file>

<file path=ppt/theme/theme6.xml><?xml version="1.0" encoding="utf-8"?>
<a:theme xmlns:a="http://schemas.openxmlformats.org/drawingml/2006/main" name="CaseStudies">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r="http://schemas.openxmlformats.org/officeDocument/2006/relationships" xmlns:p="http://schemas.openxmlformats.org/presentationml/2006/main" xmlns:m="http://schemas.openxmlformats.org/officeDocument/2006/math" xmlns:a14="http://schemas.microsoft.com/office/drawing/2010/main" xmlns:ma14="http://schemas.microsoft.com/office/mac/drawingml/2011/main" val="1"/>
          </a:ext>
        </a:extLst>
      </a:spPr>
      <a:bodyPr lIns="45719" rIns="45719">
        <a:normAutofit/>
      </a:bodyPr>
      <a:lstStyle>
        <a:defPPr algn="l">
          <a:defRPr dirty="0"/>
        </a:defPPr>
      </a:lstStyle>
    </a:txDef>
  </a:objectDefaults>
  <a:extraClrSchemeLst/>
  <a:extLst>
    <a:ext uri="{05A4C25C-085E-4340-85A3-A5531E510DB2}">
      <thm15:themeFamily xmlns:thm15="http://schemas.microsoft.com/office/thememl/2012/main" name="CaseStudies" id="{830C4863-59FC-4544-A172-B6DCCF7A5D59}" vid="{C1D551D9-8F1C-2B4D-9A6C-012368448A2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Props1.xml><?xml version="1.0" encoding="utf-8"?>
<ds:datastoreItem xmlns:ds="http://schemas.openxmlformats.org/officeDocument/2006/customXml" ds:itemID="{E372F2D6-B9AA-4FBC-A052-30EEDAEE1987}">
  <ds:schemaRefs>
    <ds:schemaRef ds:uri="http://schemas.microsoft.com/sharepoint/v3/contenttype/forms"/>
  </ds:schemaRefs>
</ds:datastoreItem>
</file>

<file path=customXml/itemProps2.xml><?xml version="1.0" encoding="utf-8"?>
<ds:datastoreItem xmlns:ds="http://schemas.openxmlformats.org/officeDocument/2006/customXml" ds:itemID="{1E55D981-1358-4893-8879-ADFB5C561D99}">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AB9629-7058-49A0-A4A2-071377B79635}">
  <ds:schemaRefs>
    <ds:schemaRef ds:uri="http://schemas.microsoft.com/office/2006/metadata/properties"/>
    <ds:schemaRef ds:uri="http://purl.org/dc/dcmitype/"/>
    <ds:schemaRef ds:uri="6d36001d-906c-42d8-9280-446ac03b1c48"/>
    <ds:schemaRef ds:uri="http://purl.org/dc/terms/"/>
    <ds:schemaRef ds:uri="http://purl.org/dc/elements/1.1/"/>
    <ds:schemaRef ds:uri="http://schemas.microsoft.com/office/2006/documentManagement/types"/>
    <ds:schemaRef ds:uri="http://schemas.microsoft.com/office/infopath/2007/PartnerControls"/>
    <ds:schemaRef ds:uri="http://schemas.microsoft.com/sharepoint/v3"/>
    <ds:schemaRef ds:uri="http://schemas.openxmlformats.org/package/2006/metadata/core-properties"/>
    <ds:schemaRef ds:uri="d1c7d756-4818-4215-9493-b839c515c7b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478</TotalTime>
  <Words>16134</Words>
  <Application>Microsoft Office PowerPoint</Application>
  <PresentationFormat>Widescreen</PresentationFormat>
  <Paragraphs>1109</Paragraphs>
  <Slides>65</Slides>
  <Notes>59</Notes>
  <HiddenSlides>0</HiddenSlides>
  <MMClips>0</MMClips>
  <ScaleCrop>false</ScaleCrop>
  <HeadingPairs>
    <vt:vector size="4" baseType="variant">
      <vt:variant>
        <vt:lpstr>Theme</vt:lpstr>
      </vt:variant>
      <vt:variant>
        <vt:i4>6</vt:i4>
      </vt:variant>
      <vt:variant>
        <vt:lpstr>Slide Titles</vt:lpstr>
      </vt:variant>
      <vt:variant>
        <vt:i4>65</vt:i4>
      </vt:variant>
    </vt:vector>
  </HeadingPairs>
  <TitlesOfParts>
    <vt:vector size="71" baseType="lpstr">
      <vt:lpstr>1_Office Theme</vt:lpstr>
      <vt:lpstr>AXIS_ActivityPresentation2024</vt:lpstr>
      <vt:lpstr>axis_2024</vt:lpstr>
      <vt:lpstr>1_AXIS_ActivityPresentation2024</vt:lpstr>
      <vt:lpstr>AXIS_25</vt:lpstr>
      <vt:lpstr>CaseStudies</vt:lpstr>
      <vt:lpstr>Interdisciplinary Strategies for BRCA-Mutated EBC: Testing, Targeting, and Team-Based Care</vt:lpstr>
      <vt:lpstr>DISCLAIMER</vt:lpstr>
      <vt:lpstr>PowerPoint Presentation</vt:lpstr>
      <vt:lpstr>Learning Objectives</vt:lpstr>
      <vt:lpstr>BRCA Testing in High-Risk EBC: Practical Guidance </vt:lpstr>
      <vt:lpstr>NCCN and ASCO-SSO Guidelines on Genetic/BRCA Testing</vt:lpstr>
      <vt:lpstr>Real-World Germline BRCA Testing Rates in EBC</vt:lpstr>
      <vt:lpstr>Point-of-Care Germline BRCA Testing Is Feasible</vt:lpstr>
      <vt:lpstr>Genetic Counseling: A Team Approach</vt:lpstr>
      <vt:lpstr>Racial Disparities in Breast Cancer Risk Factors and Risk Management</vt:lpstr>
      <vt:lpstr>Evolving Evidence in Adjuvant Therapy for High-Risk gBRCAm EBC </vt:lpstr>
      <vt:lpstr>Phase 3 OlympiA Trial of Adjuvant Olaparib in HER2- EBC With Germline BRCA1/2 Mutation </vt:lpstr>
      <vt:lpstr>OlympiA: Patient Characteristics</vt:lpstr>
      <vt:lpstr>OlympiA: Patient Characteristics (Cont’d)</vt:lpstr>
      <vt:lpstr>OlympiA: IDFS (Primary Endpoint)</vt:lpstr>
      <vt:lpstr>OlympiA: IDFS by Subgroup</vt:lpstr>
      <vt:lpstr>OlympiA: IDFS by HR Status</vt:lpstr>
      <vt:lpstr>OlympiA: DDFS</vt:lpstr>
      <vt:lpstr>OlympiA: DDFS by Subgroup</vt:lpstr>
      <vt:lpstr>OlympiA: All Deaths</vt:lpstr>
      <vt:lpstr>OlympiA: OS</vt:lpstr>
      <vt:lpstr>OlympiA: OS by Subgroup</vt:lpstr>
      <vt:lpstr>OlympiA: Adverse Events of Special Interest</vt:lpstr>
      <vt:lpstr>Integrating gBRCA Mutational Status Into Individualized Treatment Planning for High-Risk EBC</vt:lpstr>
      <vt:lpstr>NCCN Guidelines on Adjuvant Systemic Therapy</vt:lpstr>
      <vt:lpstr>Management of HR+/HER2- EBC With gBRCA1/2m</vt:lpstr>
      <vt:lpstr>Phase 3 monarchE Trial of Adjuvant Abemaciclib + ET vs ET in HR+/HER2-, High-Risk EBC</vt:lpstr>
      <vt:lpstr>monarchE: IDFS (Primary Endpoint)</vt:lpstr>
      <vt:lpstr>monarchE: OS</vt:lpstr>
      <vt:lpstr>monarchE: DRFS</vt:lpstr>
      <vt:lpstr>monarchE: SAEs and Fatal AEs </vt:lpstr>
      <vt:lpstr>Phase 3 NATALEE Trial of Adjuvant Ribociclib + ET vs ET in HR+/HER2- EBC</vt:lpstr>
      <vt:lpstr>NATALEE: IDFS</vt:lpstr>
      <vt:lpstr>NATALEE: OS</vt:lpstr>
      <vt:lpstr>NATALEE: DDFS and DRFS</vt:lpstr>
      <vt:lpstr>NATALEE: Deaths and Key Safety Assessments</vt:lpstr>
      <vt:lpstr>Phase 3 KEYNOTE-756 Trial of Perioperative Pembrolizumab in HR+/HER2- EBC</vt:lpstr>
      <vt:lpstr>KEYNOTE-756: pCR at the First Interim Analysis</vt:lpstr>
      <vt:lpstr>KEYNOTE-756: Immune-Mediated Adverse Events During the Neoadjuvant Phase</vt:lpstr>
      <vt:lpstr>Management of Early-Stage TNBC With gBRCA1/2m</vt:lpstr>
      <vt:lpstr>Phase 3 KEYNOTE-522 Trial of Perioperative Pembrolizumab in Early-Stage TNBC</vt:lpstr>
      <vt:lpstr>KEYNOTE-522: EFS and OS</vt:lpstr>
      <vt:lpstr>KEYNOTE-522: Adverse Events</vt:lpstr>
      <vt:lpstr>Phase 2 OlympiaN Trial of Neoadjuvant Olaparib ± Durvalumab in HER2- EBC With BRCA1/2 Mutation </vt:lpstr>
      <vt:lpstr>OlympiaN: Efficacy Outcomes</vt:lpstr>
      <vt:lpstr>OlympiaN: Safety Outcomes</vt:lpstr>
      <vt:lpstr>What is Shared Decision-Making?</vt:lpstr>
      <vt:lpstr>SHARE Approach to Shared Decision-Making</vt:lpstr>
      <vt:lpstr>Team-Based Practical Strategies in Surveillance and Management of Adverse Events  </vt:lpstr>
      <vt:lpstr>OlympiA: Common Adverse Events</vt:lpstr>
      <vt:lpstr>Management of Common Non-Hematologic AEs Associated With PARP Inhibitors</vt:lpstr>
      <vt:lpstr>Management of Common Non-Hematologic AEs Associated With PARP Inhibitors</vt:lpstr>
      <vt:lpstr>Interprofessional Collaboration on Managing AEs</vt:lpstr>
      <vt:lpstr>Practical Application: Case-Based Learning Lab  </vt:lpstr>
      <vt:lpstr>Case Study #1</vt:lpstr>
      <vt:lpstr>Case Study #1: Polling Question</vt:lpstr>
      <vt:lpstr>Case Study #2</vt:lpstr>
      <vt:lpstr>Case Study #2: Polling Question</vt:lpstr>
      <vt:lpstr>Case Study #2 (Cont’d)</vt:lpstr>
      <vt:lpstr>Case Study #2: Polling Question</vt:lpstr>
      <vt:lpstr>Key Takeaways and Audience Q&amp;A</vt:lpstr>
      <vt:lpstr>Key Takeaways</vt:lpstr>
      <vt:lpstr>Key Takeaways (Cont’d)</vt:lpstr>
      <vt:lpstr>Glossary</vt:lpstr>
      <vt:lpstr>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Bing-E Xu</cp:lastModifiedBy>
  <cp:revision>3</cp:revision>
  <dcterms:created xsi:type="dcterms:W3CDTF">2022-06-02T16:37:55Z</dcterms:created>
  <dcterms:modified xsi:type="dcterms:W3CDTF">2026-01-19T21:05:15Z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abf3b563650f4febb83e81f8ea9563460">
    <vt:lpwstr/>
  </property>
  <property fmtid="{D5CDD505-2E9C-101B-9397-08002B2CF9AE}" pid="4" name="aec9593b9aef438a83de6b1b341614990">
    <vt:lpwstr/>
  </property>
  <property fmtid="{D5CDD505-2E9C-101B-9397-08002B2CF9AE}" pid="5" name="Project Lead">
    <vt:lpwstr/>
  </property>
  <property fmtid="{D5CDD505-2E9C-101B-9397-08002B2CF9AE}" pid="6" name="o4e0cc1c61e94069b6a8551b22c742a10">
    <vt:lpwstr/>
  </property>
  <property fmtid="{D5CDD505-2E9C-101B-9397-08002B2CF9AE}" pid="7" name="Scientific Affairs">
    <vt:lpwstr/>
  </property>
  <property fmtid="{D5CDD505-2E9C-101B-9397-08002B2CF9AE}" pid="8" name="j7bff3f86c6e47f9ae99a2d10c8c77490">
    <vt:lpwstr/>
  </property>
  <property fmtid="{D5CDD505-2E9C-101B-9397-08002B2CF9AE}" pid="9" name="jb4291d51d504da0b34e0839496c27550">
    <vt:lpwstr/>
  </property>
  <property fmtid="{D5CDD505-2E9C-101B-9397-08002B2CF9AE}" pid="10" name="USH_x0020_Subsidiary">
    <vt:lpwstr/>
  </property>
  <property fmtid="{D5CDD505-2E9C-101B-9397-08002B2CF9AE}" pid="11" name="USH Subsidiary">
    <vt:lpwstr/>
  </property>
  <property fmtid="{D5CDD505-2E9C-101B-9397-08002B2CF9AE}" pid="12" name="Product Type">
    <vt:lpwstr/>
  </property>
  <property fmtid="{D5CDD505-2E9C-101B-9397-08002B2CF9AE}" pid="13" name="Initiative Lead">
    <vt:lpwstr/>
  </property>
  <property fmtid="{D5CDD505-2E9C-101B-9397-08002B2CF9AE}" pid="14" name="aa680e92a1d245a0a6b58205b432afd70">
    <vt:lpwstr/>
  </property>
  <property fmtid="{D5CDD505-2E9C-101B-9397-08002B2CF9AE}" pid="15" name="h17b8e17546742428aecc4bb79eff81d0">
    <vt:lpwstr/>
  </property>
  <property fmtid="{D5CDD505-2E9C-101B-9397-08002B2CF9AE}" pid="16" name="m2ce0a529c0c4170ae055dea480a0d9d0">
    <vt:lpwstr/>
  </property>
  <property fmtid="{D5CDD505-2E9C-101B-9397-08002B2CF9AE}" pid="17" name="k7f9d3a4703b40dd85626795c271c8750">
    <vt:lpwstr/>
  </property>
  <property fmtid="{D5CDD505-2E9C-101B-9397-08002B2CF9AE}" pid="18" name="fd29a5ad75ea4010bd5087d53840a2e5">
    <vt:lpwstr/>
  </property>
  <property fmtid="{D5CDD505-2E9C-101B-9397-08002B2CF9AE}" pid="19" name="Therapeutic Area">
    <vt:lpwstr/>
  </property>
  <property fmtid="{D5CDD505-2E9C-101B-9397-08002B2CF9AE}" pid="20" name="MediaServiceImageTags">
    <vt:lpwstr/>
  </property>
  <property fmtid="{D5CDD505-2E9C-101B-9397-08002B2CF9AE}" pid="21" name="Medical_x0020_Strategist">
    <vt:lpwstr/>
  </property>
  <property fmtid="{D5CDD505-2E9C-101B-9397-08002B2CF9AE}" pid="22" name="Supporter_x0020_Name">
    <vt:lpwstr/>
  </property>
  <property fmtid="{D5CDD505-2E9C-101B-9397-08002B2CF9AE}" pid="23" name="Product_x0020_Type">
    <vt:lpwstr/>
  </property>
  <property fmtid="{D5CDD505-2E9C-101B-9397-08002B2CF9AE}" pid="24" name="Project_x0020_Item">
    <vt:lpwstr/>
  </property>
  <property fmtid="{D5CDD505-2E9C-101B-9397-08002B2CF9AE}" pid="25" name="Project_x0020_Lead">
    <vt:lpwstr/>
  </property>
  <property fmtid="{D5CDD505-2E9C-101B-9397-08002B2CF9AE}" pid="26" name="Medical Strategist">
    <vt:lpwstr/>
  </property>
  <property fmtid="{D5CDD505-2E9C-101B-9397-08002B2CF9AE}" pid="27" name="Therapeutic_x0020_Area">
    <vt:lpwstr/>
  </property>
  <property fmtid="{D5CDD505-2E9C-101B-9397-08002B2CF9AE}" pid="28" name="Producer">
    <vt:lpwstr/>
  </property>
  <property fmtid="{D5CDD505-2E9C-101B-9397-08002B2CF9AE}" pid="29" name="Initiative_x0020_Lead">
    <vt:lpwstr/>
  </property>
  <property fmtid="{D5CDD505-2E9C-101B-9397-08002B2CF9AE}" pid="30" name="Project Item">
    <vt:lpwstr/>
  </property>
  <property fmtid="{D5CDD505-2E9C-101B-9397-08002B2CF9AE}" pid="31" name="Supporter Name">
    <vt:lpwstr/>
  </property>
  <property fmtid="{D5CDD505-2E9C-101B-9397-08002B2CF9AE}" pid="32" name="Scientific_x0020_Affairs">
    <vt:lpwstr/>
  </property>
</Properties>
</file>